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307" r:id="rId2"/>
    <p:sldId id="298" r:id="rId3"/>
    <p:sldId id="408" r:id="rId4"/>
    <p:sldId id="409" r:id="rId5"/>
    <p:sldId id="419" r:id="rId6"/>
    <p:sldId id="411" r:id="rId7"/>
    <p:sldId id="420" r:id="rId8"/>
    <p:sldId id="418" r:id="rId9"/>
    <p:sldId id="425" r:id="rId10"/>
    <p:sldId id="424" r:id="rId11"/>
    <p:sldId id="426" r:id="rId12"/>
    <p:sldId id="427" r:id="rId13"/>
    <p:sldId id="428" r:id="rId14"/>
    <p:sldId id="429" r:id="rId15"/>
    <p:sldId id="43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00FF"/>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94660"/>
  </p:normalViewPr>
  <p:slideViewPr>
    <p:cSldViewPr>
      <p:cViewPr varScale="1">
        <p:scale>
          <a:sx n="69" d="100"/>
          <a:sy n="69" d="100"/>
        </p:scale>
        <p:origin x="-14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9A5F6-5E53-4AC4-B2FE-6B0BE26EE5A7}" type="datetimeFigureOut">
              <a:rPr lang="en-US" smtClean="0"/>
              <a:t>12/8/2014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35624A-F2AF-4F81-8036-E37AED715C41}" type="slidenum">
              <a:rPr lang="en-US" smtClean="0"/>
              <a:t>‹#›</a:t>
            </a:fld>
            <a:endParaRPr lang="en-US" dirty="0"/>
          </a:p>
        </p:txBody>
      </p:sp>
    </p:spTree>
    <p:extLst>
      <p:ext uri="{BB962C8B-B14F-4D97-AF65-F5344CB8AC3E}">
        <p14:creationId xmlns:p14="http://schemas.microsoft.com/office/powerpoint/2010/main" val="33466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4CFF59-BBB6-4996-9A28-CAE53679C810}"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5624A-F2AF-4F81-8036-E37AED715C41}" type="slidenum">
              <a:rPr lang="en-US" smtClean="0"/>
              <a:t>9</a:t>
            </a:fld>
            <a:endParaRPr lang="en-US" dirty="0"/>
          </a:p>
        </p:txBody>
      </p:sp>
    </p:spTree>
    <p:extLst>
      <p:ext uri="{BB962C8B-B14F-4D97-AF65-F5344CB8AC3E}">
        <p14:creationId xmlns:p14="http://schemas.microsoft.com/office/powerpoint/2010/main" val="83383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1A67E5-34D9-46BD-B852-6DD89D924E07}" type="datetimeFigureOut">
              <a:rPr lang="en-US" smtClean="0"/>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38336888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A67E5-34D9-46BD-B852-6DD89D924E07}" type="datetimeFigureOut">
              <a:rPr lang="en-US" smtClean="0"/>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25385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A67E5-34D9-46BD-B852-6DD89D924E07}" type="datetimeFigureOut">
              <a:rPr lang="en-US" smtClean="0"/>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38170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A67E5-34D9-46BD-B852-6DD89D924E07}" type="datetimeFigureOut">
              <a:rPr lang="en-US" smtClean="0"/>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11382327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1A67E5-34D9-46BD-B852-6DD89D924E07}" type="datetimeFigureOut">
              <a:rPr lang="en-US" smtClean="0"/>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288644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1A67E5-34D9-46BD-B852-6DD89D924E07}" type="datetimeFigureOut">
              <a:rPr lang="en-US" smtClean="0"/>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233553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A67E5-34D9-46BD-B852-6DD89D924E07}" type="datetimeFigureOut">
              <a:rPr lang="en-US" smtClean="0"/>
              <a:t>12/8/2014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383864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A67E5-34D9-46BD-B852-6DD89D924E07}" type="datetimeFigureOut">
              <a:rPr lang="en-US" smtClean="0"/>
              <a:t>12/8/2014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2388687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A67E5-34D9-46BD-B852-6DD89D924E07}" type="datetimeFigureOut">
              <a:rPr lang="en-US" smtClean="0"/>
              <a:t>12/8/2014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57229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A67E5-34D9-46BD-B852-6DD89D924E07}" type="datetimeFigureOut">
              <a:rPr lang="en-US" smtClean="0"/>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195675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A67E5-34D9-46BD-B852-6DD89D924E07}" type="datetimeFigureOut">
              <a:rPr lang="en-US" smtClean="0"/>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3BA07-C6E2-444F-99CC-2C0E4DD5B573}" type="slidenum">
              <a:rPr lang="en-US" smtClean="0"/>
              <a:t>‹#›</a:t>
            </a:fld>
            <a:endParaRPr lang="en-US" dirty="0"/>
          </a:p>
        </p:txBody>
      </p:sp>
    </p:spTree>
    <p:extLst>
      <p:ext uri="{BB962C8B-B14F-4D97-AF65-F5344CB8AC3E}">
        <p14:creationId xmlns:p14="http://schemas.microsoft.com/office/powerpoint/2010/main" val="310396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A67E5-34D9-46BD-B852-6DD89D924E07}" type="datetimeFigureOut">
              <a:rPr lang="en-US" smtClean="0"/>
              <a:t>12/8/2014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3BA07-C6E2-444F-99CC-2C0E4DD5B573}" type="slidenum">
              <a:rPr lang="en-US" smtClean="0"/>
              <a:t>‹#›</a:t>
            </a:fld>
            <a:endParaRPr lang="en-US" dirty="0"/>
          </a:p>
        </p:txBody>
      </p:sp>
    </p:spTree>
    <p:extLst>
      <p:ext uri="{BB962C8B-B14F-4D97-AF65-F5344CB8AC3E}">
        <p14:creationId xmlns:p14="http://schemas.microsoft.com/office/powerpoint/2010/main" val="3512473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100" y="219075"/>
            <a:ext cx="6108700" cy="1470025"/>
          </a:xfrm>
          <a:solidFill>
            <a:schemeClr val="bg1"/>
          </a:solidFill>
        </p:spPr>
        <p:txBody>
          <a:bodyPr>
            <a:normAutofit/>
          </a:bodyPr>
          <a:lstStyle/>
          <a:p>
            <a:r>
              <a:rPr lang="en-US" sz="6000" dirty="0" smtClean="0">
                <a:solidFill>
                  <a:srgbClr val="FF0000"/>
                </a:solidFill>
              </a:rPr>
              <a:t>Invasive Species</a:t>
            </a:r>
            <a:endParaRPr lang="en-US" sz="6000" dirty="0">
              <a:solidFill>
                <a:srgbClr val="FF0000"/>
              </a:solidFill>
            </a:endParaRPr>
          </a:p>
        </p:txBody>
      </p:sp>
      <p:sp>
        <p:nvSpPr>
          <p:cNvPr id="5" name="Title 1"/>
          <p:cNvSpPr txBox="1">
            <a:spLocks/>
          </p:cNvSpPr>
          <p:nvPr/>
        </p:nvSpPr>
        <p:spPr>
          <a:xfrm>
            <a:off x="1435100" y="5410200"/>
            <a:ext cx="6108700" cy="1143000"/>
          </a:xfrm>
          <a:prstGeom prst="rect">
            <a:avLst/>
          </a:prstGeom>
          <a:solidFill>
            <a:schemeClr val="bg1"/>
          </a:solidFill>
          <a:ln w="25400">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accent3">
                    <a:lumMod val="50000"/>
                  </a:schemeClr>
                </a:solidFill>
              </a:rPr>
              <a:t>An introduction</a:t>
            </a:r>
            <a:endParaRPr lang="en-US" sz="2800" dirty="0">
              <a:solidFill>
                <a:schemeClr val="accent3">
                  <a:lumMod val="50000"/>
                </a:schemeClr>
              </a:solidFill>
            </a:endParaRPr>
          </a:p>
        </p:txBody>
      </p:sp>
      <p:pic>
        <p:nvPicPr>
          <p:cNvPr id="1026" name="Picture 2" descr="http://3.bp.blogspot.com/-i40QQqBIel4/ToX7UsgE5UI/AAAAAAAAALU/lJC2fu9DM5Y/s1600/IMGP04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333"/>
          <a:stretch/>
        </p:blipFill>
        <p:spPr bwMode="auto">
          <a:xfrm>
            <a:off x="1447800" y="1676400"/>
            <a:ext cx="6096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132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Impacts of invasive species</a:t>
            </a:r>
            <a:endParaRPr lang="en-US" dirty="0"/>
          </a:p>
        </p:txBody>
      </p:sp>
      <p:sp>
        <p:nvSpPr>
          <p:cNvPr id="3" name="Content Placeholder 2"/>
          <p:cNvSpPr>
            <a:spLocks noGrp="1"/>
          </p:cNvSpPr>
          <p:nvPr>
            <p:ph idx="1"/>
          </p:nvPr>
        </p:nvSpPr>
        <p:spPr/>
        <p:txBody>
          <a:bodyPr/>
          <a:lstStyle/>
          <a:p>
            <a:pPr marL="0" indent="0" algn="ctr">
              <a:buNone/>
            </a:pPr>
            <a:r>
              <a:rPr lang="en-US" dirty="0">
                <a:solidFill>
                  <a:srgbClr val="FF0000"/>
                </a:solidFill>
              </a:rPr>
              <a:t> </a:t>
            </a:r>
            <a:r>
              <a:rPr lang="en-US" b="1" dirty="0">
                <a:solidFill>
                  <a:srgbClr val="FF0000"/>
                </a:solidFill>
              </a:rPr>
              <a:t>Reduce forest health and productivity</a:t>
            </a:r>
            <a:r>
              <a:rPr lang="en-US" dirty="0">
                <a:solidFill>
                  <a:srgbClr val="FF0000"/>
                </a:solidFill>
              </a:rPr>
              <a:t/>
            </a:r>
            <a:br>
              <a:rPr lang="en-US" dirty="0">
                <a:solidFill>
                  <a:srgbClr val="FF0000"/>
                </a:solidFill>
              </a:rPr>
            </a:br>
            <a:r>
              <a:rPr lang="en-US" dirty="0">
                <a:solidFill>
                  <a:srgbClr val="FF0000"/>
                </a:solidFill>
              </a:rPr>
              <a:t>   </a:t>
            </a:r>
          </a:p>
          <a:p>
            <a:endParaRPr lang="en-US" dirty="0"/>
          </a:p>
        </p:txBody>
      </p:sp>
      <p:pic>
        <p:nvPicPr>
          <p:cNvPr id="11266" name="Picture 2" descr="http://farm6.staticflickr.com/5171/5488572261_7bc3cdfae0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31571"/>
            <a:ext cx="5105400" cy="34036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5845683"/>
            <a:ext cx="5105400" cy="584775"/>
          </a:xfrm>
          <a:prstGeom prst="rect">
            <a:avLst/>
          </a:prstGeom>
          <a:noFill/>
        </p:spPr>
        <p:txBody>
          <a:bodyPr wrap="square" rtlCol="0">
            <a:spAutoFit/>
          </a:bodyPr>
          <a:lstStyle/>
          <a:p>
            <a:pPr algn="ctr"/>
            <a:r>
              <a:rPr lang="en-US" sz="1600" dirty="0" smtClean="0"/>
              <a:t>Monoculture of Japanese barberry  prevents the establishment tree seedlings</a:t>
            </a:r>
            <a:endParaRPr lang="en-US" sz="1600" b="1" dirty="0"/>
          </a:p>
        </p:txBody>
      </p:sp>
    </p:spTree>
    <p:extLst>
      <p:ext uri="{BB962C8B-B14F-4D97-AF65-F5344CB8AC3E}">
        <p14:creationId xmlns:p14="http://schemas.microsoft.com/office/powerpoint/2010/main" val="2869175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Impacts of invasive species</a:t>
            </a:r>
            <a:endParaRPr lang="en-US" dirty="0">
              <a:solidFill>
                <a:schemeClr val="accent3">
                  <a:lumMod val="50000"/>
                </a:schemeClr>
              </a:solidFill>
            </a:endParaRPr>
          </a:p>
        </p:txBody>
      </p:sp>
      <p:sp>
        <p:nvSpPr>
          <p:cNvPr id="3" name="Content Placeholder 2"/>
          <p:cNvSpPr>
            <a:spLocks noGrp="1"/>
          </p:cNvSpPr>
          <p:nvPr>
            <p:ph idx="1"/>
          </p:nvPr>
        </p:nvSpPr>
        <p:spPr/>
        <p:txBody>
          <a:bodyPr/>
          <a:lstStyle/>
          <a:p>
            <a:pPr marL="0" indent="0" algn="ctr">
              <a:buNone/>
            </a:pPr>
            <a:r>
              <a:rPr lang="en-US" b="1" dirty="0" smtClean="0">
                <a:solidFill>
                  <a:srgbClr val="FF0000"/>
                </a:solidFill>
              </a:rPr>
              <a:t>Some invasive species kill native species</a:t>
            </a:r>
          </a:p>
          <a:p>
            <a:pPr marL="0" indent="0" algn="ctr">
              <a:buNone/>
            </a:pPr>
            <a:r>
              <a:rPr lang="en-US" sz="2000" dirty="0" smtClean="0">
                <a:solidFill>
                  <a:schemeClr val="accent3">
                    <a:lumMod val="50000"/>
                  </a:schemeClr>
                </a:solidFill>
              </a:rPr>
              <a:t>About ¼ of the hardwood trees in Pennsylvania used to be American chestnut. The invasive chestnut-blight fungus killed most American chestnut throughout the eastern US by 1950. </a:t>
            </a:r>
            <a:endParaRPr lang="en-US" sz="2000" dirty="0">
              <a:solidFill>
                <a:schemeClr val="accent3">
                  <a:lumMod val="50000"/>
                </a:schemeClr>
              </a:solidFill>
            </a:endParaRPr>
          </a:p>
        </p:txBody>
      </p:sp>
      <p:pic>
        <p:nvPicPr>
          <p:cNvPr id="8194" name="Picture 2" descr="http://02b93fb.netsolhost.com/blog/wp-content/uploads/2012/12/DSCN0732-225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630" y="3222677"/>
            <a:ext cx="1924895" cy="256652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8195" name="Picture 3" descr="C:\Users\Leila\Pictures\GreyTowersChestnutTre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222677"/>
            <a:ext cx="2286000" cy="256652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1780" y="5789204"/>
            <a:ext cx="4191000" cy="830997"/>
          </a:xfrm>
          <a:prstGeom prst="rect">
            <a:avLst/>
          </a:prstGeom>
          <a:noFill/>
        </p:spPr>
        <p:txBody>
          <a:bodyPr wrap="square" rtlCol="0">
            <a:spAutoFit/>
          </a:bodyPr>
          <a:lstStyle/>
          <a:p>
            <a:pPr algn="ctr"/>
            <a:r>
              <a:rPr lang="en-US" sz="1600" dirty="0" smtClean="0"/>
              <a:t>American chestnut, </a:t>
            </a:r>
            <a:r>
              <a:rPr lang="en-US" sz="1600" i="1" dirty="0" smtClean="0"/>
              <a:t>Castanea dentata</a:t>
            </a:r>
            <a:r>
              <a:rPr lang="en-US" sz="1600" dirty="0" smtClean="0"/>
              <a:t>, at Grey Towers National Historic Site in Milford, PA, circa 1905</a:t>
            </a:r>
            <a:endParaRPr lang="en-US" sz="1600" b="1" dirty="0"/>
          </a:p>
        </p:txBody>
      </p:sp>
      <p:sp>
        <p:nvSpPr>
          <p:cNvPr id="7" name="TextBox 6"/>
          <p:cNvSpPr txBox="1"/>
          <p:nvPr/>
        </p:nvSpPr>
        <p:spPr>
          <a:xfrm>
            <a:off x="4952577" y="5789204"/>
            <a:ext cx="4191000" cy="584775"/>
          </a:xfrm>
          <a:prstGeom prst="rect">
            <a:avLst/>
          </a:prstGeom>
          <a:noFill/>
        </p:spPr>
        <p:txBody>
          <a:bodyPr wrap="square" rtlCol="0">
            <a:spAutoFit/>
          </a:bodyPr>
          <a:lstStyle/>
          <a:p>
            <a:pPr algn="ctr"/>
            <a:r>
              <a:rPr lang="en-US" sz="1600" dirty="0" smtClean="0"/>
              <a:t>American chestnut infected with chestnut blight fungus, </a:t>
            </a:r>
            <a:r>
              <a:rPr lang="en-US" sz="1600" i="1" dirty="0" smtClean="0"/>
              <a:t>Cryphonectria parasitica</a:t>
            </a:r>
            <a:endParaRPr lang="en-US" sz="1600" b="1" dirty="0"/>
          </a:p>
        </p:txBody>
      </p:sp>
    </p:spTree>
    <p:extLst>
      <p:ext uri="{BB962C8B-B14F-4D97-AF65-F5344CB8AC3E}">
        <p14:creationId xmlns:p14="http://schemas.microsoft.com/office/powerpoint/2010/main" val="100836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Impacts of invasive species</a:t>
            </a:r>
            <a:endParaRPr lang="en-US" dirty="0"/>
          </a:p>
        </p:txBody>
      </p:sp>
      <p:sp>
        <p:nvSpPr>
          <p:cNvPr id="3" name="Content Placeholder 2"/>
          <p:cNvSpPr>
            <a:spLocks noGrp="1"/>
          </p:cNvSpPr>
          <p:nvPr>
            <p:ph idx="1"/>
          </p:nvPr>
        </p:nvSpPr>
        <p:spPr>
          <a:xfrm>
            <a:off x="457200" y="1448815"/>
            <a:ext cx="8229600" cy="4525963"/>
          </a:xfrm>
        </p:spPr>
        <p:txBody>
          <a:bodyPr>
            <a:normAutofit/>
          </a:bodyPr>
          <a:lstStyle/>
          <a:p>
            <a:pPr marL="0" indent="0" algn="ctr">
              <a:buNone/>
            </a:pPr>
            <a:r>
              <a:rPr lang="en-US" dirty="0" smtClean="0"/>
              <a:t>Indirect impacts:</a:t>
            </a:r>
          </a:p>
          <a:p>
            <a:pPr marL="0" indent="0" algn="ctr">
              <a:buNone/>
            </a:pPr>
            <a:r>
              <a:rPr lang="en-US" sz="2000" dirty="0" smtClean="0"/>
              <a:t>Hemlock woolly adelgid is killing Eastern hemlock trees throughout Pennsylvania and the northeast. Eastern hemlock forests play an important role in maintaining stream temperatures and oxygen levels favorable for brook trout.  Hemlock mortality leads to increased water temperatures and oxygen levels, and therefore reduced brook trout populations. </a:t>
            </a:r>
            <a:endParaRPr lang="en-US" sz="2000" dirty="0"/>
          </a:p>
        </p:txBody>
      </p:sp>
      <p:pic>
        <p:nvPicPr>
          <p:cNvPr id="9218" name="Picture 2" descr="Hemlock Woolly Adelg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805452"/>
            <a:ext cx="2743200" cy="1828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220" name="Picture 4" descr="https://encrypted-tbn1.gstatic.com/images?q=tbn:ANd9GcSkv3SzkntiS-v5GBhDyhLdPwhHeh91MIWAJ-dzGPXEtEjpAz6VEg"/>
          <p:cNvPicPr>
            <a:picLocks noChangeAspect="1" noChangeArrowheads="1"/>
          </p:cNvPicPr>
          <p:nvPr/>
        </p:nvPicPr>
        <p:blipFill rotWithShape="1">
          <a:blip r:embed="rId3">
            <a:extLst>
              <a:ext uri="{28A0092B-C50C-407E-A947-70E740481C1C}">
                <a14:useLocalDpi xmlns:a14="http://schemas.microsoft.com/office/drawing/2010/main" val="0"/>
              </a:ext>
            </a:extLst>
          </a:blip>
          <a:srcRect t="1958" b="19395"/>
          <a:stretch/>
        </p:blipFill>
        <p:spPr bwMode="auto">
          <a:xfrm>
            <a:off x="533400" y="3816338"/>
            <a:ext cx="1895475" cy="189526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222" name="Picture 6" descr="[photo:] Stream lined with with dead hemlock trees."/>
          <p:cNvPicPr>
            <a:picLocks noChangeAspect="1" noChangeArrowheads="1"/>
          </p:cNvPicPr>
          <p:nvPr/>
        </p:nvPicPr>
        <p:blipFill rotWithShape="1">
          <a:blip r:embed="rId4">
            <a:extLst>
              <a:ext uri="{28A0092B-C50C-407E-A947-70E740481C1C}">
                <a14:useLocalDpi xmlns:a14="http://schemas.microsoft.com/office/drawing/2010/main" val="0"/>
              </a:ext>
            </a:extLst>
          </a:blip>
          <a:srcRect t="9814" b="11305"/>
          <a:stretch/>
        </p:blipFill>
        <p:spPr bwMode="auto">
          <a:xfrm>
            <a:off x="6629400" y="3684009"/>
            <a:ext cx="1809750" cy="215992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5933501"/>
            <a:ext cx="2362200" cy="338554"/>
          </a:xfrm>
          <a:prstGeom prst="rect">
            <a:avLst/>
          </a:prstGeom>
          <a:noFill/>
        </p:spPr>
        <p:txBody>
          <a:bodyPr wrap="square" rtlCol="0">
            <a:spAutoFit/>
          </a:bodyPr>
          <a:lstStyle/>
          <a:p>
            <a:pPr algn="ctr"/>
            <a:r>
              <a:rPr lang="en-US" sz="1600" dirty="0" smtClean="0"/>
              <a:t>Hemlock woolly adelgid </a:t>
            </a:r>
            <a:endParaRPr lang="en-US" sz="1600" b="1" dirty="0"/>
          </a:p>
        </p:txBody>
      </p:sp>
      <p:sp>
        <p:nvSpPr>
          <p:cNvPr id="8" name="TextBox 7"/>
          <p:cNvSpPr txBox="1"/>
          <p:nvPr/>
        </p:nvSpPr>
        <p:spPr>
          <a:xfrm>
            <a:off x="6353175" y="5933501"/>
            <a:ext cx="2362200" cy="584775"/>
          </a:xfrm>
          <a:prstGeom prst="rect">
            <a:avLst/>
          </a:prstGeom>
          <a:noFill/>
        </p:spPr>
        <p:txBody>
          <a:bodyPr wrap="square" rtlCol="0">
            <a:spAutoFit/>
          </a:bodyPr>
          <a:lstStyle/>
          <a:p>
            <a:pPr algn="ctr"/>
            <a:r>
              <a:rPr lang="en-US" sz="1600" dirty="0" smtClean="0"/>
              <a:t>Hemlock mortality along stream bank </a:t>
            </a:r>
            <a:endParaRPr lang="en-US" sz="1600" b="1" dirty="0"/>
          </a:p>
        </p:txBody>
      </p:sp>
      <p:sp>
        <p:nvSpPr>
          <p:cNvPr id="9" name="TextBox 8"/>
          <p:cNvSpPr txBox="1"/>
          <p:nvPr/>
        </p:nvSpPr>
        <p:spPr>
          <a:xfrm>
            <a:off x="3314700" y="5884891"/>
            <a:ext cx="2362200" cy="584775"/>
          </a:xfrm>
          <a:prstGeom prst="rect">
            <a:avLst/>
          </a:prstGeom>
          <a:noFill/>
        </p:spPr>
        <p:txBody>
          <a:bodyPr wrap="square" rtlCol="0">
            <a:spAutoFit/>
          </a:bodyPr>
          <a:lstStyle/>
          <a:p>
            <a:pPr algn="ctr"/>
            <a:r>
              <a:rPr lang="en-US" sz="1600" dirty="0" smtClean="0"/>
              <a:t>Hemlock woolly adelgid  infestation </a:t>
            </a:r>
            <a:endParaRPr lang="en-US" sz="1600" b="1" dirty="0"/>
          </a:p>
        </p:txBody>
      </p:sp>
    </p:spTree>
    <p:extLst>
      <p:ext uri="{BB962C8B-B14F-4D97-AF65-F5344CB8AC3E}">
        <p14:creationId xmlns:p14="http://schemas.microsoft.com/office/powerpoint/2010/main" val="3889060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Impacts of invasive species</a:t>
            </a:r>
            <a:endParaRPr lang="en-US" dirty="0"/>
          </a:p>
        </p:txBody>
      </p:sp>
      <p:sp>
        <p:nvSpPr>
          <p:cNvPr id="3" name="Content Placeholder 2"/>
          <p:cNvSpPr>
            <a:spLocks noGrp="1"/>
          </p:cNvSpPr>
          <p:nvPr>
            <p:ph idx="1"/>
          </p:nvPr>
        </p:nvSpPr>
        <p:spPr>
          <a:xfrm>
            <a:off x="457200" y="1447800"/>
            <a:ext cx="8229600" cy="4678363"/>
          </a:xfrm>
        </p:spPr>
        <p:txBody>
          <a:bodyPr/>
          <a:lstStyle/>
          <a:p>
            <a:pPr marL="0" indent="0" algn="ctr">
              <a:buNone/>
            </a:pPr>
            <a:r>
              <a:rPr lang="en-US" b="1" dirty="0" smtClean="0">
                <a:solidFill>
                  <a:srgbClr val="FF0000"/>
                </a:solidFill>
              </a:rPr>
              <a:t>Economic impacts:</a:t>
            </a:r>
          </a:p>
          <a:p>
            <a:pPr marL="0" indent="0" algn="ctr">
              <a:buNone/>
            </a:pPr>
            <a:r>
              <a:rPr lang="en-US" dirty="0" smtClean="0"/>
              <a:t>Invasive species are responsible for tremendous economic losses through </a:t>
            </a:r>
            <a:r>
              <a:rPr lang="en-US" b="1" dirty="0" smtClean="0">
                <a:solidFill>
                  <a:srgbClr val="FF0000"/>
                </a:solidFill>
              </a:rPr>
              <a:t>loss in forest and agricultural productivity, spread of diseases </a:t>
            </a:r>
            <a:r>
              <a:rPr lang="en-US" dirty="0" smtClean="0"/>
              <a:t>that impact humans, among other impacts.</a:t>
            </a:r>
            <a:endParaRPr lang="en-US" dirty="0"/>
          </a:p>
        </p:txBody>
      </p:sp>
      <p:pic>
        <p:nvPicPr>
          <p:cNvPr id="12290" name="Picture 2" descr="http://www.columbia.edu/itc/cerc/danoff-burg/invasion_bio/inv_spp_summ/Sturnus_vulgarisF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7" y="4232323"/>
            <a:ext cx="3505200" cy="230759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24400" y="4419600"/>
            <a:ext cx="3962400" cy="1323439"/>
          </a:xfrm>
          <a:prstGeom prst="rect">
            <a:avLst/>
          </a:prstGeom>
          <a:noFill/>
        </p:spPr>
        <p:txBody>
          <a:bodyPr wrap="square" rtlCol="0">
            <a:spAutoFit/>
          </a:bodyPr>
          <a:lstStyle/>
          <a:p>
            <a:pPr algn="ctr"/>
            <a:r>
              <a:rPr lang="en-US" sz="1600" dirty="0"/>
              <a:t>E</a:t>
            </a:r>
            <a:r>
              <a:rPr lang="en-US" sz="1600" dirty="0" smtClean="0"/>
              <a:t>uropean starlings, </a:t>
            </a:r>
            <a:r>
              <a:rPr lang="en-US" sz="1600" i="1" dirty="0"/>
              <a:t>Sturnus </a:t>
            </a:r>
            <a:r>
              <a:rPr lang="en-US" sz="1600" i="1" dirty="0" smtClean="0"/>
              <a:t>vulgaris, </a:t>
            </a:r>
            <a:r>
              <a:rPr lang="en-US" sz="1600" dirty="0" smtClean="0"/>
              <a:t> spread diseases to wildlife, livestock,  and humans, damage agricultural crops, and displace native birds.  Their damage to agricultural crops is estimated at $800 million annually.  </a:t>
            </a:r>
            <a:endParaRPr lang="en-US" sz="1600" b="1" dirty="0"/>
          </a:p>
        </p:txBody>
      </p:sp>
    </p:spTree>
    <p:extLst>
      <p:ext uri="{BB962C8B-B14F-4D97-AF65-F5344CB8AC3E}">
        <p14:creationId xmlns:p14="http://schemas.microsoft.com/office/powerpoint/2010/main" val="2982665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What you can do </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fontScale="62500" lnSpcReduction="20000"/>
          </a:bodyPr>
          <a:lstStyle/>
          <a:p>
            <a:pPr fontAlgn="base"/>
            <a:r>
              <a:rPr lang="en-US" dirty="0" smtClean="0"/>
              <a:t>When </a:t>
            </a:r>
            <a:r>
              <a:rPr lang="en-US" dirty="0"/>
              <a:t>boating, clean your boat thoroughly before transporting it to a different body of water</a:t>
            </a:r>
            <a:r>
              <a:rPr lang="en-US" dirty="0" smtClean="0"/>
              <a:t>.</a:t>
            </a:r>
          </a:p>
          <a:p>
            <a:pPr marL="0" indent="0" fontAlgn="base">
              <a:buNone/>
            </a:pPr>
            <a:endParaRPr lang="en-US" dirty="0"/>
          </a:p>
          <a:p>
            <a:pPr fontAlgn="base"/>
            <a:r>
              <a:rPr lang="en-US" dirty="0"/>
              <a:t>Clean your boots before you hike in a new area to get rid of hitchhiking weed seeds and pathogens</a:t>
            </a:r>
            <a:r>
              <a:rPr lang="en-US" dirty="0" smtClean="0"/>
              <a:t>.</a:t>
            </a:r>
          </a:p>
          <a:p>
            <a:pPr fontAlgn="base"/>
            <a:endParaRPr lang="en-US" dirty="0"/>
          </a:p>
          <a:p>
            <a:pPr fontAlgn="base"/>
            <a:r>
              <a:rPr lang="en-US" dirty="0" smtClean="0"/>
              <a:t>Don’t move firewood (it </a:t>
            </a:r>
            <a:r>
              <a:rPr lang="en-US" dirty="0"/>
              <a:t>can harbor forest </a:t>
            </a:r>
            <a:r>
              <a:rPr lang="en-US" dirty="0" smtClean="0"/>
              <a:t>pests like emerald ash borer).</a:t>
            </a:r>
          </a:p>
          <a:p>
            <a:pPr fontAlgn="base"/>
            <a:endParaRPr lang="en-US" dirty="0" smtClean="0"/>
          </a:p>
          <a:p>
            <a:pPr fontAlgn="base"/>
            <a:r>
              <a:rPr lang="en-US" dirty="0" smtClean="0"/>
              <a:t>Don't </a:t>
            </a:r>
            <a:r>
              <a:rPr lang="en-US" dirty="0"/>
              <a:t>release aquarium fish and plants, live bait or other exotic animals into the wild. If you plan to own an exotic pet, do your research and plan ahead to make sure you can commit to looking after it. </a:t>
            </a:r>
            <a:endParaRPr lang="en-US" dirty="0" smtClean="0"/>
          </a:p>
          <a:p>
            <a:pPr fontAlgn="base"/>
            <a:endParaRPr lang="en-US" dirty="0"/>
          </a:p>
          <a:p>
            <a:pPr fontAlgn="base"/>
            <a:r>
              <a:rPr lang="en-US" dirty="0"/>
              <a:t>Volunteer at your local park, refuge or other wildlife area to help remove invasive species. Help educate others about the threat. </a:t>
            </a:r>
          </a:p>
          <a:p>
            <a:endParaRPr lang="en-US" dirty="0"/>
          </a:p>
        </p:txBody>
      </p:sp>
    </p:spTree>
    <p:extLst>
      <p:ext uri="{BB962C8B-B14F-4D97-AF65-F5344CB8AC3E}">
        <p14:creationId xmlns:p14="http://schemas.microsoft.com/office/powerpoint/2010/main" val="1472548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on't move firewood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410200" cy="693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649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solidFill>
                  <a:schemeClr val="accent3">
                    <a:lumMod val="50000"/>
                  </a:schemeClr>
                </a:solidFill>
              </a:rPr>
              <a:t>What is a native species?</a:t>
            </a:r>
            <a:endParaRPr lang="en-US" dirty="0">
              <a:solidFill>
                <a:schemeClr val="accent3">
                  <a:lumMod val="50000"/>
                </a:schemeClr>
              </a:solidFill>
            </a:endParaRPr>
          </a:p>
        </p:txBody>
      </p:sp>
      <p:sp>
        <p:nvSpPr>
          <p:cNvPr id="3" name="Content Placeholder 2"/>
          <p:cNvSpPr>
            <a:spLocks noGrp="1"/>
          </p:cNvSpPr>
          <p:nvPr>
            <p:ph idx="1"/>
          </p:nvPr>
        </p:nvSpPr>
        <p:spPr/>
        <p:txBody>
          <a:bodyPr/>
          <a:lstStyle/>
          <a:p>
            <a:pPr marL="0" indent="0" algn="ctr">
              <a:buNone/>
            </a:pPr>
            <a:r>
              <a:rPr lang="en-US" altLang="en-US" sz="2400" dirty="0"/>
              <a:t>Native species are those that normally live and thrive in a particular community.  They occupy specific habitats and have specific niches in their native environment.  They have natural predators that help to keep their populations in check.</a:t>
            </a:r>
          </a:p>
          <a:p>
            <a:pPr marL="0" indent="0">
              <a:buNone/>
            </a:pPr>
            <a:endParaRPr lang="en-US" dirty="0"/>
          </a:p>
        </p:txBody>
      </p:sp>
      <p:pic>
        <p:nvPicPr>
          <p:cNvPr id="2050" name="Picture 2" descr="Pink Lady's Slipper - click to see all state 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422887"/>
            <a:ext cx="2209800" cy="28382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6327774"/>
            <a:ext cx="3657600" cy="338554"/>
          </a:xfrm>
          <a:prstGeom prst="rect">
            <a:avLst/>
          </a:prstGeom>
          <a:noFill/>
        </p:spPr>
        <p:txBody>
          <a:bodyPr wrap="square" rtlCol="0">
            <a:spAutoFit/>
          </a:bodyPr>
          <a:lstStyle/>
          <a:p>
            <a:r>
              <a:rPr lang="en-US" sz="1600" dirty="0"/>
              <a:t>P</a:t>
            </a:r>
            <a:r>
              <a:rPr lang="en-US" sz="1600" dirty="0" smtClean="0"/>
              <a:t>ink </a:t>
            </a:r>
            <a:r>
              <a:rPr lang="en-US" sz="1600" dirty="0"/>
              <a:t>lady's </a:t>
            </a:r>
            <a:r>
              <a:rPr lang="en-US" sz="1600" dirty="0" smtClean="0"/>
              <a:t>slipper, </a:t>
            </a:r>
            <a:r>
              <a:rPr lang="en-US" sz="1600" i="1" dirty="0" smtClean="0"/>
              <a:t>Cypripedium acaule</a:t>
            </a:r>
            <a:endParaRPr lang="en-US" sz="1600" dirty="0"/>
          </a:p>
        </p:txBody>
      </p:sp>
      <p:pic>
        <p:nvPicPr>
          <p:cNvPr id="2052" name="Picture 4" descr="Photo: A curled-up red f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485242"/>
            <a:ext cx="3657600" cy="27432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00600" y="6324600"/>
            <a:ext cx="3657600" cy="338554"/>
          </a:xfrm>
          <a:prstGeom prst="rect">
            <a:avLst/>
          </a:prstGeom>
          <a:noFill/>
        </p:spPr>
        <p:txBody>
          <a:bodyPr wrap="square" rtlCol="0">
            <a:spAutoFit/>
          </a:bodyPr>
          <a:lstStyle/>
          <a:p>
            <a:pPr algn="ctr"/>
            <a:r>
              <a:rPr lang="en-US" sz="1600" dirty="0" smtClean="0">
                <a:latin typeface="+mj-lt"/>
              </a:rPr>
              <a:t>Red fox, </a:t>
            </a:r>
            <a:r>
              <a:rPr lang="en-US" sz="1600" i="1" dirty="0">
                <a:latin typeface="+mj-lt"/>
              </a:rPr>
              <a:t>Vulpes vulpes</a:t>
            </a:r>
            <a:endParaRPr lang="en-US" sz="1600" dirty="0">
              <a:latin typeface="+mj-lt"/>
            </a:endParaRPr>
          </a:p>
        </p:txBody>
      </p:sp>
    </p:spTree>
    <p:extLst>
      <p:ext uri="{BB962C8B-B14F-4D97-AF65-F5344CB8AC3E}">
        <p14:creationId xmlns:p14="http://schemas.microsoft.com/office/powerpoint/2010/main" val="3268348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What is a </a:t>
            </a:r>
            <a:r>
              <a:rPr lang="en-US" b="1" dirty="0" smtClean="0">
                <a:solidFill>
                  <a:srgbClr val="FF0000"/>
                </a:solidFill>
              </a:rPr>
              <a:t>non-native species</a:t>
            </a:r>
            <a:r>
              <a:rPr lang="en-US" dirty="0" smtClean="0">
                <a:solidFill>
                  <a:schemeClr val="accent3">
                    <a:lumMod val="50000"/>
                  </a:schemeClr>
                </a:solidFill>
              </a:rPr>
              <a:t>?</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a:bodyPr>
          <a:lstStyle/>
          <a:p>
            <a:r>
              <a:rPr lang="en-US" sz="2400" dirty="0"/>
              <a:t> </a:t>
            </a:r>
            <a:r>
              <a:rPr lang="en-US" sz="2400" b="1" dirty="0" smtClean="0">
                <a:solidFill>
                  <a:srgbClr val="FF0000"/>
                </a:solidFill>
              </a:rPr>
              <a:t>A species</a:t>
            </a:r>
            <a:r>
              <a:rPr lang="en-US" sz="2400" b="1" dirty="0">
                <a:solidFill>
                  <a:srgbClr val="FF0000"/>
                </a:solidFill>
              </a:rPr>
              <a:t> living </a:t>
            </a:r>
            <a:r>
              <a:rPr lang="en-US" sz="2400" b="1" dirty="0" smtClean="0">
                <a:solidFill>
                  <a:srgbClr val="FF0000"/>
                </a:solidFill>
              </a:rPr>
              <a:t>outside its</a:t>
            </a:r>
            <a:r>
              <a:rPr lang="en-US" sz="2400" b="1" dirty="0">
                <a:solidFill>
                  <a:srgbClr val="FF0000"/>
                </a:solidFill>
              </a:rPr>
              <a:t> </a:t>
            </a:r>
            <a:r>
              <a:rPr lang="en-US" sz="2400" b="1" dirty="0" smtClean="0">
                <a:solidFill>
                  <a:srgbClr val="FF0000"/>
                </a:solidFill>
              </a:rPr>
              <a:t>native</a:t>
            </a:r>
            <a:r>
              <a:rPr lang="en-US" sz="2400" b="1" dirty="0">
                <a:solidFill>
                  <a:srgbClr val="FF0000"/>
                </a:solidFill>
              </a:rPr>
              <a:t> distributional range, which has arrived there by </a:t>
            </a:r>
            <a:r>
              <a:rPr lang="en-US" sz="2400" b="1" dirty="0" smtClean="0">
                <a:solidFill>
                  <a:srgbClr val="FF0000"/>
                </a:solidFill>
              </a:rPr>
              <a:t>human</a:t>
            </a:r>
            <a:r>
              <a:rPr lang="en-US" sz="2400" b="1" dirty="0">
                <a:solidFill>
                  <a:srgbClr val="FF0000"/>
                </a:solidFill>
              </a:rPr>
              <a:t> activity, either deliberate or accidental.</a:t>
            </a:r>
            <a:r>
              <a:rPr lang="en-US" sz="2400" dirty="0">
                <a:solidFill>
                  <a:srgbClr val="FF0000"/>
                </a:solidFill>
              </a:rPr>
              <a:t> </a:t>
            </a:r>
            <a:r>
              <a:rPr lang="en-US" sz="2400" dirty="0" smtClean="0"/>
              <a:t> Non-native species are not necessarily invasive. </a:t>
            </a:r>
            <a:endParaRPr lang="en-US" altLang="en-US" sz="2400" dirty="0"/>
          </a:p>
        </p:txBody>
      </p:sp>
      <p:pic>
        <p:nvPicPr>
          <p:cNvPr id="3076" name="Picture 4" descr="http://extension.entm.purdue.edu/CAPS/pestInfo/pics/big/multifloraRo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0400"/>
            <a:ext cx="3657600" cy="24384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 y="5715000"/>
            <a:ext cx="4191000" cy="1077218"/>
          </a:xfrm>
          <a:prstGeom prst="rect">
            <a:avLst/>
          </a:prstGeom>
          <a:noFill/>
        </p:spPr>
        <p:txBody>
          <a:bodyPr wrap="square" rtlCol="0">
            <a:spAutoFit/>
          </a:bodyPr>
          <a:lstStyle/>
          <a:p>
            <a:pPr algn="ctr"/>
            <a:r>
              <a:rPr lang="en-US" sz="1600" dirty="0" smtClean="0"/>
              <a:t>Multiflora rose, </a:t>
            </a:r>
            <a:r>
              <a:rPr lang="en-US" sz="1600" i="1" dirty="0" smtClean="0"/>
              <a:t>Rosa multiflora</a:t>
            </a:r>
            <a:r>
              <a:rPr lang="en-US" sz="1600" dirty="0" smtClean="0"/>
              <a:t>, was introduced for use as an ornamental plant, to control erosion, and to use as “living” fences for livestock. </a:t>
            </a:r>
            <a:endParaRPr lang="en-US" sz="1600" dirty="0"/>
          </a:p>
        </p:txBody>
      </p:sp>
      <p:pic>
        <p:nvPicPr>
          <p:cNvPr id="3078" name="Picture 6" descr="Zebra muss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348037"/>
            <a:ext cx="2857500" cy="214312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43450" y="5791200"/>
            <a:ext cx="4191000" cy="1077218"/>
          </a:xfrm>
          <a:prstGeom prst="rect">
            <a:avLst/>
          </a:prstGeom>
          <a:noFill/>
        </p:spPr>
        <p:txBody>
          <a:bodyPr wrap="square" rtlCol="0">
            <a:spAutoFit/>
          </a:bodyPr>
          <a:lstStyle/>
          <a:p>
            <a:pPr algn="ctr"/>
            <a:r>
              <a:rPr lang="en-US" sz="1600" dirty="0"/>
              <a:t>Zebra </a:t>
            </a:r>
            <a:r>
              <a:rPr lang="en-US" sz="1600" dirty="0" smtClean="0"/>
              <a:t>mussels </a:t>
            </a:r>
            <a:r>
              <a:rPr lang="en-US" sz="1600" dirty="0"/>
              <a:t>(</a:t>
            </a:r>
            <a:r>
              <a:rPr lang="en-US" sz="1600" i="1" dirty="0"/>
              <a:t>Dreissena polymorpha</a:t>
            </a:r>
            <a:r>
              <a:rPr lang="en-US" sz="1600" dirty="0" smtClean="0"/>
              <a:t>), were accidentally introduced to North America, and are now found in some Pennsylvanian waterways</a:t>
            </a:r>
            <a:endParaRPr lang="en-US" sz="1600" dirty="0"/>
          </a:p>
        </p:txBody>
      </p:sp>
    </p:spTree>
    <p:extLst>
      <p:ext uri="{BB962C8B-B14F-4D97-AF65-F5344CB8AC3E}">
        <p14:creationId xmlns:p14="http://schemas.microsoft.com/office/powerpoint/2010/main" val="1380716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50000"/>
                  </a:schemeClr>
                </a:solidFill>
              </a:rPr>
              <a:t>What is a non-native </a:t>
            </a:r>
            <a:r>
              <a:rPr lang="en-US" b="1" dirty="0" smtClean="0">
                <a:solidFill>
                  <a:srgbClr val="FF0000"/>
                </a:solidFill>
              </a:rPr>
              <a:t>invasive</a:t>
            </a:r>
            <a:r>
              <a:rPr lang="en-US" dirty="0" smtClean="0">
                <a:solidFill>
                  <a:schemeClr val="accent3">
                    <a:lumMod val="50000"/>
                  </a:schemeClr>
                </a:solidFill>
              </a:rPr>
              <a:t> species?</a:t>
            </a:r>
            <a:endParaRPr lang="en-US" dirty="0">
              <a:solidFill>
                <a:schemeClr val="accent3">
                  <a:lumMod val="50000"/>
                </a:schemeClr>
              </a:solidFill>
            </a:endParaRPr>
          </a:p>
        </p:txBody>
      </p:sp>
      <p:sp>
        <p:nvSpPr>
          <p:cNvPr id="3" name="Content Placeholder 2"/>
          <p:cNvSpPr>
            <a:spLocks noGrp="1"/>
          </p:cNvSpPr>
          <p:nvPr>
            <p:ph idx="1"/>
          </p:nvPr>
        </p:nvSpPr>
        <p:spPr/>
        <p:txBody>
          <a:bodyPr/>
          <a:lstStyle/>
          <a:p>
            <a:r>
              <a:rPr lang="en-US" b="1" dirty="0" smtClean="0">
                <a:solidFill>
                  <a:srgbClr val="FF0000"/>
                </a:solidFill>
              </a:rPr>
              <a:t>A non-native species that adversely affects habitats and biodiversity. </a:t>
            </a:r>
            <a:endParaRPr lang="en-US" b="1" dirty="0">
              <a:solidFill>
                <a:srgbClr val="FF0000"/>
              </a:solidFill>
            </a:endParaRPr>
          </a:p>
          <a:p>
            <a:endParaRPr lang="en-US" dirty="0"/>
          </a:p>
        </p:txBody>
      </p:sp>
      <p:pic>
        <p:nvPicPr>
          <p:cNvPr id="4098" name="Picture 2" descr="e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0"/>
            <a:ext cx="3594919" cy="18573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1450" y="5353051"/>
            <a:ext cx="4191000" cy="1077218"/>
          </a:xfrm>
          <a:prstGeom prst="rect">
            <a:avLst/>
          </a:prstGeom>
          <a:noFill/>
        </p:spPr>
        <p:txBody>
          <a:bodyPr wrap="square" rtlCol="0">
            <a:spAutoFit/>
          </a:bodyPr>
          <a:lstStyle/>
          <a:p>
            <a:pPr algn="ctr"/>
            <a:r>
              <a:rPr lang="en-US" sz="1600" dirty="0"/>
              <a:t>Emerald ash </a:t>
            </a:r>
            <a:r>
              <a:rPr lang="en-US" sz="1600" dirty="0" smtClean="0"/>
              <a:t>borer, </a:t>
            </a:r>
            <a:r>
              <a:rPr lang="en-US" sz="1600" i="1" dirty="0" smtClean="0"/>
              <a:t>Agrilus </a:t>
            </a:r>
            <a:r>
              <a:rPr lang="en-US" sz="1600" i="1" dirty="0"/>
              <a:t>planipennis</a:t>
            </a:r>
            <a:r>
              <a:rPr lang="en-US" sz="1600" i="1" dirty="0" smtClean="0"/>
              <a:t> , </a:t>
            </a:r>
            <a:r>
              <a:rPr lang="en-US" sz="1600" dirty="0" smtClean="0"/>
              <a:t>has killed millions of ash trees in the mid-west and has recently been found in Pennsylvania</a:t>
            </a:r>
            <a:endParaRPr lang="en-US" sz="1600" i="1" dirty="0"/>
          </a:p>
          <a:p>
            <a:pPr algn="ctr"/>
            <a:endParaRPr lang="en-US" sz="1600" dirty="0"/>
          </a:p>
        </p:txBody>
      </p:sp>
      <p:pic>
        <p:nvPicPr>
          <p:cNvPr id="4100" name="Picture 4" descr="http://www.nyis.info/user_uploads/images/5426567-SMPT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95600"/>
            <a:ext cx="3276600" cy="245745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25736" y="5353051"/>
            <a:ext cx="4191000" cy="1323439"/>
          </a:xfrm>
          <a:prstGeom prst="rect">
            <a:avLst/>
          </a:prstGeom>
          <a:noFill/>
        </p:spPr>
        <p:txBody>
          <a:bodyPr wrap="square" rtlCol="0">
            <a:spAutoFit/>
          </a:bodyPr>
          <a:lstStyle/>
          <a:p>
            <a:pPr algn="ctr"/>
            <a:r>
              <a:rPr lang="en-US" sz="1600" dirty="0" smtClean="0"/>
              <a:t>Japanese stilt grass, </a:t>
            </a:r>
            <a:r>
              <a:rPr lang="en-US" sz="1600" i="1" dirty="0"/>
              <a:t>Microstegium </a:t>
            </a:r>
            <a:r>
              <a:rPr lang="en-US" sz="1600" i="1" dirty="0" smtClean="0"/>
              <a:t>vimineum</a:t>
            </a:r>
            <a:r>
              <a:rPr lang="en-US" sz="1600" dirty="0" smtClean="0"/>
              <a:t>, becomes established on recently disturbed areas and outcompetes native plants, reducing biodiversity.  </a:t>
            </a:r>
            <a:r>
              <a:rPr lang="en-US" sz="1600" i="1" dirty="0" smtClean="0"/>
              <a:t> </a:t>
            </a:r>
            <a:endParaRPr lang="en-US" sz="1600" i="1" dirty="0"/>
          </a:p>
          <a:p>
            <a:pPr algn="ctr"/>
            <a:endParaRPr lang="en-US" sz="1600" dirty="0"/>
          </a:p>
        </p:txBody>
      </p:sp>
    </p:spTree>
    <p:extLst>
      <p:ext uri="{BB962C8B-B14F-4D97-AF65-F5344CB8AC3E}">
        <p14:creationId xmlns:p14="http://schemas.microsoft.com/office/powerpoint/2010/main" val="3288216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50000"/>
                  </a:schemeClr>
                </a:solidFill>
              </a:rPr>
              <a:t>Common </a:t>
            </a:r>
            <a:r>
              <a:rPr lang="en-US" b="1" dirty="0" smtClean="0">
                <a:solidFill>
                  <a:srgbClr val="FF0000"/>
                </a:solidFill>
              </a:rPr>
              <a:t>characteristics of invasive species</a:t>
            </a:r>
            <a:endParaRPr lang="en-US" b="1" dirty="0">
              <a:solidFill>
                <a:srgbClr val="FF0000"/>
              </a:solidFill>
            </a:endParaRPr>
          </a:p>
        </p:txBody>
      </p:sp>
      <p:sp>
        <p:nvSpPr>
          <p:cNvPr id="5" name="Content Placeholder 2"/>
          <p:cNvSpPr txBox="1">
            <a:spLocks/>
          </p:cNvSpPr>
          <p:nvPr/>
        </p:nvSpPr>
        <p:spPr>
          <a:xfrm>
            <a:off x="457200" y="1600200"/>
            <a:ext cx="42672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solidFill>
                  <a:srgbClr val="FF0000"/>
                </a:solidFill>
              </a:rPr>
              <a:t>Invasive species in general:</a:t>
            </a:r>
          </a:p>
          <a:p>
            <a:r>
              <a:rPr lang="en-US" sz="2800" b="1" dirty="0" smtClean="0">
                <a:solidFill>
                  <a:srgbClr val="FF0000"/>
                </a:solidFill>
              </a:rPr>
              <a:t>Have few natural predators, competitors, parasites or </a:t>
            </a:r>
            <a:r>
              <a:rPr lang="en-US" sz="2800" b="1" dirty="0">
                <a:solidFill>
                  <a:srgbClr val="FF0000"/>
                </a:solidFill>
              </a:rPr>
              <a:t>diseases </a:t>
            </a:r>
          </a:p>
          <a:p>
            <a:r>
              <a:rPr lang="en-US" sz="2800" b="1" dirty="0" smtClean="0">
                <a:solidFill>
                  <a:srgbClr val="FF0000"/>
                </a:solidFill>
              </a:rPr>
              <a:t>Have high </a:t>
            </a:r>
            <a:r>
              <a:rPr lang="en-US" sz="2800" b="1" dirty="0">
                <a:solidFill>
                  <a:srgbClr val="FF0000"/>
                </a:solidFill>
              </a:rPr>
              <a:t>reproductive </a:t>
            </a:r>
            <a:r>
              <a:rPr lang="en-US" sz="2800" b="1" dirty="0" smtClean="0">
                <a:solidFill>
                  <a:srgbClr val="FF0000"/>
                </a:solidFill>
              </a:rPr>
              <a:t>rates </a:t>
            </a:r>
            <a:endParaRPr lang="en-US" sz="2800" b="1" dirty="0">
              <a:solidFill>
                <a:srgbClr val="FF0000"/>
              </a:solidFill>
            </a:endParaRPr>
          </a:p>
          <a:p>
            <a:r>
              <a:rPr lang="en-US" sz="2800" b="1" dirty="0" smtClean="0">
                <a:solidFill>
                  <a:srgbClr val="FF0000"/>
                </a:solidFill>
              </a:rPr>
              <a:t>Are long-lived</a:t>
            </a:r>
            <a:endParaRPr lang="en-US" sz="2800" b="1" dirty="0">
              <a:solidFill>
                <a:srgbClr val="FF0000"/>
              </a:solidFill>
            </a:endParaRPr>
          </a:p>
          <a:p>
            <a:r>
              <a:rPr lang="en-US" sz="2800" b="1" dirty="0" smtClean="0">
                <a:solidFill>
                  <a:srgbClr val="FF0000"/>
                </a:solidFill>
              </a:rPr>
              <a:t>Are generalists </a:t>
            </a:r>
            <a:endParaRPr lang="en-US" sz="2800" b="1" dirty="0">
              <a:solidFill>
                <a:srgbClr val="FF0000"/>
              </a:solidFill>
            </a:endParaRPr>
          </a:p>
          <a:p>
            <a:r>
              <a:rPr lang="en-US" sz="2800" b="1" dirty="0" smtClean="0">
                <a:solidFill>
                  <a:srgbClr val="FF0000"/>
                </a:solidFill>
              </a:rPr>
              <a:t>Are pioneer </a:t>
            </a:r>
            <a:r>
              <a:rPr lang="en-US" sz="2800" b="1" dirty="0">
                <a:solidFill>
                  <a:srgbClr val="FF0000"/>
                </a:solidFill>
              </a:rPr>
              <a:t>species</a:t>
            </a:r>
          </a:p>
        </p:txBody>
      </p:sp>
      <p:pic>
        <p:nvPicPr>
          <p:cNvPr id="6" name="Picture 6" descr="Zebra muss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905000"/>
            <a:ext cx="2857500" cy="214312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43450" y="4348163"/>
            <a:ext cx="4191000" cy="1569660"/>
          </a:xfrm>
          <a:prstGeom prst="rect">
            <a:avLst/>
          </a:prstGeom>
          <a:noFill/>
        </p:spPr>
        <p:txBody>
          <a:bodyPr wrap="square" rtlCol="0">
            <a:spAutoFit/>
          </a:bodyPr>
          <a:lstStyle/>
          <a:p>
            <a:pPr algn="ctr"/>
            <a:r>
              <a:rPr lang="en-US" sz="1600" dirty="0" smtClean="0"/>
              <a:t>Characteristics that make Zebra mussels a good invader include </a:t>
            </a:r>
            <a:r>
              <a:rPr lang="en-US" sz="1600" b="1" dirty="0" smtClean="0"/>
              <a:t>its ability to tolerate a wide-range of environments</a:t>
            </a:r>
            <a:r>
              <a:rPr lang="en-US" sz="1600" dirty="0" smtClean="0"/>
              <a:t>, and </a:t>
            </a:r>
            <a:r>
              <a:rPr lang="en-US" sz="1600" b="1" dirty="0" smtClean="0"/>
              <a:t>high reproduction rate</a:t>
            </a:r>
            <a:r>
              <a:rPr lang="en-US" sz="1600" dirty="0" smtClean="0"/>
              <a:t>; female mussels release up to 100,000 eggs ability to tolerate a wide-range of environments year. </a:t>
            </a:r>
            <a:endParaRPr lang="en-US" sz="1600" dirty="0"/>
          </a:p>
        </p:txBody>
      </p:sp>
      <p:sp>
        <p:nvSpPr>
          <p:cNvPr id="9" name="TextBox 8"/>
          <p:cNvSpPr txBox="1"/>
          <p:nvPr/>
        </p:nvSpPr>
        <p:spPr>
          <a:xfrm>
            <a:off x="740229" y="6130222"/>
            <a:ext cx="7772400" cy="369332"/>
          </a:xfrm>
          <a:prstGeom prst="rect">
            <a:avLst/>
          </a:prstGeom>
          <a:solidFill>
            <a:schemeClr val="bg1"/>
          </a:solidFill>
        </p:spPr>
        <p:txBody>
          <a:bodyPr wrap="square" rtlCol="0">
            <a:spAutoFit/>
          </a:bodyPr>
          <a:lstStyle/>
          <a:p>
            <a:r>
              <a:rPr lang="en-US" dirty="0" smtClean="0"/>
              <a:t>Discussion: how would these characteristics enable a species to become invasive?</a:t>
            </a:r>
            <a:endParaRPr lang="en-US" dirty="0"/>
          </a:p>
        </p:txBody>
      </p:sp>
    </p:spTree>
    <p:extLst>
      <p:ext uri="{BB962C8B-B14F-4D97-AF65-F5344CB8AC3E}">
        <p14:creationId xmlns:p14="http://schemas.microsoft.com/office/powerpoint/2010/main" val="344186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50000"/>
                  </a:schemeClr>
                </a:solidFill>
              </a:rPr>
              <a:t>What traits are common to invasive plant species</a:t>
            </a:r>
            <a:endParaRPr lang="en-US" dirty="0">
              <a:solidFill>
                <a:schemeClr val="accent3">
                  <a:lumMod val="50000"/>
                </a:schemeClr>
              </a:solidFill>
            </a:endParaRPr>
          </a:p>
        </p:txBody>
      </p:sp>
      <p:sp>
        <p:nvSpPr>
          <p:cNvPr id="3" name="Content Placeholder 2"/>
          <p:cNvSpPr>
            <a:spLocks noGrp="1"/>
          </p:cNvSpPr>
          <p:nvPr>
            <p:ph sz="quarter" idx="1"/>
          </p:nvPr>
        </p:nvSpPr>
        <p:spPr>
          <a:xfrm>
            <a:off x="4724400" y="1752600"/>
            <a:ext cx="4267200" cy="4525963"/>
          </a:xfrm>
        </p:spPr>
        <p:txBody>
          <a:bodyPr>
            <a:normAutofit lnSpcReduction="10000"/>
          </a:bodyPr>
          <a:lstStyle/>
          <a:p>
            <a:r>
              <a:rPr lang="en-US" b="1" dirty="0" smtClean="0">
                <a:solidFill>
                  <a:srgbClr val="FF0000"/>
                </a:solidFill>
              </a:rPr>
              <a:t>Self-compatible</a:t>
            </a:r>
          </a:p>
          <a:p>
            <a:r>
              <a:rPr lang="en-US" b="1" dirty="0" smtClean="0">
                <a:solidFill>
                  <a:srgbClr val="FF0000"/>
                </a:solidFill>
              </a:rPr>
              <a:t>Flower early</a:t>
            </a:r>
          </a:p>
          <a:p>
            <a:r>
              <a:rPr lang="en-US" b="1" dirty="0" smtClean="0">
                <a:solidFill>
                  <a:srgbClr val="FF0000"/>
                </a:solidFill>
              </a:rPr>
              <a:t>Produces abundant seed</a:t>
            </a:r>
          </a:p>
          <a:p>
            <a:r>
              <a:rPr lang="en-US" b="1" dirty="0" smtClean="0">
                <a:solidFill>
                  <a:srgbClr val="FF0000"/>
                </a:solidFill>
              </a:rPr>
              <a:t>Disperse seed widely</a:t>
            </a:r>
          </a:p>
          <a:p>
            <a:r>
              <a:rPr lang="en-US" b="1" dirty="0" smtClean="0">
                <a:solidFill>
                  <a:srgbClr val="FF0000"/>
                </a:solidFill>
              </a:rPr>
              <a:t>Grow rapidly</a:t>
            </a:r>
          </a:p>
          <a:p>
            <a:r>
              <a:rPr lang="en-US" b="1" dirty="0" smtClean="0">
                <a:solidFill>
                  <a:srgbClr val="FF0000"/>
                </a:solidFill>
              </a:rPr>
              <a:t>Spread asexually</a:t>
            </a:r>
          </a:p>
          <a:p>
            <a:r>
              <a:rPr lang="en-US" b="1" dirty="0" smtClean="0">
                <a:solidFill>
                  <a:srgbClr val="FF0000"/>
                </a:solidFill>
              </a:rPr>
              <a:t>Strong competitors</a:t>
            </a:r>
            <a:endParaRPr lang="en-US" b="1" dirty="0">
              <a:solidFill>
                <a:srgbClr val="FF0000"/>
              </a:solidFill>
            </a:endParaRPr>
          </a:p>
        </p:txBody>
      </p:sp>
      <p:pic>
        <p:nvPicPr>
          <p:cNvPr id="7" name="Picture 2"/>
          <p:cNvPicPr>
            <a:picLocks noChangeAspect="1" noChangeArrowheads="1"/>
          </p:cNvPicPr>
          <p:nvPr/>
        </p:nvPicPr>
        <p:blipFill>
          <a:blip r:embed="rId3" cstate="print"/>
          <a:srcRect/>
          <a:stretch>
            <a:fillRect/>
          </a:stretch>
        </p:blipFill>
        <p:spPr bwMode="auto">
          <a:xfrm>
            <a:off x="685800" y="2209800"/>
            <a:ext cx="3768275" cy="2514599"/>
          </a:xfrm>
          <a:prstGeom prst="rect">
            <a:avLst/>
          </a:prstGeom>
          <a:noFill/>
          <a:ln w="9525">
            <a:solidFill>
              <a:schemeClr val="bg1"/>
            </a:solidFill>
            <a:miter lim="800000"/>
            <a:headEnd/>
            <a:tailEnd/>
          </a:ln>
        </p:spPr>
      </p:pic>
      <p:sp>
        <p:nvSpPr>
          <p:cNvPr id="8" name="TextBox 7"/>
          <p:cNvSpPr txBox="1"/>
          <p:nvPr/>
        </p:nvSpPr>
        <p:spPr>
          <a:xfrm>
            <a:off x="474437" y="4958207"/>
            <a:ext cx="4191000" cy="1077218"/>
          </a:xfrm>
          <a:prstGeom prst="rect">
            <a:avLst/>
          </a:prstGeom>
          <a:noFill/>
        </p:spPr>
        <p:txBody>
          <a:bodyPr wrap="square" rtlCol="0">
            <a:spAutoFit/>
          </a:bodyPr>
          <a:lstStyle/>
          <a:p>
            <a:pPr algn="ctr"/>
            <a:r>
              <a:rPr lang="en-US" sz="1600" dirty="0" smtClean="0"/>
              <a:t>Characteristics that make tree-of-heaven a good invader include </a:t>
            </a:r>
            <a:r>
              <a:rPr lang="en-US" sz="1600" b="1" dirty="0" smtClean="0"/>
              <a:t>its ability to flower early (within 2 years)</a:t>
            </a:r>
            <a:r>
              <a:rPr lang="en-US" sz="1600" dirty="0" smtClean="0"/>
              <a:t>, </a:t>
            </a:r>
            <a:r>
              <a:rPr lang="en-US" sz="1600" b="1" dirty="0" smtClean="0"/>
              <a:t>ability to spread asexually, </a:t>
            </a:r>
            <a:r>
              <a:rPr lang="en-US" sz="1600" dirty="0" smtClean="0"/>
              <a:t>and </a:t>
            </a:r>
            <a:r>
              <a:rPr lang="en-US" sz="1600" b="1" dirty="0" smtClean="0"/>
              <a:t>fast growth rate. </a:t>
            </a:r>
            <a:endParaRPr lang="en-US" sz="1600" b="1" dirty="0"/>
          </a:p>
        </p:txBody>
      </p:sp>
    </p:spTree>
    <p:extLst>
      <p:ext uri="{BB962C8B-B14F-4D97-AF65-F5344CB8AC3E}">
        <p14:creationId xmlns:p14="http://schemas.microsoft.com/office/powerpoint/2010/main" val="3746646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Example: Japanese stilt grass </a:t>
            </a:r>
            <a:endParaRPr lang="en-US" dirty="0">
              <a:solidFill>
                <a:schemeClr val="accent3">
                  <a:lumMod val="50000"/>
                </a:schemeClr>
              </a:solidFill>
            </a:endParaRPr>
          </a:p>
        </p:txBody>
      </p:sp>
      <p:sp>
        <p:nvSpPr>
          <p:cNvPr id="3" name="Content Placeholder 2"/>
          <p:cNvSpPr>
            <a:spLocks noGrp="1"/>
          </p:cNvSpPr>
          <p:nvPr>
            <p:ph idx="1"/>
          </p:nvPr>
        </p:nvSpPr>
        <p:spPr>
          <a:xfrm>
            <a:off x="457200" y="1600200"/>
            <a:ext cx="4191000" cy="5105400"/>
          </a:xfrm>
        </p:spPr>
        <p:txBody>
          <a:bodyPr>
            <a:normAutofit fontScale="47500" lnSpcReduction="20000"/>
          </a:bodyPr>
          <a:lstStyle/>
          <a:p>
            <a:pPr marL="0" indent="0" algn="ctr">
              <a:buNone/>
            </a:pPr>
            <a:r>
              <a:rPr lang="en-US" sz="4200" dirty="0" smtClean="0"/>
              <a:t>What makes Japanese stilt grass a successful invader?</a:t>
            </a:r>
          </a:p>
          <a:p>
            <a:r>
              <a:rPr lang="en-US" sz="3600" dirty="0" smtClean="0">
                <a:solidFill>
                  <a:schemeClr val="accent6">
                    <a:lumMod val="50000"/>
                  </a:schemeClr>
                </a:solidFill>
              </a:rPr>
              <a:t>It can become established and live in a </a:t>
            </a:r>
            <a:r>
              <a:rPr lang="en-US" sz="3600" dirty="0">
                <a:solidFill>
                  <a:schemeClr val="accent6">
                    <a:lumMod val="50000"/>
                  </a:schemeClr>
                </a:solidFill>
              </a:rPr>
              <a:t>wide variety of </a:t>
            </a:r>
            <a:r>
              <a:rPr lang="en-US" sz="3600" dirty="0" smtClean="0">
                <a:solidFill>
                  <a:schemeClr val="accent6">
                    <a:lumMod val="50000"/>
                  </a:schemeClr>
                </a:solidFill>
              </a:rPr>
              <a:t>habitats</a:t>
            </a:r>
          </a:p>
          <a:p>
            <a:pPr marL="0" indent="0">
              <a:buNone/>
            </a:pPr>
            <a:endParaRPr lang="en-US" sz="3600" dirty="0">
              <a:solidFill>
                <a:schemeClr val="accent6">
                  <a:lumMod val="50000"/>
                </a:schemeClr>
              </a:solidFill>
            </a:endParaRPr>
          </a:p>
          <a:p>
            <a:r>
              <a:rPr lang="en-US" sz="3600" dirty="0" smtClean="0">
                <a:solidFill>
                  <a:schemeClr val="accent6">
                    <a:lumMod val="50000"/>
                  </a:schemeClr>
                </a:solidFill>
              </a:rPr>
              <a:t>Each </a:t>
            </a:r>
            <a:r>
              <a:rPr lang="en-US" sz="3600" dirty="0">
                <a:solidFill>
                  <a:schemeClr val="accent6">
                    <a:lumMod val="50000"/>
                  </a:schemeClr>
                </a:solidFill>
              </a:rPr>
              <a:t>plant produces hundreds of </a:t>
            </a:r>
            <a:r>
              <a:rPr lang="en-US" sz="3600" dirty="0" smtClean="0">
                <a:solidFill>
                  <a:schemeClr val="accent6">
                    <a:lumMod val="50000"/>
                  </a:schemeClr>
                </a:solidFill>
              </a:rPr>
              <a:t>seeds </a:t>
            </a:r>
            <a:r>
              <a:rPr lang="en-US" sz="3600" dirty="0">
                <a:solidFill>
                  <a:schemeClr val="accent6">
                    <a:lumMod val="50000"/>
                  </a:schemeClr>
                </a:solidFill>
              </a:rPr>
              <a:t>that can remain viable in the seed bank </a:t>
            </a:r>
            <a:r>
              <a:rPr lang="en-US" sz="3600" dirty="0" smtClean="0">
                <a:solidFill>
                  <a:schemeClr val="accent6">
                    <a:lumMod val="50000"/>
                  </a:schemeClr>
                </a:solidFill>
              </a:rPr>
              <a:t>for upward </a:t>
            </a:r>
            <a:r>
              <a:rPr lang="en-US" sz="3600" dirty="0">
                <a:solidFill>
                  <a:schemeClr val="accent6">
                    <a:lumMod val="50000"/>
                  </a:schemeClr>
                </a:solidFill>
              </a:rPr>
              <a:t>of five years. </a:t>
            </a:r>
            <a:endParaRPr lang="en-US" sz="3600" dirty="0" smtClean="0">
              <a:solidFill>
                <a:schemeClr val="accent6">
                  <a:lumMod val="50000"/>
                </a:schemeClr>
              </a:solidFill>
            </a:endParaRPr>
          </a:p>
          <a:p>
            <a:pPr marL="0" indent="0">
              <a:buNone/>
            </a:pPr>
            <a:endParaRPr lang="en-US" sz="3600" dirty="0" smtClean="0">
              <a:solidFill>
                <a:schemeClr val="accent6">
                  <a:lumMod val="50000"/>
                </a:schemeClr>
              </a:solidFill>
            </a:endParaRPr>
          </a:p>
          <a:p>
            <a:r>
              <a:rPr lang="en-US" sz="3600" dirty="0" smtClean="0">
                <a:solidFill>
                  <a:schemeClr val="accent6">
                    <a:lumMod val="50000"/>
                  </a:schemeClr>
                </a:solidFill>
              </a:rPr>
              <a:t>Seed </a:t>
            </a:r>
            <a:r>
              <a:rPr lang="en-US" sz="3600" dirty="0">
                <a:solidFill>
                  <a:schemeClr val="accent6">
                    <a:lumMod val="50000"/>
                  </a:schemeClr>
                </a:solidFill>
              </a:rPr>
              <a:t>can be transported long distances by water </a:t>
            </a:r>
            <a:r>
              <a:rPr lang="en-US" sz="3600" dirty="0" smtClean="0">
                <a:solidFill>
                  <a:schemeClr val="accent6">
                    <a:lumMod val="50000"/>
                  </a:schemeClr>
                </a:solidFill>
              </a:rPr>
              <a:t>or contaminated </a:t>
            </a:r>
            <a:r>
              <a:rPr lang="en-US" sz="3600" dirty="0">
                <a:solidFill>
                  <a:schemeClr val="accent6">
                    <a:lumMod val="50000"/>
                  </a:schemeClr>
                </a:solidFill>
              </a:rPr>
              <a:t>hay, seed mix and soil. </a:t>
            </a:r>
            <a:endParaRPr lang="en-US" sz="3600" dirty="0" smtClean="0">
              <a:solidFill>
                <a:schemeClr val="accent6">
                  <a:lumMod val="50000"/>
                </a:schemeClr>
              </a:solidFill>
            </a:endParaRPr>
          </a:p>
          <a:p>
            <a:pPr marL="0" indent="0">
              <a:buNone/>
            </a:pPr>
            <a:endParaRPr lang="en-US" sz="3600" dirty="0" smtClean="0">
              <a:solidFill>
                <a:schemeClr val="accent6">
                  <a:lumMod val="50000"/>
                </a:schemeClr>
              </a:solidFill>
            </a:endParaRPr>
          </a:p>
          <a:p>
            <a:r>
              <a:rPr lang="en-US" sz="3600" dirty="0">
                <a:solidFill>
                  <a:schemeClr val="accent6">
                    <a:lumMod val="50000"/>
                  </a:schemeClr>
                </a:solidFill>
              </a:rPr>
              <a:t>Plants also reproduce asexually.  They form roots at </a:t>
            </a:r>
            <a:r>
              <a:rPr lang="en-US" sz="3600" dirty="0" smtClean="0">
                <a:solidFill>
                  <a:schemeClr val="accent6">
                    <a:lumMod val="50000"/>
                  </a:schemeClr>
                </a:solidFill>
              </a:rPr>
              <a:t>the nodes</a:t>
            </a:r>
            <a:r>
              <a:rPr lang="en-US" sz="3600" dirty="0">
                <a:solidFill>
                  <a:schemeClr val="accent6">
                    <a:lumMod val="50000"/>
                  </a:schemeClr>
                </a:solidFill>
              </a:rPr>
              <a:t>, which allows for new vegetative stem growth</a:t>
            </a:r>
            <a:r>
              <a:rPr lang="en-US" sz="3600" dirty="0" smtClean="0">
                <a:solidFill>
                  <a:schemeClr val="accent6">
                    <a:lumMod val="50000"/>
                  </a:schemeClr>
                </a:solidFill>
              </a:rPr>
              <a:t>.</a:t>
            </a:r>
          </a:p>
          <a:p>
            <a:endParaRPr lang="en-US" sz="3600" dirty="0">
              <a:solidFill>
                <a:schemeClr val="accent6">
                  <a:lumMod val="50000"/>
                </a:schemeClr>
              </a:solidFill>
            </a:endParaRPr>
          </a:p>
          <a:p>
            <a:r>
              <a:rPr lang="en-US" sz="3600" dirty="0" smtClean="0">
                <a:solidFill>
                  <a:schemeClr val="accent6">
                    <a:lumMod val="50000"/>
                  </a:schemeClr>
                </a:solidFill>
              </a:rPr>
              <a:t>People </a:t>
            </a:r>
            <a:r>
              <a:rPr lang="en-US" sz="3600" dirty="0">
                <a:solidFill>
                  <a:schemeClr val="accent6">
                    <a:lumMod val="50000"/>
                  </a:schemeClr>
                </a:solidFill>
              </a:rPr>
              <a:t>can </a:t>
            </a:r>
            <a:r>
              <a:rPr lang="en-US" sz="3600" dirty="0" smtClean="0">
                <a:solidFill>
                  <a:schemeClr val="accent6">
                    <a:lumMod val="50000"/>
                  </a:schemeClr>
                </a:solidFill>
              </a:rPr>
              <a:t>spread stilt grass </a:t>
            </a:r>
            <a:r>
              <a:rPr lang="en-US" sz="3600" dirty="0">
                <a:solidFill>
                  <a:schemeClr val="accent6">
                    <a:lumMod val="50000"/>
                  </a:schemeClr>
                </a:solidFill>
              </a:rPr>
              <a:t>by carrying the seeds on their shoes, equipment and vehicles</a:t>
            </a:r>
            <a:r>
              <a:rPr lang="en-US" sz="3600" dirty="0" smtClean="0">
                <a:solidFill>
                  <a:schemeClr val="accent6">
                    <a:lumMod val="50000"/>
                  </a:schemeClr>
                </a:solidFill>
              </a:rPr>
              <a:t>.</a:t>
            </a:r>
            <a:endParaRPr lang="en-US" sz="3600" dirty="0">
              <a:solidFill>
                <a:schemeClr val="accent6">
                  <a:lumMod val="50000"/>
                </a:schemeClr>
              </a:solidFill>
            </a:endParaRPr>
          </a:p>
        </p:txBody>
      </p:sp>
      <p:pic>
        <p:nvPicPr>
          <p:cNvPr id="4" name="Picture 4" descr="http://www.nyis.info/user_uploads/images/5426567-SMPT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450" y="1894113"/>
            <a:ext cx="2667000" cy="200025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5122" name="Picture 2" descr="Access road and clearing invaded with Japanese Stiltgr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38600"/>
            <a:ext cx="3467100" cy="232945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08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Example: Garlic Mustard</a:t>
            </a:r>
            <a:endParaRPr lang="en-US" dirty="0">
              <a:solidFill>
                <a:schemeClr val="accent3">
                  <a:lumMod val="50000"/>
                </a:schemeClr>
              </a:solidFill>
            </a:endParaRPr>
          </a:p>
        </p:txBody>
      </p:sp>
      <p:sp>
        <p:nvSpPr>
          <p:cNvPr id="3" name="Content Placeholder 2"/>
          <p:cNvSpPr>
            <a:spLocks noGrp="1"/>
          </p:cNvSpPr>
          <p:nvPr>
            <p:ph sz="quarter" idx="1"/>
          </p:nvPr>
        </p:nvSpPr>
        <p:spPr>
          <a:xfrm>
            <a:off x="457200" y="1600200"/>
            <a:ext cx="5334000" cy="4525963"/>
          </a:xfrm>
        </p:spPr>
        <p:txBody>
          <a:bodyPr>
            <a:normAutofit/>
          </a:bodyPr>
          <a:lstStyle/>
          <a:p>
            <a:pPr marL="0" indent="0">
              <a:buNone/>
            </a:pPr>
            <a:r>
              <a:rPr lang="en-US" sz="2400" dirty="0"/>
              <a:t>What makes </a:t>
            </a:r>
            <a:r>
              <a:rPr lang="en-US" sz="2400" dirty="0" smtClean="0"/>
              <a:t>garlic mustard a </a:t>
            </a:r>
            <a:r>
              <a:rPr lang="en-US" sz="2400" dirty="0"/>
              <a:t>successful invader?</a:t>
            </a:r>
          </a:p>
          <a:p>
            <a:r>
              <a:rPr lang="en-US" sz="2400" dirty="0" smtClean="0">
                <a:solidFill>
                  <a:schemeClr val="accent6">
                    <a:lumMod val="50000"/>
                  </a:schemeClr>
                </a:solidFill>
              </a:rPr>
              <a:t>It can germinate in shade </a:t>
            </a:r>
          </a:p>
          <a:p>
            <a:r>
              <a:rPr lang="en-US" sz="2400" dirty="0" smtClean="0">
                <a:solidFill>
                  <a:schemeClr val="accent6">
                    <a:lumMod val="50000"/>
                  </a:schemeClr>
                </a:solidFill>
              </a:rPr>
              <a:t>Is capable of ballistic seed</a:t>
            </a:r>
          </a:p>
          <a:p>
            <a:pPr>
              <a:buNone/>
            </a:pPr>
            <a:r>
              <a:rPr lang="en-US" sz="2400" dirty="0" smtClean="0">
                <a:solidFill>
                  <a:schemeClr val="accent6">
                    <a:lumMod val="50000"/>
                  </a:schemeClr>
                </a:solidFill>
              </a:rPr>
              <a:t>     dispersal of up to 10 feet</a:t>
            </a:r>
          </a:p>
          <a:p>
            <a:r>
              <a:rPr lang="en-US" sz="2400" dirty="0" smtClean="0">
                <a:solidFill>
                  <a:schemeClr val="accent6">
                    <a:lumMod val="50000"/>
                  </a:schemeClr>
                </a:solidFill>
              </a:rPr>
              <a:t>Its seeds lie dormant for up to 6 years</a:t>
            </a:r>
          </a:p>
          <a:p>
            <a:r>
              <a:rPr lang="en-US" sz="2400" dirty="0" smtClean="0">
                <a:solidFill>
                  <a:schemeClr val="accent6">
                    <a:lumMod val="50000"/>
                  </a:schemeClr>
                </a:solidFill>
              </a:rPr>
              <a:t>Its seed spread by animals and water</a:t>
            </a:r>
          </a:p>
          <a:p>
            <a:r>
              <a:rPr lang="en-US" sz="2400" dirty="0" smtClean="0">
                <a:solidFill>
                  <a:schemeClr val="accent6">
                    <a:lumMod val="50000"/>
                  </a:schemeClr>
                </a:solidFill>
              </a:rPr>
              <a:t>It forms spreading monocultures</a:t>
            </a:r>
          </a:p>
          <a:p>
            <a:r>
              <a:rPr lang="en-US" sz="2400" dirty="0" smtClean="0">
                <a:solidFill>
                  <a:schemeClr val="accent6">
                    <a:lumMod val="50000"/>
                  </a:schemeClr>
                </a:solidFill>
              </a:rPr>
              <a:t>It is </a:t>
            </a:r>
            <a:r>
              <a:rPr lang="en-US" sz="2400" dirty="0" err="1" smtClean="0">
                <a:solidFill>
                  <a:schemeClr val="accent6">
                    <a:lumMod val="50000"/>
                  </a:schemeClr>
                </a:solidFill>
              </a:rPr>
              <a:t>allelopathic</a:t>
            </a:r>
            <a:r>
              <a:rPr lang="en-US" sz="2400" dirty="0" smtClean="0">
                <a:solidFill>
                  <a:schemeClr val="accent6">
                    <a:lumMod val="50000"/>
                  </a:schemeClr>
                </a:solidFill>
              </a:rPr>
              <a:t>: it produces chemicals that inhibit the growth of other plants</a:t>
            </a:r>
            <a:endParaRPr lang="en-US" sz="2400" dirty="0">
              <a:solidFill>
                <a:schemeClr val="accent6">
                  <a:lumMod val="50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5791200" y="1524000"/>
            <a:ext cx="2971800" cy="1981200"/>
          </a:xfrm>
          <a:prstGeom prst="rect">
            <a:avLst/>
          </a:prstGeom>
          <a:noFill/>
          <a:ln w="9525">
            <a:noFill/>
            <a:miter lim="800000"/>
            <a:headEnd/>
            <a:tailEnd/>
          </a:ln>
        </p:spPr>
      </p:pic>
      <p:pic>
        <p:nvPicPr>
          <p:cNvPr id="17410" name="Picture 2"/>
          <p:cNvPicPr>
            <a:picLocks noChangeAspect="1" noChangeArrowheads="1"/>
          </p:cNvPicPr>
          <p:nvPr/>
        </p:nvPicPr>
        <p:blipFill>
          <a:blip r:embed="rId3" cstate="print"/>
          <a:srcRect/>
          <a:stretch>
            <a:fillRect/>
          </a:stretch>
        </p:blipFill>
        <p:spPr bwMode="auto">
          <a:xfrm>
            <a:off x="5758543" y="3962400"/>
            <a:ext cx="2895600" cy="2168906"/>
          </a:xfrm>
          <a:prstGeom prst="rect">
            <a:avLst/>
          </a:prstGeom>
          <a:noFill/>
          <a:ln w="9525">
            <a:noFill/>
            <a:miter lim="800000"/>
            <a:headEnd/>
            <a:tailEnd/>
          </a:ln>
        </p:spPr>
      </p:pic>
    </p:spTree>
    <p:extLst>
      <p:ext uri="{BB962C8B-B14F-4D97-AF65-F5344CB8AC3E}">
        <p14:creationId xmlns:p14="http://schemas.microsoft.com/office/powerpoint/2010/main" val="2685902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50000"/>
                  </a:schemeClr>
                </a:solidFill>
              </a:rPr>
              <a:t>Impacts of invasive species</a:t>
            </a:r>
            <a:endParaRPr lang="en-US" b="1" dirty="0"/>
          </a:p>
        </p:txBody>
      </p:sp>
      <p:sp>
        <p:nvSpPr>
          <p:cNvPr id="3" name="Content Placeholder 2"/>
          <p:cNvSpPr>
            <a:spLocks noGrp="1"/>
          </p:cNvSpPr>
          <p:nvPr>
            <p:ph idx="1"/>
          </p:nvPr>
        </p:nvSpPr>
        <p:spPr/>
        <p:txBody>
          <a:bodyPr/>
          <a:lstStyle/>
          <a:p>
            <a:pPr marL="0" indent="0" algn="ctr">
              <a:buNone/>
            </a:pPr>
            <a:r>
              <a:rPr lang="en-US" b="1" dirty="0" smtClean="0">
                <a:solidFill>
                  <a:srgbClr val="FF0000"/>
                </a:solidFill>
              </a:rPr>
              <a:t>Displace native species</a:t>
            </a:r>
            <a:r>
              <a:rPr lang="en-US" dirty="0" smtClean="0">
                <a:solidFill>
                  <a:srgbClr val="FF0000"/>
                </a:solidFill>
              </a:rPr>
              <a:t>:</a:t>
            </a:r>
          </a:p>
          <a:p>
            <a:pPr marL="0" indent="0" algn="ctr">
              <a:buNone/>
            </a:pPr>
            <a:r>
              <a:rPr lang="en-US" sz="2000" dirty="0" smtClean="0"/>
              <a:t>Japanese stilt grass displaces native herbaceous plants, reducing biodiversity, and reducing food available for wildlife species. </a:t>
            </a:r>
            <a:endParaRPr lang="en-US" sz="2000" dirty="0"/>
          </a:p>
        </p:txBody>
      </p:sp>
      <p:pic>
        <p:nvPicPr>
          <p:cNvPr id="10242" name="Picture 2" descr="Japanese Stiltgras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4429125" cy="240278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fs.fed.us/wildflowers/plant-of-the-week/images/paintedtrillium/Trillium_Undulatum_in_Habitat_Al_Menk_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76599"/>
            <a:ext cx="3602174" cy="24014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1780" y="5789204"/>
            <a:ext cx="4191000" cy="584775"/>
          </a:xfrm>
          <a:prstGeom prst="rect">
            <a:avLst/>
          </a:prstGeom>
          <a:noFill/>
        </p:spPr>
        <p:txBody>
          <a:bodyPr wrap="square" rtlCol="0">
            <a:spAutoFit/>
          </a:bodyPr>
          <a:lstStyle/>
          <a:p>
            <a:pPr algn="ctr"/>
            <a:r>
              <a:rPr lang="en-US" sz="1600" dirty="0" smtClean="0"/>
              <a:t>Monoculture of Japanese stilt grass, prevents establishment of native herbaceous species</a:t>
            </a:r>
            <a:endParaRPr lang="en-US" sz="1600" b="1" dirty="0"/>
          </a:p>
        </p:txBody>
      </p:sp>
      <p:sp>
        <p:nvSpPr>
          <p:cNvPr id="7" name="TextBox 6"/>
          <p:cNvSpPr txBox="1"/>
          <p:nvPr/>
        </p:nvSpPr>
        <p:spPr>
          <a:xfrm>
            <a:off x="4740276" y="5789203"/>
            <a:ext cx="4191000" cy="584775"/>
          </a:xfrm>
          <a:prstGeom prst="rect">
            <a:avLst/>
          </a:prstGeom>
          <a:noFill/>
        </p:spPr>
        <p:txBody>
          <a:bodyPr wrap="square" rtlCol="0">
            <a:spAutoFit/>
          </a:bodyPr>
          <a:lstStyle/>
          <a:p>
            <a:pPr algn="ctr"/>
            <a:r>
              <a:rPr lang="en-US" sz="1600" dirty="0" smtClean="0"/>
              <a:t>Diversity of herbaceous species increases wildlife habitat</a:t>
            </a:r>
            <a:endParaRPr lang="en-US" sz="1600" b="1" dirty="0"/>
          </a:p>
        </p:txBody>
      </p:sp>
    </p:spTree>
    <p:extLst>
      <p:ext uri="{BB962C8B-B14F-4D97-AF65-F5344CB8AC3E}">
        <p14:creationId xmlns:p14="http://schemas.microsoft.com/office/powerpoint/2010/main" val="2082124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2688</TotalTime>
  <Words>845</Words>
  <Application>Microsoft Office PowerPoint</Application>
  <PresentationFormat>On-screen Show (4:3)</PresentationFormat>
  <Paragraphs>87</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Invasive Species</vt:lpstr>
      <vt:lpstr>What is a native species?</vt:lpstr>
      <vt:lpstr>What is a non-native species?</vt:lpstr>
      <vt:lpstr>What is a non-native invasive species?</vt:lpstr>
      <vt:lpstr>Common characteristics of invasive species</vt:lpstr>
      <vt:lpstr>What traits are common to invasive plant species</vt:lpstr>
      <vt:lpstr>Example: Japanese stilt grass </vt:lpstr>
      <vt:lpstr>Example: Garlic Mustard</vt:lpstr>
      <vt:lpstr>Impacts of invasive species</vt:lpstr>
      <vt:lpstr>Impacts of invasive species</vt:lpstr>
      <vt:lpstr>Impacts of invasive species</vt:lpstr>
      <vt:lpstr>Impacts of invasive species</vt:lpstr>
      <vt:lpstr>Impacts of invasive species</vt:lpstr>
      <vt:lpstr>What you can do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 2</dc:creator>
  <cp:lastModifiedBy>Mundy, Dave</cp:lastModifiedBy>
  <cp:revision>109</cp:revision>
  <dcterms:created xsi:type="dcterms:W3CDTF">2013-03-12T13:49:32Z</dcterms:created>
  <dcterms:modified xsi:type="dcterms:W3CDTF">2014-12-08T20:53:17Z</dcterms:modified>
</cp:coreProperties>
</file>