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7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1" r:id="rId16"/>
    <p:sldId id="270"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3FFF9"/>
    <a:srgbClr val="ADF6FF"/>
    <a:srgbClr val="24FF3F"/>
    <a:srgbClr val="FC78E5"/>
    <a:srgbClr val="CE2AFC"/>
    <a:srgbClr val="F9FFA8"/>
    <a:srgbClr val="136A32"/>
    <a:srgbClr val="216840"/>
    <a:srgbClr val="1B684B"/>
    <a:srgbClr val="1C681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76" d="100"/>
          <a:sy n="76" d="100"/>
        </p:scale>
        <p:origin x="1000" y="3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ea typeface="ＭＳ Ｐゴシック" charset="-128"/>
                <a:cs typeface="ＭＳ Ｐゴシック" charset="-128"/>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vl1pPr>
          </a:lstStyle>
          <a:p>
            <a:pPr>
              <a:defRPr/>
            </a:pPr>
            <a:fld id="{15AF8A49-3989-CA47-BD3F-59983841CF44}" type="datetime1">
              <a:rPr lang="en-US"/>
              <a:pPr>
                <a:defRPr/>
              </a:pPr>
              <a:t>3/12/2020</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ea typeface="ＭＳ Ｐゴシック" charset="-128"/>
                <a:cs typeface="ＭＳ Ｐゴシック" charset="-128"/>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vl1pPr>
          </a:lstStyle>
          <a:p>
            <a:pPr>
              <a:defRPr/>
            </a:pPr>
            <a:fld id="{77D5C2CB-F3E1-E34B-A55F-BA86B0B2624F}" type="slidenum">
              <a:rPr lang="en-US"/>
              <a:pPr>
                <a:defRPr/>
              </a:pPr>
              <a:t>‹#›</a:t>
            </a:fld>
            <a:endParaRPr lang="en-US" dirty="0"/>
          </a:p>
        </p:txBody>
      </p:sp>
    </p:spTree>
    <p:extLst>
      <p:ext uri="{BB962C8B-B14F-4D97-AF65-F5344CB8AC3E}">
        <p14:creationId xmlns:p14="http://schemas.microsoft.com/office/powerpoint/2010/main" val="1498695987"/>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3554"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dirty="0">
              <a:latin typeface="Calibri" charset="0"/>
              <a:ea typeface="ＭＳ Ｐゴシック" charset="0"/>
              <a:cs typeface="ＭＳ Ｐゴシック" charset="0"/>
            </a:endParaRPr>
          </a:p>
        </p:txBody>
      </p:sp>
      <p:sp>
        <p:nvSpPr>
          <p:cNvPr id="23555"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D5832C1-F246-ED4D-8386-418557EBDD9C}" type="slidenum">
              <a:rPr lang="en-US" sz="1200"/>
              <a:pPr eaLnBrk="1" hangingPunct="1"/>
              <a:t>9</a:t>
            </a:fld>
            <a:endParaRPr lang="en-US" sz="1200"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48130"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dirty="0">
              <a:latin typeface="Calibri" charset="0"/>
              <a:ea typeface="ＭＳ Ｐゴシック" charset="0"/>
              <a:cs typeface="ＭＳ Ｐゴシック" charset="0"/>
            </a:endParaRPr>
          </a:p>
        </p:txBody>
      </p:sp>
      <p:sp>
        <p:nvSpPr>
          <p:cNvPr id="48131"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4258526-8D7F-7442-A5F4-D376A5916A36}" type="slidenum">
              <a:rPr lang="en-US" sz="1200"/>
              <a:pPr eaLnBrk="1" hangingPunct="1"/>
              <a:t>32</a:t>
            </a:fld>
            <a:endParaRPr lang="en-US" sz="1200"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60418"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dirty="0">
              <a:latin typeface="Calibri" charset="0"/>
              <a:ea typeface="ＭＳ Ｐゴシック" charset="0"/>
              <a:cs typeface="ＭＳ Ｐゴシック" charset="0"/>
            </a:endParaRPr>
          </a:p>
        </p:txBody>
      </p:sp>
      <p:sp>
        <p:nvSpPr>
          <p:cNvPr id="60419"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85566238-1452-9248-85E6-A621A42CDAE4}" type="slidenum">
              <a:rPr lang="en-US" sz="1200"/>
              <a:pPr eaLnBrk="1" hangingPunct="1"/>
              <a:t>43</a:t>
            </a:fld>
            <a:endParaRPr lang="en-US" sz="1200"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62466"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dirty="0">
              <a:latin typeface="Calibri" charset="0"/>
              <a:ea typeface="ＭＳ Ｐゴシック" charset="0"/>
              <a:cs typeface="ＭＳ Ｐゴシック" charset="0"/>
            </a:endParaRPr>
          </a:p>
        </p:txBody>
      </p:sp>
      <p:sp>
        <p:nvSpPr>
          <p:cNvPr id="62467"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C1E3F77-269B-F24D-B3EE-5D118755CB4A}" type="slidenum">
              <a:rPr lang="en-US" sz="1200"/>
              <a:pPr eaLnBrk="1" hangingPunct="1"/>
              <a:t>44</a:t>
            </a:fld>
            <a:endParaRPr lang="en-US" sz="1200"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67586"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dirty="0">
              <a:latin typeface="Calibri" charset="0"/>
              <a:ea typeface="ＭＳ Ｐゴシック" charset="0"/>
              <a:cs typeface="ＭＳ Ｐゴシック" charset="0"/>
            </a:endParaRPr>
          </a:p>
        </p:txBody>
      </p:sp>
      <p:sp>
        <p:nvSpPr>
          <p:cNvPr id="67587"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EDAB581D-51C2-AC44-B82D-0205987A0CFB}" type="slidenum">
              <a:rPr lang="en-US" sz="1200"/>
              <a:pPr eaLnBrk="1" hangingPunct="1"/>
              <a:t>48</a:t>
            </a:fld>
            <a:endParaRPr lang="en-US" sz="1200"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78850"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dirty="0">
              <a:latin typeface="Calibri" charset="0"/>
              <a:ea typeface="ＭＳ Ｐゴシック" charset="0"/>
              <a:cs typeface="ＭＳ Ｐゴシック" charset="0"/>
            </a:endParaRPr>
          </a:p>
        </p:txBody>
      </p:sp>
      <p:sp>
        <p:nvSpPr>
          <p:cNvPr id="78851"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5FDF00F-F345-EA4B-B8B3-8D7D6A4E9C18}" type="slidenum">
              <a:rPr lang="en-US" sz="1200"/>
              <a:pPr eaLnBrk="1" hangingPunct="1"/>
              <a:t>58</a:t>
            </a:fld>
            <a:endParaRPr lang="en-US" sz="1200"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86018"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dirty="0">
              <a:latin typeface="Calibri" charset="0"/>
              <a:ea typeface="ＭＳ Ｐゴシック" charset="0"/>
              <a:cs typeface="ＭＳ Ｐゴシック" charset="0"/>
            </a:endParaRPr>
          </a:p>
        </p:txBody>
      </p:sp>
      <p:sp>
        <p:nvSpPr>
          <p:cNvPr id="86019"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3BA28F5-52F9-094A-8E14-2DF1B1E9A47F}" type="slidenum">
              <a:rPr lang="en-US" sz="1200"/>
              <a:pPr eaLnBrk="1" hangingPunct="1"/>
              <a:t>64</a:t>
            </a:fld>
            <a:endParaRPr lang="en-US" sz="1200"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91138"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dirty="0">
              <a:latin typeface="Calibri" charset="0"/>
              <a:ea typeface="ＭＳ Ｐゴシック" charset="0"/>
              <a:cs typeface="ＭＳ Ｐゴシック" charset="0"/>
            </a:endParaRPr>
          </a:p>
        </p:txBody>
      </p:sp>
      <p:sp>
        <p:nvSpPr>
          <p:cNvPr id="91139"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EBC4BDD-BCF0-2442-A3AE-6C09E13C82A9}" type="slidenum">
              <a:rPr lang="en-US" sz="1200"/>
              <a:pPr eaLnBrk="1" hangingPunct="1"/>
              <a:t>68</a:t>
            </a:fld>
            <a:endParaRPr lang="en-US" sz="1200"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2236474A-7732-D742-A736-DD1D208296E2}" type="datetime1">
              <a:rPr lang="en-US"/>
              <a:pPr>
                <a:defRPr/>
              </a:pPr>
              <a:t>3/12/2020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06233FFE-48D5-E64D-9835-C6AB8D16B4B2}" type="slidenum">
              <a:rPr lang="en-US"/>
              <a:pPr>
                <a:defRPr/>
              </a:pPr>
              <a:t>‹#›</a:t>
            </a:fld>
            <a:endParaRPr lang="en-US" dirty="0"/>
          </a:p>
        </p:txBody>
      </p:sp>
    </p:spTree>
    <p:extLst>
      <p:ext uri="{BB962C8B-B14F-4D97-AF65-F5344CB8AC3E}">
        <p14:creationId xmlns:p14="http://schemas.microsoft.com/office/powerpoint/2010/main" val="7415677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AC512AB-4545-1E49-818E-7DB538A040B8}" type="datetime1">
              <a:rPr lang="en-US"/>
              <a:pPr>
                <a:defRPr/>
              </a:pPr>
              <a:t>3/12/2020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4B0A53D5-D4BC-324B-8BFA-B70D7E7AD399}" type="slidenum">
              <a:rPr lang="en-US"/>
              <a:pPr>
                <a:defRPr/>
              </a:pPr>
              <a:t>‹#›</a:t>
            </a:fld>
            <a:endParaRPr lang="en-US" dirty="0"/>
          </a:p>
        </p:txBody>
      </p:sp>
    </p:spTree>
    <p:extLst>
      <p:ext uri="{BB962C8B-B14F-4D97-AF65-F5344CB8AC3E}">
        <p14:creationId xmlns:p14="http://schemas.microsoft.com/office/powerpoint/2010/main" val="19724826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DD53633-F1D1-CE46-9070-0AA8FDE6CB6D}" type="datetime1">
              <a:rPr lang="en-US"/>
              <a:pPr>
                <a:defRPr/>
              </a:pPr>
              <a:t>3/12/2020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0031EDCC-3F05-9944-8E73-07D53BCE06F7}" type="slidenum">
              <a:rPr lang="en-US"/>
              <a:pPr>
                <a:defRPr/>
              </a:pPr>
              <a:t>‹#›</a:t>
            </a:fld>
            <a:endParaRPr lang="en-US" dirty="0"/>
          </a:p>
        </p:txBody>
      </p:sp>
    </p:spTree>
    <p:extLst>
      <p:ext uri="{BB962C8B-B14F-4D97-AF65-F5344CB8AC3E}">
        <p14:creationId xmlns:p14="http://schemas.microsoft.com/office/powerpoint/2010/main" val="24598240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B8F0453-B3F1-F74A-9ED0-DC69C3D2796B}" type="datetime1">
              <a:rPr lang="en-US"/>
              <a:pPr>
                <a:defRPr/>
              </a:pPr>
              <a:t>3/12/2020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2197D1B9-68FC-7447-997E-0837CC71CC08}" type="slidenum">
              <a:rPr lang="en-US"/>
              <a:pPr>
                <a:defRPr/>
              </a:pPr>
              <a:t>‹#›</a:t>
            </a:fld>
            <a:endParaRPr lang="en-US" dirty="0"/>
          </a:p>
        </p:txBody>
      </p:sp>
    </p:spTree>
    <p:extLst>
      <p:ext uri="{BB962C8B-B14F-4D97-AF65-F5344CB8AC3E}">
        <p14:creationId xmlns:p14="http://schemas.microsoft.com/office/powerpoint/2010/main" val="1222029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7E52DAED-BDEF-8F42-ABDF-A06401C178E7}" type="datetime1">
              <a:rPr lang="en-US"/>
              <a:pPr>
                <a:defRPr/>
              </a:pPr>
              <a:t>3/12/2020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DC6AF247-6ABD-8847-A423-8B9FDE172111}" type="slidenum">
              <a:rPr lang="en-US"/>
              <a:pPr>
                <a:defRPr/>
              </a:pPr>
              <a:t>‹#›</a:t>
            </a:fld>
            <a:endParaRPr lang="en-US" dirty="0"/>
          </a:p>
        </p:txBody>
      </p:sp>
    </p:spTree>
    <p:extLst>
      <p:ext uri="{BB962C8B-B14F-4D97-AF65-F5344CB8AC3E}">
        <p14:creationId xmlns:p14="http://schemas.microsoft.com/office/powerpoint/2010/main" val="35874190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A43DF074-CEF4-9742-9CF2-E63A7A2D11EA}" type="datetime1">
              <a:rPr lang="en-US"/>
              <a:pPr>
                <a:defRPr/>
              </a:pPr>
              <a:t>3/12/2020</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4829D836-2D41-7649-92E8-8B2841C7EDDC}" type="slidenum">
              <a:rPr lang="en-US"/>
              <a:pPr>
                <a:defRPr/>
              </a:pPr>
              <a:t>‹#›</a:t>
            </a:fld>
            <a:endParaRPr lang="en-US" dirty="0"/>
          </a:p>
        </p:txBody>
      </p:sp>
    </p:spTree>
    <p:extLst>
      <p:ext uri="{BB962C8B-B14F-4D97-AF65-F5344CB8AC3E}">
        <p14:creationId xmlns:p14="http://schemas.microsoft.com/office/powerpoint/2010/main" val="39928320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A7699570-F39D-D244-AE63-6ACB98865B14}" type="datetime1">
              <a:rPr lang="en-US"/>
              <a:pPr>
                <a:defRPr/>
              </a:pPr>
              <a:t>3/12/2020</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F7BB8ADF-400D-E644-8A0E-A26840AE7005}" type="slidenum">
              <a:rPr lang="en-US"/>
              <a:pPr>
                <a:defRPr/>
              </a:pPr>
              <a:t>‹#›</a:t>
            </a:fld>
            <a:endParaRPr lang="en-US" dirty="0"/>
          </a:p>
        </p:txBody>
      </p:sp>
    </p:spTree>
    <p:extLst>
      <p:ext uri="{BB962C8B-B14F-4D97-AF65-F5344CB8AC3E}">
        <p14:creationId xmlns:p14="http://schemas.microsoft.com/office/powerpoint/2010/main" val="23922716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DE21B092-F4D1-C048-91BE-11D152BC9A0D}" type="datetime1">
              <a:rPr lang="en-US"/>
              <a:pPr>
                <a:defRPr/>
              </a:pPr>
              <a:t>3/12/2020</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1E34D1E7-79BA-344D-96E5-33B94967E3F6}" type="slidenum">
              <a:rPr lang="en-US"/>
              <a:pPr>
                <a:defRPr/>
              </a:pPr>
              <a:t>‹#›</a:t>
            </a:fld>
            <a:endParaRPr lang="en-US" dirty="0"/>
          </a:p>
        </p:txBody>
      </p:sp>
    </p:spTree>
    <p:extLst>
      <p:ext uri="{BB962C8B-B14F-4D97-AF65-F5344CB8AC3E}">
        <p14:creationId xmlns:p14="http://schemas.microsoft.com/office/powerpoint/2010/main" val="11901263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0E5186A-F992-7C4D-B95E-E5346D46B142}" type="datetime1">
              <a:rPr lang="en-US"/>
              <a:pPr>
                <a:defRPr/>
              </a:pPr>
              <a:t>3/12/2020</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503B6CDF-F0D1-354A-B981-68CE55322C52}" type="slidenum">
              <a:rPr lang="en-US"/>
              <a:pPr>
                <a:defRPr/>
              </a:pPr>
              <a:t>‹#›</a:t>
            </a:fld>
            <a:endParaRPr lang="en-US" dirty="0"/>
          </a:p>
        </p:txBody>
      </p:sp>
    </p:spTree>
    <p:extLst>
      <p:ext uri="{BB962C8B-B14F-4D97-AF65-F5344CB8AC3E}">
        <p14:creationId xmlns:p14="http://schemas.microsoft.com/office/powerpoint/2010/main" val="35159023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54B8685-C1A5-2142-BA4F-8EC0EFBBDB25}" type="datetime1">
              <a:rPr lang="en-US"/>
              <a:pPr>
                <a:defRPr/>
              </a:pPr>
              <a:t>3/12/2020</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9788988B-604E-5741-8AEA-F96B11E2EBC4}" type="slidenum">
              <a:rPr lang="en-US"/>
              <a:pPr>
                <a:defRPr/>
              </a:pPr>
              <a:t>‹#›</a:t>
            </a:fld>
            <a:endParaRPr lang="en-US" dirty="0"/>
          </a:p>
        </p:txBody>
      </p:sp>
    </p:spTree>
    <p:extLst>
      <p:ext uri="{BB962C8B-B14F-4D97-AF65-F5344CB8AC3E}">
        <p14:creationId xmlns:p14="http://schemas.microsoft.com/office/powerpoint/2010/main" val="3845027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CEB024B-3A49-FC40-B714-269DA1F90EFE}" type="datetime1">
              <a:rPr lang="en-US"/>
              <a:pPr>
                <a:defRPr/>
              </a:pPr>
              <a:t>3/12/2020</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30F6B6AE-EB33-1B4E-AACD-CDE0E9148E55}" type="slidenum">
              <a:rPr lang="en-US"/>
              <a:pPr>
                <a:defRPr/>
              </a:pPr>
              <a:t>‹#›</a:t>
            </a:fld>
            <a:endParaRPr lang="en-US" dirty="0"/>
          </a:p>
        </p:txBody>
      </p:sp>
    </p:spTree>
    <p:extLst>
      <p:ext uri="{BB962C8B-B14F-4D97-AF65-F5344CB8AC3E}">
        <p14:creationId xmlns:p14="http://schemas.microsoft.com/office/powerpoint/2010/main" val="452105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smtClean="0">
                <a:solidFill>
                  <a:srgbClr val="898989"/>
                </a:solidFill>
                <a:latin typeface="Calibri" charset="0"/>
              </a:defRPr>
            </a:lvl1pPr>
          </a:lstStyle>
          <a:p>
            <a:pPr>
              <a:defRPr/>
            </a:pPr>
            <a:fld id="{5D2F91FB-5591-654D-B334-6623AEECCA12}" type="datetime1">
              <a:rPr lang="en-US"/>
              <a:pPr>
                <a:defRPr/>
              </a:pPr>
              <a:t>3/12/2020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smtClean="0">
                <a:solidFill>
                  <a:srgbClr val="898989"/>
                </a:solidFill>
                <a:latin typeface="Calibri" charset="0"/>
              </a:defRPr>
            </a:lvl1pPr>
          </a:lstStyle>
          <a:p>
            <a:pPr>
              <a:defRPr/>
            </a:pPr>
            <a:fld id="{00C1FCA5-C77A-4448-82EB-896173F11280}"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7.xml"/><Relationship Id="rId4" Type="http://schemas.openxmlformats.org/officeDocument/2006/relationships/image" Target="../media/image40.jpeg"/></Relationships>
</file>

<file path=ppt/slides/_rels/slide34.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48.gif"/><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49.wmf"/></Relationships>
</file>

<file path=ppt/slides/_rels/slide49.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50.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jpeg"/><Relationship Id="rId1" Type="http://schemas.openxmlformats.org/officeDocument/2006/relationships/slideLayout" Target="../slideLayouts/slideLayout7.xml"/><Relationship Id="rId4" Type="http://schemas.openxmlformats.org/officeDocument/2006/relationships/image" Target="../media/image60.jpeg"/></Relationships>
</file>

<file path=ppt/slides/_rels/slide64.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62.jpeg"/></Relationships>
</file>

<file path=ppt/slides/_rels/slide65.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hyperlink" Target="http://www.teacherspayteachers.com/Store/Science-Stuff" TargetMode="External"/><Relationship Id="rId2" Type="http://schemas.openxmlformats.org/officeDocument/2006/relationships/image" Target="../media/image65.png"/><Relationship Id="rId1" Type="http://schemas.openxmlformats.org/officeDocument/2006/relationships/slideLayout" Target="../slideLayouts/slideLayout7.xml"/><Relationship Id="rId4" Type="http://schemas.openxmlformats.org/officeDocument/2006/relationships/image" Target="../media/image66.jpg"/></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3" descr="Screen shot 2010-12-06 at 9.17.26 PM.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694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4338" name="TextBox 2"/>
          <p:cNvSpPr txBox="1">
            <a:spLocks noChangeArrowheads="1"/>
          </p:cNvSpPr>
          <p:nvPr/>
        </p:nvSpPr>
        <p:spPr bwMode="auto">
          <a:xfrm>
            <a:off x="0" y="6565900"/>
            <a:ext cx="3949700" cy="430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100" dirty="0"/>
              <a:t>© Amy Brown – Science Stuff</a:t>
            </a:r>
          </a:p>
          <a:p>
            <a:pPr eaLnBrk="1" hangingPunct="1"/>
            <a:endParaRPr lang="en-US" sz="11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s-2.jpeg"/>
          <p:cNvPicPr>
            <a:picLocks noChangeAspect="1"/>
          </p:cNvPicPr>
          <p:nvPr/>
        </p:nvPicPr>
        <p:blipFill>
          <a:blip r:embed="rId2"/>
          <a:stretch>
            <a:fillRect/>
          </a:stretch>
        </p:blipFill>
        <p:spPr>
          <a:xfrm>
            <a:off x="0" y="0"/>
            <a:ext cx="2692941" cy="3383007"/>
          </a:xfrm>
          <a:prstGeom prst="rect">
            <a:avLst/>
          </a:prstGeom>
          <a:solidFill>
            <a:srgbClr val="FFFFFF">
              <a:shade val="85000"/>
            </a:srgbClr>
          </a:solidFill>
          <a:ln w="28575" cap="sq" cmpd="sng" algn="ctr">
            <a:solidFill>
              <a:srgbClr val="008000"/>
            </a:solidFill>
            <a:prstDash val="solid"/>
            <a:miter lim="800000"/>
            <a:headEnd type="none" w="med" len="med"/>
            <a:tailEnd type="none" w="med" len="me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4578" name="TextBox 2"/>
          <p:cNvSpPr txBox="1">
            <a:spLocks noChangeArrowheads="1"/>
          </p:cNvSpPr>
          <p:nvPr/>
        </p:nvSpPr>
        <p:spPr bwMode="auto">
          <a:xfrm>
            <a:off x="2692400" y="0"/>
            <a:ext cx="6451600" cy="877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5100" dirty="0">
                <a:solidFill>
                  <a:srgbClr val="660066"/>
                </a:solidFill>
              </a:rPr>
              <a:t>Erwin Chargaff</a:t>
            </a:r>
          </a:p>
        </p:txBody>
      </p:sp>
      <p:sp>
        <p:nvSpPr>
          <p:cNvPr id="4" name="TextBox 3"/>
          <p:cNvSpPr txBox="1">
            <a:spLocks noChangeArrowheads="1"/>
          </p:cNvSpPr>
          <p:nvPr/>
        </p:nvSpPr>
        <p:spPr bwMode="auto">
          <a:xfrm>
            <a:off x="2692400" y="877888"/>
            <a:ext cx="6451600" cy="24622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900" dirty="0">
                <a:solidFill>
                  <a:srgbClr val="0000FF"/>
                </a:solidFill>
              </a:rPr>
              <a:t>In 1947, an American scientist named Erwin Chargaff discovered that:</a:t>
            </a:r>
          </a:p>
          <a:p>
            <a:pPr eaLnBrk="1" hangingPunct="1"/>
            <a:r>
              <a:rPr lang="en-US" sz="3200" dirty="0"/>
              <a:t>the amount of guanine and cytosine bases are equal in any sample of DNA.</a:t>
            </a:r>
            <a:endParaRPr lang="en-US" sz="2900" dirty="0">
              <a:solidFill>
                <a:srgbClr val="0000FF"/>
              </a:solidFill>
            </a:endParaRPr>
          </a:p>
        </p:txBody>
      </p:sp>
      <p:sp>
        <p:nvSpPr>
          <p:cNvPr id="5" name="TextBox 4"/>
          <p:cNvSpPr txBox="1">
            <a:spLocks noChangeArrowheads="1"/>
          </p:cNvSpPr>
          <p:nvPr/>
        </p:nvSpPr>
        <p:spPr bwMode="auto">
          <a:xfrm>
            <a:off x="0" y="3382963"/>
            <a:ext cx="9144000" cy="1754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700" dirty="0">
                <a:solidFill>
                  <a:srgbClr val="953735"/>
                </a:solidFill>
              </a:rPr>
              <a:t>The same is true for the other two nitrogen bases:  </a:t>
            </a:r>
          </a:p>
          <a:p>
            <a:pPr eaLnBrk="1" hangingPunct="1"/>
            <a:r>
              <a:rPr lang="en-US" sz="2700" dirty="0">
                <a:solidFill>
                  <a:srgbClr val="953735"/>
                </a:solidFill>
              </a:rPr>
              <a:t>The amount of adenine and thymine are equal in any sample of DNA.</a:t>
            </a:r>
          </a:p>
          <a:p>
            <a:pPr eaLnBrk="1" hangingPunct="1"/>
            <a:endParaRPr lang="en-US" sz="2700" dirty="0">
              <a:solidFill>
                <a:srgbClr val="953735"/>
              </a:solidFill>
            </a:endParaRPr>
          </a:p>
        </p:txBody>
      </p:sp>
      <p:pic>
        <p:nvPicPr>
          <p:cNvPr id="6" name="Picture 5" descr="images.jpe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980112" y="4470400"/>
            <a:ext cx="2992621" cy="2219443"/>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pic>
      <p:sp>
        <p:nvSpPr>
          <p:cNvPr id="7" name="TextBox 6"/>
          <p:cNvSpPr txBox="1">
            <a:spLocks noChangeArrowheads="1"/>
          </p:cNvSpPr>
          <p:nvPr/>
        </p:nvSpPr>
        <p:spPr bwMode="auto">
          <a:xfrm>
            <a:off x="0" y="4724400"/>
            <a:ext cx="5980113" cy="800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300" dirty="0">
                <a:solidFill>
                  <a:srgbClr val="008000"/>
                </a:solidFill>
              </a:rPr>
              <a:t>The observation that ______and that ______  became known as </a:t>
            </a:r>
            <a:r>
              <a:rPr lang="en-US" sz="2300" dirty="0" smtClean="0">
                <a:solidFill>
                  <a:srgbClr val="008000"/>
                </a:solidFill>
              </a:rPr>
              <a:t>_____________</a:t>
            </a:r>
            <a:r>
              <a:rPr lang="en-US" sz="2300" dirty="0">
                <a:solidFill>
                  <a:srgbClr val="008000"/>
                </a:solidFill>
              </a:rPr>
              <a:t>. </a:t>
            </a:r>
          </a:p>
        </p:txBody>
      </p:sp>
      <p:sp>
        <p:nvSpPr>
          <p:cNvPr id="8" name="TextBox 7"/>
          <p:cNvSpPr txBox="1">
            <a:spLocks noChangeArrowheads="1"/>
          </p:cNvSpPr>
          <p:nvPr/>
        </p:nvSpPr>
        <p:spPr bwMode="auto">
          <a:xfrm>
            <a:off x="0" y="5103726"/>
            <a:ext cx="1487488" cy="446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200" dirty="0">
                <a:solidFill>
                  <a:srgbClr val="FF0000"/>
                </a:solidFill>
              </a:rPr>
              <a:t>C = G</a:t>
            </a:r>
          </a:p>
        </p:txBody>
      </p:sp>
      <p:sp>
        <p:nvSpPr>
          <p:cNvPr id="9" name="TextBox 8"/>
          <p:cNvSpPr txBox="1">
            <a:spLocks noChangeArrowheads="1"/>
          </p:cNvSpPr>
          <p:nvPr/>
        </p:nvSpPr>
        <p:spPr bwMode="auto">
          <a:xfrm>
            <a:off x="2940050" y="4741199"/>
            <a:ext cx="1487488" cy="4460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200" dirty="0">
                <a:solidFill>
                  <a:srgbClr val="FF0000"/>
                </a:solidFill>
              </a:rPr>
              <a:t>A = T </a:t>
            </a:r>
          </a:p>
        </p:txBody>
      </p:sp>
      <p:sp>
        <p:nvSpPr>
          <p:cNvPr id="10" name="TextBox 9"/>
          <p:cNvSpPr txBox="1">
            <a:spLocks noChangeArrowheads="1"/>
          </p:cNvSpPr>
          <p:nvPr/>
        </p:nvSpPr>
        <p:spPr bwMode="auto">
          <a:xfrm>
            <a:off x="3594181" y="5094288"/>
            <a:ext cx="2419350" cy="4302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200" dirty="0">
                <a:solidFill>
                  <a:srgbClr val="FF0000"/>
                </a:solidFill>
              </a:rPr>
              <a:t>Chargaff</a:t>
            </a:r>
            <a:r>
              <a:rPr lang="ja-JP" altLang="en-US" sz="2200">
                <a:solidFill>
                  <a:srgbClr val="FF0000"/>
                </a:solidFill>
              </a:rPr>
              <a:t>’</a:t>
            </a:r>
            <a:r>
              <a:rPr lang="en-US" altLang="ja-JP" sz="2200" dirty="0">
                <a:solidFill>
                  <a:srgbClr val="FF0000"/>
                </a:solidFill>
              </a:rPr>
              <a:t>s rules</a:t>
            </a:r>
            <a:endParaRPr lang="en-US" sz="2200" dirty="0">
              <a:solidFill>
                <a:srgbClr val="FF0000"/>
              </a:solidFill>
            </a:endParaRPr>
          </a:p>
        </p:txBody>
      </p:sp>
      <p:sp>
        <p:nvSpPr>
          <p:cNvPr id="11" name="TextBox 10"/>
          <p:cNvSpPr txBox="1">
            <a:spLocks noChangeArrowheads="1"/>
          </p:cNvSpPr>
          <p:nvPr/>
        </p:nvSpPr>
        <p:spPr bwMode="auto">
          <a:xfrm>
            <a:off x="0" y="5583238"/>
            <a:ext cx="5740400" cy="16938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500" dirty="0">
                <a:solidFill>
                  <a:srgbClr val="0000FF"/>
                </a:solidFill>
              </a:rPr>
              <a:t>At the time this observation was made, it was not clear why this fact was so important.</a:t>
            </a:r>
          </a:p>
          <a:p>
            <a:pPr eaLnBrk="1" hangingPunct="1"/>
            <a:endParaRPr lang="en-US" sz="2500" dirty="0">
              <a:solidFill>
                <a:srgbClr val="0000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4">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fade">
                                      <p:cBhvr>
                                        <p:cTn id="15" dur="1000"/>
                                        <p:tgtEl>
                                          <p:spTgt spid="4">
                                            <p:txEl>
                                              <p:pRg st="1" end="1"/>
                                            </p:txEl>
                                          </p:spTgt>
                                        </p:tgtEl>
                                      </p:cBhvr>
                                    </p:animEffect>
                                    <p:anim calcmode="lin" valueType="num">
                                      <p:cBhvr>
                                        <p:cTn id="16"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4">
                                            <p:txEl>
                                              <p:pRg st="1" end="1"/>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4">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54" presetClass="entr" presetSubtype="0" accel="100000" fill="hold" grpId="0" nodeType="clickEffect">
                                  <p:stCondLst>
                                    <p:cond delay="0"/>
                                  </p:stCondLst>
                                  <p:childTnLst>
                                    <p:set>
                                      <p:cBhvr>
                                        <p:cTn id="22" dur="1" fill="hold">
                                          <p:stCondLst>
                                            <p:cond delay="0"/>
                                          </p:stCondLst>
                                        </p:cTn>
                                        <p:tgtEl>
                                          <p:spTgt spid="5">
                                            <p:txEl>
                                              <p:pRg st="0" end="0"/>
                                            </p:txEl>
                                          </p:spTgt>
                                        </p:tgtEl>
                                        <p:attrNameLst>
                                          <p:attrName>style.visibility</p:attrName>
                                        </p:attrNameLst>
                                      </p:cBhvr>
                                      <p:to>
                                        <p:strVal val="visible"/>
                                      </p:to>
                                    </p:set>
                                    <p:anim calcmode="lin" valueType="num">
                                      <p:cBhvr>
                                        <p:cTn id="23" dur="500" fill="hold"/>
                                        <p:tgtEl>
                                          <p:spTgt spid="5">
                                            <p:txEl>
                                              <p:pRg st="0" end="0"/>
                                            </p:txEl>
                                          </p:spTgt>
                                        </p:tgtEl>
                                        <p:attrNameLst>
                                          <p:attrName>ppt_w</p:attrName>
                                        </p:attrNameLst>
                                      </p:cBhvr>
                                      <p:tavLst>
                                        <p:tav tm="0">
                                          <p:val>
                                            <p:strVal val="#ppt_w*0.05"/>
                                          </p:val>
                                        </p:tav>
                                        <p:tav tm="100000">
                                          <p:val>
                                            <p:strVal val="#ppt_w"/>
                                          </p:val>
                                        </p:tav>
                                      </p:tavLst>
                                    </p:anim>
                                    <p:anim calcmode="lin" valueType="num">
                                      <p:cBhvr>
                                        <p:cTn id="24" dur="500" fill="hold"/>
                                        <p:tgtEl>
                                          <p:spTgt spid="5">
                                            <p:txEl>
                                              <p:pRg st="0" end="0"/>
                                            </p:txEl>
                                          </p:spTgt>
                                        </p:tgtEl>
                                        <p:attrNameLst>
                                          <p:attrName>ppt_h</p:attrName>
                                        </p:attrNameLst>
                                      </p:cBhvr>
                                      <p:tavLst>
                                        <p:tav tm="0">
                                          <p:val>
                                            <p:strVal val="#ppt_h"/>
                                          </p:val>
                                        </p:tav>
                                        <p:tav tm="100000">
                                          <p:val>
                                            <p:strVal val="#ppt_h"/>
                                          </p:val>
                                        </p:tav>
                                      </p:tavLst>
                                    </p:anim>
                                    <p:anim calcmode="lin" valueType="num">
                                      <p:cBhvr>
                                        <p:cTn id="25" dur="500" fill="hold"/>
                                        <p:tgtEl>
                                          <p:spTgt spid="5">
                                            <p:txEl>
                                              <p:pRg st="0" end="0"/>
                                            </p:txEl>
                                          </p:spTgt>
                                        </p:tgtEl>
                                        <p:attrNameLst>
                                          <p:attrName>ppt_x</p:attrName>
                                        </p:attrNameLst>
                                      </p:cBhvr>
                                      <p:tavLst>
                                        <p:tav tm="0">
                                          <p:val>
                                            <p:strVal val="#ppt_x-.2"/>
                                          </p:val>
                                        </p:tav>
                                        <p:tav tm="100000">
                                          <p:val>
                                            <p:strVal val="#ppt_x"/>
                                          </p:val>
                                        </p:tav>
                                      </p:tavLst>
                                    </p:anim>
                                    <p:anim calcmode="lin" valueType="num">
                                      <p:cBhvr>
                                        <p:cTn id="26" dur="500" fill="hold"/>
                                        <p:tgtEl>
                                          <p:spTgt spid="5">
                                            <p:txEl>
                                              <p:pRg st="0" end="0"/>
                                            </p:txEl>
                                          </p:spTgt>
                                        </p:tgtEl>
                                        <p:attrNameLst>
                                          <p:attrName>ppt_y</p:attrName>
                                        </p:attrNameLst>
                                      </p:cBhvr>
                                      <p:tavLst>
                                        <p:tav tm="0">
                                          <p:val>
                                            <p:strVal val="#ppt_y"/>
                                          </p:val>
                                        </p:tav>
                                        <p:tav tm="100000">
                                          <p:val>
                                            <p:strVal val="#ppt_y"/>
                                          </p:val>
                                        </p:tav>
                                      </p:tavLst>
                                    </p:anim>
                                    <p:animEffect transition="in" filter="fade">
                                      <p:cBhvr>
                                        <p:cTn id="27" dur="500"/>
                                        <p:tgtEl>
                                          <p:spTgt spid="5">
                                            <p:txEl>
                                              <p:pRg st="0" end="0"/>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54" presetClass="entr" presetSubtype="0" accel="100000" fill="hold" grpId="0" nodeType="clickEffect">
                                  <p:stCondLst>
                                    <p:cond delay="0"/>
                                  </p:stCondLst>
                                  <p:childTnLst>
                                    <p:set>
                                      <p:cBhvr>
                                        <p:cTn id="31" dur="1" fill="hold">
                                          <p:stCondLst>
                                            <p:cond delay="0"/>
                                          </p:stCondLst>
                                        </p:cTn>
                                        <p:tgtEl>
                                          <p:spTgt spid="5">
                                            <p:txEl>
                                              <p:pRg st="1" end="1"/>
                                            </p:txEl>
                                          </p:spTgt>
                                        </p:tgtEl>
                                        <p:attrNameLst>
                                          <p:attrName>style.visibility</p:attrName>
                                        </p:attrNameLst>
                                      </p:cBhvr>
                                      <p:to>
                                        <p:strVal val="visible"/>
                                      </p:to>
                                    </p:set>
                                    <p:anim calcmode="lin" valueType="num">
                                      <p:cBhvr>
                                        <p:cTn id="32" dur="500" fill="hold"/>
                                        <p:tgtEl>
                                          <p:spTgt spid="5">
                                            <p:txEl>
                                              <p:pRg st="1" end="1"/>
                                            </p:txEl>
                                          </p:spTgt>
                                        </p:tgtEl>
                                        <p:attrNameLst>
                                          <p:attrName>ppt_w</p:attrName>
                                        </p:attrNameLst>
                                      </p:cBhvr>
                                      <p:tavLst>
                                        <p:tav tm="0">
                                          <p:val>
                                            <p:strVal val="#ppt_w*0.05"/>
                                          </p:val>
                                        </p:tav>
                                        <p:tav tm="100000">
                                          <p:val>
                                            <p:strVal val="#ppt_w"/>
                                          </p:val>
                                        </p:tav>
                                      </p:tavLst>
                                    </p:anim>
                                    <p:anim calcmode="lin" valueType="num">
                                      <p:cBhvr>
                                        <p:cTn id="33" dur="500" fill="hold"/>
                                        <p:tgtEl>
                                          <p:spTgt spid="5">
                                            <p:txEl>
                                              <p:pRg st="1" end="1"/>
                                            </p:txEl>
                                          </p:spTgt>
                                        </p:tgtEl>
                                        <p:attrNameLst>
                                          <p:attrName>ppt_h</p:attrName>
                                        </p:attrNameLst>
                                      </p:cBhvr>
                                      <p:tavLst>
                                        <p:tav tm="0">
                                          <p:val>
                                            <p:strVal val="#ppt_h"/>
                                          </p:val>
                                        </p:tav>
                                        <p:tav tm="100000">
                                          <p:val>
                                            <p:strVal val="#ppt_h"/>
                                          </p:val>
                                        </p:tav>
                                      </p:tavLst>
                                    </p:anim>
                                    <p:anim calcmode="lin" valueType="num">
                                      <p:cBhvr>
                                        <p:cTn id="34" dur="500" fill="hold"/>
                                        <p:tgtEl>
                                          <p:spTgt spid="5">
                                            <p:txEl>
                                              <p:pRg st="1" end="1"/>
                                            </p:txEl>
                                          </p:spTgt>
                                        </p:tgtEl>
                                        <p:attrNameLst>
                                          <p:attrName>ppt_x</p:attrName>
                                        </p:attrNameLst>
                                      </p:cBhvr>
                                      <p:tavLst>
                                        <p:tav tm="0">
                                          <p:val>
                                            <p:strVal val="#ppt_x-.2"/>
                                          </p:val>
                                        </p:tav>
                                        <p:tav tm="100000">
                                          <p:val>
                                            <p:strVal val="#ppt_x"/>
                                          </p:val>
                                        </p:tav>
                                      </p:tavLst>
                                    </p:anim>
                                    <p:anim calcmode="lin" valueType="num">
                                      <p:cBhvr>
                                        <p:cTn id="35" dur="500" fill="hold"/>
                                        <p:tgtEl>
                                          <p:spTgt spid="5">
                                            <p:txEl>
                                              <p:pRg st="1" end="1"/>
                                            </p:txEl>
                                          </p:spTgt>
                                        </p:tgtEl>
                                        <p:attrNameLst>
                                          <p:attrName>ppt_y</p:attrName>
                                        </p:attrNameLst>
                                      </p:cBhvr>
                                      <p:tavLst>
                                        <p:tav tm="0">
                                          <p:val>
                                            <p:strVal val="#ppt_y"/>
                                          </p:val>
                                        </p:tav>
                                        <p:tav tm="100000">
                                          <p:val>
                                            <p:strVal val="#ppt_y"/>
                                          </p:val>
                                        </p:tav>
                                      </p:tavLst>
                                    </p:anim>
                                    <p:animEffect transition="in" filter="fade">
                                      <p:cBhvr>
                                        <p:cTn id="36" dur="500"/>
                                        <p:tgtEl>
                                          <p:spTgt spid="5">
                                            <p:txEl>
                                              <p:pRg st="1" end="1"/>
                                            </p:txEl>
                                          </p:spTgt>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15" presetClass="entr" presetSubtype="0" fill="hold" nodeType="clickEffect">
                                  <p:stCondLst>
                                    <p:cond delay="0"/>
                                  </p:stCondLst>
                                  <p:childTnLst>
                                    <p:set>
                                      <p:cBhvr>
                                        <p:cTn id="40" dur="1" fill="hold">
                                          <p:stCondLst>
                                            <p:cond delay="0"/>
                                          </p:stCondLst>
                                        </p:cTn>
                                        <p:tgtEl>
                                          <p:spTgt spid="6"/>
                                        </p:tgtEl>
                                        <p:attrNameLst>
                                          <p:attrName>style.visibility</p:attrName>
                                        </p:attrNameLst>
                                      </p:cBhvr>
                                      <p:to>
                                        <p:strVal val="visible"/>
                                      </p:to>
                                    </p:set>
                                    <p:anim calcmode="lin" valueType="num">
                                      <p:cBhvr>
                                        <p:cTn id="41" dur="1000" fill="hold"/>
                                        <p:tgtEl>
                                          <p:spTgt spid="6"/>
                                        </p:tgtEl>
                                        <p:attrNameLst>
                                          <p:attrName>ppt_w</p:attrName>
                                        </p:attrNameLst>
                                      </p:cBhvr>
                                      <p:tavLst>
                                        <p:tav tm="0">
                                          <p:val>
                                            <p:fltVal val="0"/>
                                          </p:val>
                                        </p:tav>
                                        <p:tav tm="100000">
                                          <p:val>
                                            <p:strVal val="#ppt_w"/>
                                          </p:val>
                                        </p:tav>
                                      </p:tavLst>
                                    </p:anim>
                                    <p:anim calcmode="lin" valueType="num">
                                      <p:cBhvr>
                                        <p:cTn id="42" dur="1000" fill="hold"/>
                                        <p:tgtEl>
                                          <p:spTgt spid="6"/>
                                        </p:tgtEl>
                                        <p:attrNameLst>
                                          <p:attrName>ppt_h</p:attrName>
                                        </p:attrNameLst>
                                      </p:cBhvr>
                                      <p:tavLst>
                                        <p:tav tm="0">
                                          <p:val>
                                            <p:fltVal val="0"/>
                                          </p:val>
                                        </p:tav>
                                        <p:tav tm="100000">
                                          <p:val>
                                            <p:strVal val="#ppt_h"/>
                                          </p:val>
                                        </p:tav>
                                      </p:tavLst>
                                    </p:anim>
                                    <p:anim calcmode="lin" valueType="num">
                                      <p:cBhvr>
                                        <p:cTn id="4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15" presetClass="entr" presetSubtype="0" fill="hold" grpId="0" nodeType="clickEffect">
                                  <p:stCondLst>
                                    <p:cond delay="0"/>
                                  </p:stCondLst>
                                  <p:childTnLst>
                                    <p:set>
                                      <p:cBhvr>
                                        <p:cTn id="48" dur="1" fill="hold">
                                          <p:stCondLst>
                                            <p:cond delay="0"/>
                                          </p:stCondLst>
                                        </p:cTn>
                                        <p:tgtEl>
                                          <p:spTgt spid="7"/>
                                        </p:tgtEl>
                                        <p:attrNameLst>
                                          <p:attrName>style.visibility</p:attrName>
                                        </p:attrNameLst>
                                      </p:cBhvr>
                                      <p:to>
                                        <p:strVal val="visible"/>
                                      </p:to>
                                    </p:set>
                                    <p:anim calcmode="lin" valueType="num">
                                      <p:cBhvr>
                                        <p:cTn id="49" dur="1000" fill="hold"/>
                                        <p:tgtEl>
                                          <p:spTgt spid="7"/>
                                        </p:tgtEl>
                                        <p:attrNameLst>
                                          <p:attrName>ppt_w</p:attrName>
                                        </p:attrNameLst>
                                      </p:cBhvr>
                                      <p:tavLst>
                                        <p:tav tm="0">
                                          <p:val>
                                            <p:fltVal val="0"/>
                                          </p:val>
                                        </p:tav>
                                        <p:tav tm="100000">
                                          <p:val>
                                            <p:strVal val="#ppt_w"/>
                                          </p:val>
                                        </p:tav>
                                      </p:tavLst>
                                    </p:anim>
                                    <p:anim calcmode="lin" valueType="num">
                                      <p:cBhvr>
                                        <p:cTn id="50" dur="1000" fill="hold"/>
                                        <p:tgtEl>
                                          <p:spTgt spid="7"/>
                                        </p:tgtEl>
                                        <p:attrNameLst>
                                          <p:attrName>ppt_h</p:attrName>
                                        </p:attrNameLst>
                                      </p:cBhvr>
                                      <p:tavLst>
                                        <p:tav tm="0">
                                          <p:val>
                                            <p:fltVal val="0"/>
                                          </p:val>
                                        </p:tav>
                                        <p:tav tm="100000">
                                          <p:val>
                                            <p:strVal val="#ppt_h"/>
                                          </p:val>
                                        </p:tav>
                                      </p:tavLst>
                                    </p:anim>
                                    <p:anim calcmode="lin" valueType="num">
                                      <p:cBhvr>
                                        <p:cTn id="51"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52"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53" fill="hold" nodeType="clickPar">
                      <p:stCondLst>
                        <p:cond delay="indefinite"/>
                      </p:stCondLst>
                      <p:childTnLst>
                        <p:par>
                          <p:cTn id="54" fill="hold" nodeType="withGroup">
                            <p:stCondLst>
                              <p:cond delay="0"/>
                            </p:stCondLst>
                            <p:childTnLst>
                              <p:par>
                                <p:cTn id="55" presetID="41" presetClass="entr" presetSubtype="0" fill="hold" grpId="0" nodeType="clickEffect">
                                  <p:stCondLst>
                                    <p:cond delay="0"/>
                                  </p:stCondLst>
                                  <p:iterate type="lt">
                                    <p:tmPct val="10000"/>
                                  </p:iterate>
                                  <p:childTnLst>
                                    <p:set>
                                      <p:cBhvr>
                                        <p:cTn id="56" dur="1" fill="hold">
                                          <p:stCondLst>
                                            <p:cond delay="0"/>
                                          </p:stCondLst>
                                        </p:cTn>
                                        <p:tgtEl>
                                          <p:spTgt spid="9"/>
                                        </p:tgtEl>
                                        <p:attrNameLst>
                                          <p:attrName>style.visibility</p:attrName>
                                        </p:attrNameLst>
                                      </p:cBhvr>
                                      <p:to>
                                        <p:strVal val="visible"/>
                                      </p:to>
                                    </p:set>
                                    <p:anim calcmode="lin" valueType="num">
                                      <p:cBhvr>
                                        <p:cTn id="57"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58" dur="500" fill="hold"/>
                                        <p:tgtEl>
                                          <p:spTgt spid="9"/>
                                        </p:tgtEl>
                                        <p:attrNameLst>
                                          <p:attrName>ppt_y</p:attrName>
                                        </p:attrNameLst>
                                      </p:cBhvr>
                                      <p:tavLst>
                                        <p:tav tm="0">
                                          <p:val>
                                            <p:strVal val="#ppt_y"/>
                                          </p:val>
                                        </p:tav>
                                        <p:tav tm="100000">
                                          <p:val>
                                            <p:strVal val="#ppt_y"/>
                                          </p:val>
                                        </p:tav>
                                      </p:tavLst>
                                    </p:anim>
                                    <p:anim calcmode="lin" valueType="num">
                                      <p:cBhvr>
                                        <p:cTn id="59"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60"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61" dur="500" tmFilter="0,0; .5, 1; 1, 1"/>
                                        <p:tgtEl>
                                          <p:spTgt spid="9"/>
                                        </p:tgtEl>
                                      </p:cBhvr>
                                    </p:animEffect>
                                  </p:childTnLst>
                                </p:cTn>
                              </p:par>
                            </p:childTnLst>
                          </p:cTn>
                        </p:par>
                      </p:childTnLst>
                    </p:cTn>
                  </p:par>
                  <p:par>
                    <p:cTn id="62" fill="hold" nodeType="clickPar">
                      <p:stCondLst>
                        <p:cond delay="indefinite"/>
                      </p:stCondLst>
                      <p:childTnLst>
                        <p:par>
                          <p:cTn id="63" fill="hold" nodeType="withGroup">
                            <p:stCondLst>
                              <p:cond delay="0"/>
                            </p:stCondLst>
                            <p:childTnLst>
                              <p:par>
                                <p:cTn id="64" presetID="41" presetClass="entr" presetSubtype="0" fill="hold" grpId="0" nodeType="clickEffect">
                                  <p:stCondLst>
                                    <p:cond delay="0"/>
                                  </p:stCondLst>
                                  <p:iterate type="lt">
                                    <p:tmPct val="10000"/>
                                  </p:iterate>
                                  <p:childTnLst>
                                    <p:set>
                                      <p:cBhvr>
                                        <p:cTn id="65" dur="1" fill="hold">
                                          <p:stCondLst>
                                            <p:cond delay="0"/>
                                          </p:stCondLst>
                                        </p:cTn>
                                        <p:tgtEl>
                                          <p:spTgt spid="8"/>
                                        </p:tgtEl>
                                        <p:attrNameLst>
                                          <p:attrName>style.visibility</p:attrName>
                                        </p:attrNameLst>
                                      </p:cBhvr>
                                      <p:to>
                                        <p:strVal val="visible"/>
                                      </p:to>
                                    </p:set>
                                    <p:anim calcmode="lin" valueType="num">
                                      <p:cBhvr>
                                        <p:cTn id="66"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67" dur="500" fill="hold"/>
                                        <p:tgtEl>
                                          <p:spTgt spid="8"/>
                                        </p:tgtEl>
                                        <p:attrNameLst>
                                          <p:attrName>ppt_y</p:attrName>
                                        </p:attrNameLst>
                                      </p:cBhvr>
                                      <p:tavLst>
                                        <p:tav tm="0">
                                          <p:val>
                                            <p:strVal val="#ppt_y"/>
                                          </p:val>
                                        </p:tav>
                                        <p:tav tm="100000">
                                          <p:val>
                                            <p:strVal val="#ppt_y"/>
                                          </p:val>
                                        </p:tav>
                                      </p:tavLst>
                                    </p:anim>
                                    <p:anim calcmode="lin" valueType="num">
                                      <p:cBhvr>
                                        <p:cTn id="68"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69"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70" dur="500" tmFilter="0,0; .5, 1; 1, 1"/>
                                        <p:tgtEl>
                                          <p:spTgt spid="8"/>
                                        </p:tgtEl>
                                      </p:cBhvr>
                                    </p:animEffect>
                                  </p:childTnLst>
                                </p:cTn>
                              </p:par>
                            </p:childTnLst>
                          </p:cTn>
                        </p:par>
                      </p:childTnLst>
                    </p:cTn>
                  </p:par>
                  <p:par>
                    <p:cTn id="71" fill="hold" nodeType="clickPar">
                      <p:stCondLst>
                        <p:cond delay="indefinite"/>
                      </p:stCondLst>
                      <p:childTnLst>
                        <p:par>
                          <p:cTn id="72" fill="hold" nodeType="withGroup">
                            <p:stCondLst>
                              <p:cond delay="0"/>
                            </p:stCondLst>
                            <p:childTnLst>
                              <p:par>
                                <p:cTn id="73" presetID="41" presetClass="entr" presetSubtype="0" fill="hold" grpId="0" nodeType="clickEffect">
                                  <p:stCondLst>
                                    <p:cond delay="0"/>
                                  </p:stCondLst>
                                  <p:iterate type="lt">
                                    <p:tmPct val="10000"/>
                                  </p:iterate>
                                  <p:childTnLst>
                                    <p:set>
                                      <p:cBhvr>
                                        <p:cTn id="74" dur="1" fill="hold">
                                          <p:stCondLst>
                                            <p:cond delay="0"/>
                                          </p:stCondLst>
                                        </p:cTn>
                                        <p:tgtEl>
                                          <p:spTgt spid="10"/>
                                        </p:tgtEl>
                                        <p:attrNameLst>
                                          <p:attrName>style.visibility</p:attrName>
                                        </p:attrNameLst>
                                      </p:cBhvr>
                                      <p:to>
                                        <p:strVal val="visible"/>
                                      </p:to>
                                    </p:set>
                                    <p:anim calcmode="lin" valueType="num">
                                      <p:cBhvr>
                                        <p:cTn id="75"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76" dur="500" fill="hold"/>
                                        <p:tgtEl>
                                          <p:spTgt spid="10"/>
                                        </p:tgtEl>
                                        <p:attrNameLst>
                                          <p:attrName>ppt_y</p:attrName>
                                        </p:attrNameLst>
                                      </p:cBhvr>
                                      <p:tavLst>
                                        <p:tav tm="0">
                                          <p:val>
                                            <p:strVal val="#ppt_y"/>
                                          </p:val>
                                        </p:tav>
                                        <p:tav tm="100000">
                                          <p:val>
                                            <p:strVal val="#ppt_y"/>
                                          </p:val>
                                        </p:tav>
                                      </p:tavLst>
                                    </p:anim>
                                    <p:anim calcmode="lin" valueType="num">
                                      <p:cBhvr>
                                        <p:cTn id="77"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78"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79" dur="500" tmFilter="0,0; .5, 1; 1, 1"/>
                                        <p:tgtEl>
                                          <p:spTgt spid="10"/>
                                        </p:tgtEl>
                                      </p:cBhvr>
                                    </p:animEffect>
                                  </p:childTnLst>
                                </p:cTn>
                              </p:par>
                            </p:childTnLst>
                          </p:cTn>
                        </p:par>
                      </p:childTnLst>
                    </p:cTn>
                  </p:par>
                  <p:par>
                    <p:cTn id="80" fill="hold" nodeType="clickPar">
                      <p:stCondLst>
                        <p:cond delay="indefinite"/>
                      </p:stCondLst>
                      <p:childTnLst>
                        <p:par>
                          <p:cTn id="81" fill="hold" nodeType="withGroup">
                            <p:stCondLst>
                              <p:cond delay="0"/>
                            </p:stCondLst>
                            <p:childTnLst>
                              <p:par>
                                <p:cTn id="82" presetID="2" presetClass="entr" presetSubtype="4" accel="50000" decel="50000" fill="hold" grpId="0" nodeType="clickEffect">
                                  <p:stCondLst>
                                    <p:cond delay="0"/>
                                  </p:stCondLst>
                                  <p:childTnLst>
                                    <p:set>
                                      <p:cBhvr>
                                        <p:cTn id="83" dur="1" fill="hold">
                                          <p:stCondLst>
                                            <p:cond delay="0"/>
                                          </p:stCondLst>
                                        </p:cTn>
                                        <p:tgtEl>
                                          <p:spTgt spid="11"/>
                                        </p:tgtEl>
                                        <p:attrNameLst>
                                          <p:attrName>style.visibility</p:attrName>
                                        </p:attrNameLst>
                                      </p:cBhvr>
                                      <p:to>
                                        <p:strVal val="visible"/>
                                      </p:to>
                                    </p:set>
                                    <p:anim calcmode="lin" valueType="num">
                                      <p:cBhvr additive="base">
                                        <p:cTn id="84" dur="500" fill="hold"/>
                                        <p:tgtEl>
                                          <p:spTgt spid="11"/>
                                        </p:tgtEl>
                                        <p:attrNameLst>
                                          <p:attrName>ppt_x</p:attrName>
                                        </p:attrNameLst>
                                      </p:cBhvr>
                                      <p:tavLst>
                                        <p:tav tm="0">
                                          <p:val>
                                            <p:strVal val="#ppt_x"/>
                                          </p:val>
                                        </p:tav>
                                        <p:tav tm="100000">
                                          <p:val>
                                            <p:strVal val="#ppt_x"/>
                                          </p:val>
                                        </p:tav>
                                      </p:tavLst>
                                    </p:anim>
                                    <p:anim calcmode="lin" valueType="num">
                                      <p:cBhvr additive="base">
                                        <p:cTn id="85"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build="p"/>
      <p:bldP spid="7" grpId="0"/>
      <p:bldP spid="8" grpId="0"/>
      <p:bldP spid="9" grpId="0"/>
      <p:bldP spid="10"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2" name="Picture 1" descr="Rosalind.jpeg"/>
          <p:cNvPicPr>
            <a:picLocks noChangeAspect="1"/>
          </p:cNvPicPr>
          <p:nvPr/>
        </p:nvPicPr>
        <p:blipFill>
          <a:blip r:embed="rId2"/>
          <a:stretch>
            <a:fillRect/>
          </a:stretch>
        </p:blipFill>
        <p:spPr>
          <a:xfrm>
            <a:off x="116963" y="116984"/>
            <a:ext cx="3345508" cy="4291712"/>
          </a:xfrm>
          <a:prstGeom prst="rect">
            <a:avLst/>
          </a:prstGeom>
          <a:solidFill>
            <a:srgbClr val="FFFFFF">
              <a:shade val="85000"/>
            </a:srgbClr>
          </a:solidFill>
          <a:ln w="88900" cap="sq">
            <a:solidFill>
              <a:srgbClr val="8C2AAC"/>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5602" name="TextBox 3"/>
          <p:cNvSpPr txBox="1">
            <a:spLocks noChangeArrowheads="1"/>
          </p:cNvSpPr>
          <p:nvPr/>
        </p:nvSpPr>
        <p:spPr bwMode="auto">
          <a:xfrm>
            <a:off x="3344863" y="0"/>
            <a:ext cx="5799137" cy="1846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3800" dirty="0">
                <a:solidFill>
                  <a:srgbClr val="604A7B"/>
                </a:solidFill>
              </a:rPr>
              <a:t>The X-Ray Evidence by Rosalind Franklin</a:t>
            </a:r>
          </a:p>
          <a:p>
            <a:pPr algn="ctr" eaLnBrk="1" hangingPunct="1"/>
            <a:endParaRPr lang="en-US" sz="3800" dirty="0">
              <a:solidFill>
                <a:srgbClr val="604A7B"/>
              </a:solidFill>
            </a:endParaRPr>
          </a:p>
        </p:txBody>
      </p:sp>
      <p:sp>
        <p:nvSpPr>
          <p:cNvPr id="5" name="TextBox 4"/>
          <p:cNvSpPr txBox="1">
            <a:spLocks noChangeArrowheads="1"/>
          </p:cNvSpPr>
          <p:nvPr/>
        </p:nvSpPr>
        <p:spPr bwMode="auto">
          <a:xfrm>
            <a:off x="3578789" y="1611313"/>
            <a:ext cx="5799137" cy="1570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3200" dirty="0">
                <a:solidFill>
                  <a:srgbClr val="0000FF"/>
                </a:solidFill>
              </a:rPr>
              <a:t>In the early 1950</a:t>
            </a:r>
            <a:r>
              <a:rPr lang="ja-JP" altLang="en-US" sz="3200" dirty="0">
                <a:solidFill>
                  <a:srgbClr val="0000FF"/>
                </a:solidFill>
              </a:rPr>
              <a:t>’</a:t>
            </a:r>
            <a:r>
              <a:rPr lang="en-US" altLang="ja-JP" sz="3200" dirty="0">
                <a:solidFill>
                  <a:srgbClr val="0000FF"/>
                </a:solidFill>
              </a:rPr>
              <a:t>s, a British scientist, Rosalind Franklin began to study DNA. </a:t>
            </a:r>
            <a:endParaRPr lang="en-US" sz="3200" dirty="0">
              <a:solidFill>
                <a:srgbClr val="0000FF"/>
              </a:solidFill>
            </a:endParaRPr>
          </a:p>
        </p:txBody>
      </p:sp>
      <p:sp>
        <p:nvSpPr>
          <p:cNvPr id="6" name="TextBox 5"/>
          <p:cNvSpPr txBox="1">
            <a:spLocks noChangeArrowheads="1"/>
          </p:cNvSpPr>
          <p:nvPr/>
        </p:nvSpPr>
        <p:spPr bwMode="auto">
          <a:xfrm>
            <a:off x="3748088" y="3438525"/>
            <a:ext cx="5157787" cy="1046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3100" dirty="0">
                <a:solidFill>
                  <a:srgbClr val="FF0000"/>
                </a:solidFill>
              </a:rPr>
              <a:t>She used a process called _____________. </a:t>
            </a:r>
          </a:p>
        </p:txBody>
      </p:sp>
      <p:sp>
        <p:nvSpPr>
          <p:cNvPr id="7" name="TextBox 6"/>
          <p:cNvSpPr txBox="1"/>
          <p:nvPr/>
        </p:nvSpPr>
        <p:spPr>
          <a:xfrm>
            <a:off x="200508" y="4816475"/>
            <a:ext cx="8705367" cy="1477963"/>
          </a:xfrm>
          <a:prstGeom prst="rect">
            <a:avLst/>
          </a:prstGeom>
          <a:ln w="38100" cmpd="sng">
            <a:solidFill>
              <a:srgbClr val="800000"/>
            </a:solidFill>
          </a:ln>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pPr algn="ctr">
              <a:defRPr/>
            </a:pPr>
            <a:r>
              <a:rPr lang="en-US" sz="2900" b="1" dirty="0">
                <a:solidFill>
                  <a:schemeClr val="tx1"/>
                </a:solidFill>
              </a:rPr>
              <a:t>She took a large, purified sample of DNA, aimed a powerful x-ray beam at the sample, then recorded the scattering pattern of x-rays on film. </a:t>
            </a:r>
          </a:p>
        </p:txBody>
      </p:sp>
      <p:sp>
        <p:nvSpPr>
          <p:cNvPr id="8" name="TextBox 7"/>
          <p:cNvSpPr txBox="1">
            <a:spLocks noChangeArrowheads="1"/>
          </p:cNvSpPr>
          <p:nvPr/>
        </p:nvSpPr>
        <p:spPr bwMode="auto">
          <a:xfrm>
            <a:off x="4826000" y="3930650"/>
            <a:ext cx="3263900" cy="554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3000" dirty="0">
                <a:solidFill>
                  <a:srgbClr val="008000"/>
                </a:solidFill>
              </a:rPr>
              <a:t>X-ray diffraction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900" decel="100000" fill="hold"/>
                                        <p:tgtEl>
                                          <p:spTgt spid="5"/>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5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770" decel="100000"/>
                                        <p:tgtEl>
                                          <p:spTgt spid="6"/>
                                        </p:tgtEl>
                                      </p:cBhvr>
                                    </p:animEffect>
                                    <p:animScale>
                                      <p:cBhvr>
                                        <p:cTn id="16" dur="770" decel="100000"/>
                                        <p:tgtEl>
                                          <p:spTgt spid="6"/>
                                        </p:tgtEl>
                                      </p:cBhvr>
                                      <p:from x="10000" y="10000"/>
                                      <p:to x="200000" y="450000"/>
                                    </p:animScale>
                                    <p:animScale>
                                      <p:cBhvr>
                                        <p:cTn id="17" dur="1230" accel="100000" fill="hold">
                                          <p:stCondLst>
                                            <p:cond delay="770"/>
                                          </p:stCondLst>
                                        </p:cTn>
                                        <p:tgtEl>
                                          <p:spTgt spid="6"/>
                                        </p:tgtEl>
                                      </p:cBhvr>
                                      <p:from x="200000" y="450000"/>
                                      <p:to x="100000" y="100000"/>
                                    </p:animScale>
                                    <p:set>
                                      <p:cBhvr>
                                        <p:cTn id="18" dur="770" fill="hold"/>
                                        <p:tgtEl>
                                          <p:spTgt spid="6"/>
                                        </p:tgtEl>
                                        <p:attrNameLst>
                                          <p:attrName>ppt_x</p:attrName>
                                        </p:attrNameLst>
                                      </p:cBhvr>
                                      <p:to>
                                        <p:strVal val="(0.5)"/>
                                      </p:to>
                                    </p:set>
                                    <p:anim from="(0.5)" to="(#ppt_x)" calcmode="lin" valueType="num">
                                      <p:cBhvr>
                                        <p:cTn id="19" dur="1230" accel="100000" fill="hold">
                                          <p:stCondLst>
                                            <p:cond delay="770"/>
                                          </p:stCondLst>
                                        </p:cTn>
                                        <p:tgtEl>
                                          <p:spTgt spid="6"/>
                                        </p:tgtEl>
                                        <p:attrNameLst>
                                          <p:attrName>ppt_x</p:attrName>
                                        </p:attrNameLst>
                                      </p:cBhvr>
                                    </p:anim>
                                    <p:set>
                                      <p:cBhvr>
                                        <p:cTn id="20" dur="770" fill="hold"/>
                                        <p:tgtEl>
                                          <p:spTgt spid="6"/>
                                        </p:tgtEl>
                                        <p:attrNameLst>
                                          <p:attrName>ppt_y</p:attrName>
                                        </p:attrNameLst>
                                      </p:cBhvr>
                                      <p:to>
                                        <p:strVal val="(#ppt_y+0.4)"/>
                                      </p:to>
                                    </p:set>
                                    <p:anim from="(#ppt_y+0.4)" to="(#ppt_y)" calcmode="lin" valueType="num">
                                      <p:cBhvr>
                                        <p:cTn id="21" dur="1230" accel="100000" fill="hold">
                                          <p:stCondLst>
                                            <p:cond delay="770"/>
                                          </p:stCondLst>
                                        </p:cTn>
                                        <p:tgtEl>
                                          <p:spTgt spid="6"/>
                                        </p:tgtEl>
                                        <p:attrNameLst>
                                          <p:attrName>ppt_y</p:attrName>
                                        </p:attrNameLst>
                                      </p:cBhvr>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41" presetClass="entr" presetSubtype="0" fill="hold" grpId="0" nodeType="clickEffect">
                                  <p:stCondLst>
                                    <p:cond delay="0"/>
                                  </p:stCondLst>
                                  <p:iterate type="lt">
                                    <p:tmPct val="10000"/>
                                  </p:iterate>
                                  <p:childTnLst>
                                    <p:set>
                                      <p:cBhvr>
                                        <p:cTn id="25" dur="1" fill="hold">
                                          <p:stCondLst>
                                            <p:cond delay="0"/>
                                          </p:stCondLst>
                                        </p:cTn>
                                        <p:tgtEl>
                                          <p:spTgt spid="8"/>
                                        </p:tgtEl>
                                        <p:attrNameLst>
                                          <p:attrName>style.visibility</p:attrName>
                                        </p:attrNameLst>
                                      </p:cBhvr>
                                      <p:to>
                                        <p:strVal val="visible"/>
                                      </p:to>
                                    </p:set>
                                    <p:anim calcmode="lin" valueType="num">
                                      <p:cBhvr>
                                        <p:cTn id="26"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27" dur="500" fill="hold"/>
                                        <p:tgtEl>
                                          <p:spTgt spid="8"/>
                                        </p:tgtEl>
                                        <p:attrNameLst>
                                          <p:attrName>ppt_y</p:attrName>
                                        </p:attrNameLst>
                                      </p:cBhvr>
                                      <p:tavLst>
                                        <p:tav tm="0">
                                          <p:val>
                                            <p:strVal val="#ppt_y"/>
                                          </p:val>
                                        </p:tav>
                                        <p:tav tm="100000">
                                          <p:val>
                                            <p:strVal val="#ppt_y"/>
                                          </p:val>
                                        </p:tav>
                                      </p:tavLst>
                                    </p:anim>
                                    <p:anim calcmode="lin" valueType="num">
                                      <p:cBhvr>
                                        <p:cTn id="28"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29"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30" dur="500" tmFilter="0,0; .5, 1; 1, 1"/>
                                        <p:tgtEl>
                                          <p:spTgt spid="8"/>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26"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wipe(down)">
                                      <p:cBhvr>
                                        <p:cTn id="35" dur="580">
                                          <p:stCondLst>
                                            <p:cond delay="0"/>
                                          </p:stCondLst>
                                        </p:cTn>
                                        <p:tgtEl>
                                          <p:spTgt spid="7"/>
                                        </p:tgtEl>
                                      </p:cBhvr>
                                    </p:animEffect>
                                    <p:anim calcmode="lin" valueType="num">
                                      <p:cBhvr>
                                        <p:cTn id="36"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37"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38"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39"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40"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41" dur="26">
                                          <p:stCondLst>
                                            <p:cond delay="650"/>
                                          </p:stCondLst>
                                        </p:cTn>
                                        <p:tgtEl>
                                          <p:spTgt spid="7"/>
                                        </p:tgtEl>
                                      </p:cBhvr>
                                      <p:to x="100000" y="60000"/>
                                    </p:animScale>
                                    <p:animScale>
                                      <p:cBhvr>
                                        <p:cTn id="42" dur="166" decel="50000">
                                          <p:stCondLst>
                                            <p:cond delay="676"/>
                                          </p:stCondLst>
                                        </p:cTn>
                                        <p:tgtEl>
                                          <p:spTgt spid="7"/>
                                        </p:tgtEl>
                                      </p:cBhvr>
                                      <p:to x="100000" y="100000"/>
                                    </p:animScale>
                                    <p:animScale>
                                      <p:cBhvr>
                                        <p:cTn id="43" dur="26">
                                          <p:stCondLst>
                                            <p:cond delay="1312"/>
                                          </p:stCondLst>
                                        </p:cTn>
                                        <p:tgtEl>
                                          <p:spTgt spid="7"/>
                                        </p:tgtEl>
                                      </p:cBhvr>
                                      <p:to x="100000" y="80000"/>
                                    </p:animScale>
                                    <p:animScale>
                                      <p:cBhvr>
                                        <p:cTn id="44" dur="166" decel="50000">
                                          <p:stCondLst>
                                            <p:cond delay="1338"/>
                                          </p:stCondLst>
                                        </p:cTn>
                                        <p:tgtEl>
                                          <p:spTgt spid="7"/>
                                        </p:tgtEl>
                                      </p:cBhvr>
                                      <p:to x="100000" y="100000"/>
                                    </p:animScale>
                                    <p:animScale>
                                      <p:cBhvr>
                                        <p:cTn id="45" dur="26">
                                          <p:stCondLst>
                                            <p:cond delay="1642"/>
                                          </p:stCondLst>
                                        </p:cTn>
                                        <p:tgtEl>
                                          <p:spTgt spid="7"/>
                                        </p:tgtEl>
                                      </p:cBhvr>
                                      <p:to x="100000" y="90000"/>
                                    </p:animScale>
                                    <p:animScale>
                                      <p:cBhvr>
                                        <p:cTn id="46" dur="166" decel="50000">
                                          <p:stCondLst>
                                            <p:cond delay="1668"/>
                                          </p:stCondLst>
                                        </p:cTn>
                                        <p:tgtEl>
                                          <p:spTgt spid="7"/>
                                        </p:tgtEl>
                                      </p:cBhvr>
                                      <p:to x="100000" y="100000"/>
                                    </p:animScale>
                                    <p:animScale>
                                      <p:cBhvr>
                                        <p:cTn id="47" dur="26">
                                          <p:stCondLst>
                                            <p:cond delay="1808"/>
                                          </p:stCondLst>
                                        </p:cTn>
                                        <p:tgtEl>
                                          <p:spTgt spid="7"/>
                                        </p:tgtEl>
                                      </p:cBhvr>
                                      <p:to x="100000" y="95000"/>
                                    </p:animScale>
                                    <p:animScale>
                                      <p:cBhvr>
                                        <p:cTn id="48"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animBg="1"/>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2"/>
          <a:tile tx="0" ty="0" sx="100000" sy="100000" flip="none" algn="tl"/>
        </a:blipFill>
        <a:effectLst/>
      </p:bgPr>
    </p:bg>
    <p:spTree>
      <p:nvGrpSpPr>
        <p:cNvPr id="1" name=""/>
        <p:cNvGrpSpPr/>
        <p:nvPr/>
      </p:nvGrpSpPr>
      <p:grpSpPr>
        <a:xfrm>
          <a:off x="0" y="0"/>
          <a:ext cx="0" cy="0"/>
          <a:chOff x="0" y="0"/>
          <a:chExt cx="0" cy="0"/>
        </a:xfrm>
      </p:grpSpPr>
      <p:pic>
        <p:nvPicPr>
          <p:cNvPr id="2" name="Picture 1" descr="X Ray.jpeg"/>
          <p:cNvPicPr>
            <a:picLocks noChangeAspect="1"/>
          </p:cNvPicPr>
          <p:nvPr/>
        </p:nvPicPr>
        <p:blipFill>
          <a:blip r:embed="rId3"/>
          <a:stretch>
            <a:fillRect/>
          </a:stretch>
        </p:blipFill>
        <p:spPr>
          <a:xfrm>
            <a:off x="167090" y="683117"/>
            <a:ext cx="3976047" cy="4029536"/>
          </a:xfrm>
          <a:prstGeom prst="rect">
            <a:avLst/>
          </a:prstGeom>
          <a:solidFill>
            <a:srgbClr val="FFFFFF">
              <a:shade val="85000"/>
            </a:srgbClr>
          </a:solidFill>
          <a:ln w="28575" cap="sq" cmpd="sng" algn="ctr">
            <a:solidFill>
              <a:srgbClr val="008000"/>
            </a:solidFill>
            <a:prstDash val="solid"/>
            <a:miter lim="800000"/>
            <a:headEnd type="none" w="med" len="med"/>
            <a:tailEnd type="none" w="med" len="me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TextBox 2"/>
          <p:cNvSpPr txBox="1"/>
          <p:nvPr/>
        </p:nvSpPr>
        <p:spPr>
          <a:xfrm>
            <a:off x="4495800" y="190500"/>
            <a:ext cx="4457700" cy="1231106"/>
          </a:xfrm>
          <a:prstGeom prst="rect">
            <a:avLst/>
          </a:prstGeom>
          <a:ln>
            <a:solidFill>
              <a:srgbClr val="000090"/>
            </a:solidFill>
          </a:ln>
        </p:spPr>
        <p:style>
          <a:lnRef idx="0">
            <a:schemeClr val="accent2"/>
          </a:lnRef>
          <a:fillRef idx="3">
            <a:schemeClr val="accent2"/>
          </a:fillRef>
          <a:effectRef idx="3">
            <a:schemeClr val="accent2"/>
          </a:effectRef>
          <a:fontRef idx="minor">
            <a:schemeClr val="lt1"/>
          </a:fontRef>
        </p:style>
        <p:txBody>
          <a:bodyPr>
            <a:spAutoFit/>
          </a:bodyPr>
          <a:lstStyle/>
          <a:p>
            <a:pPr algn="ctr">
              <a:defRPr/>
            </a:pPr>
            <a:r>
              <a:rPr lang="en-US" sz="3700" dirty="0">
                <a:solidFill>
                  <a:schemeClr val="accent3">
                    <a:lumMod val="50000"/>
                  </a:schemeClr>
                </a:solidFill>
              </a:rPr>
              <a:t>Franklin’s X-Ray Diffraction </a:t>
            </a:r>
          </a:p>
        </p:txBody>
      </p:sp>
      <p:sp>
        <p:nvSpPr>
          <p:cNvPr id="4" name="TextBox 3"/>
          <p:cNvSpPr txBox="1">
            <a:spLocks noChangeArrowheads="1"/>
          </p:cNvSpPr>
          <p:nvPr/>
        </p:nvSpPr>
        <p:spPr bwMode="auto">
          <a:xfrm>
            <a:off x="4210050" y="1537797"/>
            <a:ext cx="4933950" cy="3786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dirty="0">
                <a:solidFill>
                  <a:srgbClr val="0000FF"/>
                </a:solidFill>
              </a:rPr>
              <a:t>By itself, these x-rays did not reveal the structure of the DNA molecule, but it did provide clues about the structure.</a:t>
            </a:r>
          </a:p>
          <a:p>
            <a:pPr algn="ctr" eaLnBrk="1" hangingPunct="1"/>
            <a:endParaRPr lang="en-US" dirty="0">
              <a:solidFill>
                <a:srgbClr val="0000FF"/>
              </a:solidFill>
            </a:endParaRPr>
          </a:p>
          <a:p>
            <a:pPr algn="ctr" eaLnBrk="1" hangingPunct="1"/>
            <a:r>
              <a:rPr lang="en-US" dirty="0">
                <a:solidFill>
                  <a:srgbClr val="953735"/>
                </a:solidFill>
              </a:rPr>
              <a:t>The x-rays showed that the strands in DNA were:</a:t>
            </a:r>
          </a:p>
          <a:p>
            <a:pPr algn="ctr" eaLnBrk="1" hangingPunct="1"/>
            <a:r>
              <a:rPr lang="en-US" dirty="0">
                <a:solidFill>
                  <a:srgbClr val="953735"/>
                </a:solidFill>
              </a:rPr>
              <a:t>twisted around each other in a shape known as a helix.</a:t>
            </a:r>
          </a:p>
          <a:p>
            <a:pPr algn="ctr" eaLnBrk="1" hangingPunct="1"/>
            <a:endParaRPr lang="en-US" dirty="0">
              <a:solidFill>
                <a:srgbClr val="0000FF"/>
              </a:solidFill>
            </a:endParaRPr>
          </a:p>
        </p:txBody>
      </p:sp>
      <p:sp>
        <p:nvSpPr>
          <p:cNvPr id="5" name="TextBox 4"/>
          <p:cNvSpPr txBox="1">
            <a:spLocks noChangeArrowheads="1"/>
          </p:cNvSpPr>
          <p:nvPr/>
        </p:nvSpPr>
        <p:spPr bwMode="auto">
          <a:xfrm>
            <a:off x="0" y="4872760"/>
            <a:ext cx="4737100" cy="1816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800" dirty="0"/>
              <a:t>The x-rays suggested that there were:</a:t>
            </a:r>
          </a:p>
          <a:p>
            <a:pPr eaLnBrk="1" hangingPunct="1"/>
            <a:r>
              <a:rPr lang="en-US" sz="2800" dirty="0"/>
              <a:t>two strands in the structure.</a:t>
            </a:r>
          </a:p>
          <a:p>
            <a:pPr eaLnBrk="1" hangingPunct="1"/>
            <a:endParaRPr lang="en-US" sz="2800" dirty="0"/>
          </a:p>
        </p:txBody>
      </p:sp>
      <p:sp>
        <p:nvSpPr>
          <p:cNvPr id="6" name="TextBox 5"/>
          <p:cNvSpPr txBox="1">
            <a:spLocks noChangeArrowheads="1"/>
          </p:cNvSpPr>
          <p:nvPr/>
        </p:nvSpPr>
        <p:spPr bwMode="auto">
          <a:xfrm>
            <a:off x="5340643" y="5067300"/>
            <a:ext cx="3612857" cy="169277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600" dirty="0">
                <a:solidFill>
                  <a:srgbClr val="FF6600"/>
                </a:solidFill>
              </a:rPr>
              <a:t>It appeared that the nitrogen bases were:</a:t>
            </a:r>
          </a:p>
          <a:p>
            <a:pPr eaLnBrk="1" hangingPunct="1"/>
            <a:r>
              <a:rPr lang="en-US" sz="2600" dirty="0">
                <a:solidFill>
                  <a:srgbClr val="FF6600"/>
                </a:solidFill>
              </a:rPr>
              <a:t>at the center of the molecule</a:t>
            </a:r>
            <a:r>
              <a:rPr lang="en-US" sz="2600" dirty="0" smtClean="0">
                <a:solidFill>
                  <a:srgbClr val="FF6600"/>
                </a:solidFill>
              </a:rPr>
              <a:t>.</a:t>
            </a:r>
            <a:endParaRPr lang="en-US" sz="2600" dirty="0">
              <a:solidFill>
                <a:srgbClr val="FF66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4">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fade">
                                      <p:cBhvr>
                                        <p:cTn id="15" dur="1000"/>
                                        <p:tgtEl>
                                          <p:spTgt spid="4">
                                            <p:txEl>
                                              <p:pRg st="2" end="2"/>
                                            </p:txEl>
                                          </p:spTgt>
                                        </p:tgtEl>
                                      </p:cBhvr>
                                    </p:animEffect>
                                    <p:anim calcmode="lin" valueType="num">
                                      <p:cBhvr>
                                        <p:cTn id="16"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4">
                                            <p:txEl>
                                              <p:pRg st="2" end="2"/>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4">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animEffect transition="in" filter="fade">
                                      <p:cBhvr>
                                        <p:cTn id="23" dur="1000"/>
                                        <p:tgtEl>
                                          <p:spTgt spid="4">
                                            <p:txEl>
                                              <p:pRg st="3" end="3"/>
                                            </p:txEl>
                                          </p:spTgt>
                                        </p:tgtEl>
                                      </p:cBhvr>
                                    </p:animEffect>
                                    <p:anim calcmode="lin" valueType="num">
                                      <p:cBhvr>
                                        <p:cTn id="24"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5" dur="900" decel="100000" fill="hold"/>
                                        <p:tgtEl>
                                          <p:spTgt spid="4">
                                            <p:txEl>
                                              <p:pRg st="3" end="3"/>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4">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5">
                                            <p:txEl>
                                              <p:pRg st="0" end="0"/>
                                            </p:txEl>
                                          </p:spTgt>
                                        </p:tgtEl>
                                        <p:attrNameLst>
                                          <p:attrName>style.visibility</p:attrName>
                                        </p:attrNameLst>
                                      </p:cBhvr>
                                      <p:to>
                                        <p:strVal val="visible"/>
                                      </p:to>
                                    </p:set>
                                    <p:animEffect transition="in" filter="fade">
                                      <p:cBhvr>
                                        <p:cTn id="31" dur="1000"/>
                                        <p:tgtEl>
                                          <p:spTgt spid="5">
                                            <p:txEl>
                                              <p:pRg st="0" end="0"/>
                                            </p:txEl>
                                          </p:spTgt>
                                        </p:tgtEl>
                                      </p:cBhvr>
                                    </p:animEffect>
                                    <p:anim calcmode="lin" valueType="num">
                                      <p:cBhvr>
                                        <p:cTn id="32"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33" dur="900" decel="100000" fill="hold"/>
                                        <p:tgtEl>
                                          <p:spTgt spid="5">
                                            <p:txEl>
                                              <p:pRg st="0" end="0"/>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5">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37" presetClass="entr" presetSubtype="0" fill="hold" grpId="0" nodeType="clickEffect">
                                  <p:stCondLst>
                                    <p:cond delay="0"/>
                                  </p:stCondLst>
                                  <p:childTnLst>
                                    <p:set>
                                      <p:cBhvr>
                                        <p:cTn id="38" dur="1" fill="hold">
                                          <p:stCondLst>
                                            <p:cond delay="0"/>
                                          </p:stCondLst>
                                        </p:cTn>
                                        <p:tgtEl>
                                          <p:spTgt spid="5">
                                            <p:txEl>
                                              <p:pRg st="1" end="1"/>
                                            </p:txEl>
                                          </p:spTgt>
                                        </p:tgtEl>
                                        <p:attrNameLst>
                                          <p:attrName>style.visibility</p:attrName>
                                        </p:attrNameLst>
                                      </p:cBhvr>
                                      <p:to>
                                        <p:strVal val="visible"/>
                                      </p:to>
                                    </p:set>
                                    <p:animEffect transition="in" filter="fade">
                                      <p:cBhvr>
                                        <p:cTn id="39" dur="1000"/>
                                        <p:tgtEl>
                                          <p:spTgt spid="5">
                                            <p:txEl>
                                              <p:pRg st="1" end="1"/>
                                            </p:txEl>
                                          </p:spTgt>
                                        </p:tgtEl>
                                      </p:cBhvr>
                                    </p:animEffect>
                                    <p:anim calcmode="lin" valueType="num">
                                      <p:cBhvr>
                                        <p:cTn id="40"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41" dur="900" decel="100000" fill="hold"/>
                                        <p:tgtEl>
                                          <p:spTgt spid="5">
                                            <p:txEl>
                                              <p:pRg st="1" end="1"/>
                                            </p:txEl>
                                          </p:spTgt>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5">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37" presetClass="entr" presetSubtype="0" fill="hold" grpId="0" nodeType="clickEffect">
                                  <p:stCondLst>
                                    <p:cond delay="0"/>
                                  </p:stCondLst>
                                  <p:childTnLst>
                                    <p:set>
                                      <p:cBhvr>
                                        <p:cTn id="46" dur="1" fill="hold">
                                          <p:stCondLst>
                                            <p:cond delay="0"/>
                                          </p:stCondLst>
                                        </p:cTn>
                                        <p:tgtEl>
                                          <p:spTgt spid="6">
                                            <p:txEl>
                                              <p:pRg st="0" end="0"/>
                                            </p:txEl>
                                          </p:spTgt>
                                        </p:tgtEl>
                                        <p:attrNameLst>
                                          <p:attrName>style.visibility</p:attrName>
                                        </p:attrNameLst>
                                      </p:cBhvr>
                                      <p:to>
                                        <p:strVal val="visible"/>
                                      </p:to>
                                    </p:set>
                                    <p:animEffect transition="in" filter="fade">
                                      <p:cBhvr>
                                        <p:cTn id="47" dur="1000"/>
                                        <p:tgtEl>
                                          <p:spTgt spid="6">
                                            <p:txEl>
                                              <p:pRg st="0" end="0"/>
                                            </p:txEl>
                                          </p:spTgt>
                                        </p:tgtEl>
                                      </p:cBhvr>
                                    </p:animEffect>
                                    <p:anim calcmode="lin" valueType="num">
                                      <p:cBhvr>
                                        <p:cTn id="4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49" dur="900" decel="100000" fill="hold"/>
                                        <p:tgtEl>
                                          <p:spTgt spid="6">
                                            <p:txEl>
                                              <p:pRg st="0" end="0"/>
                                            </p:txEl>
                                          </p:spTgt>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6">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37" presetClass="entr" presetSubtype="0" fill="hold" grpId="0" nodeType="clickEffect">
                                  <p:stCondLst>
                                    <p:cond delay="0"/>
                                  </p:stCondLst>
                                  <p:childTnLst>
                                    <p:set>
                                      <p:cBhvr>
                                        <p:cTn id="54" dur="1" fill="hold">
                                          <p:stCondLst>
                                            <p:cond delay="0"/>
                                          </p:stCondLst>
                                        </p:cTn>
                                        <p:tgtEl>
                                          <p:spTgt spid="6">
                                            <p:txEl>
                                              <p:pRg st="1" end="1"/>
                                            </p:txEl>
                                          </p:spTgt>
                                        </p:tgtEl>
                                        <p:attrNameLst>
                                          <p:attrName>style.visibility</p:attrName>
                                        </p:attrNameLst>
                                      </p:cBhvr>
                                      <p:to>
                                        <p:strVal val="visible"/>
                                      </p:to>
                                    </p:set>
                                    <p:animEffect transition="in" filter="fade">
                                      <p:cBhvr>
                                        <p:cTn id="55" dur="1000"/>
                                        <p:tgtEl>
                                          <p:spTgt spid="6">
                                            <p:txEl>
                                              <p:pRg st="1" end="1"/>
                                            </p:txEl>
                                          </p:spTgt>
                                        </p:tgtEl>
                                      </p:cBhvr>
                                    </p:animEffect>
                                    <p:anim calcmode="lin" valueType="num">
                                      <p:cBhvr>
                                        <p:cTn id="56"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57" dur="900" decel="100000" fill="hold"/>
                                        <p:tgtEl>
                                          <p:spTgt spid="6">
                                            <p:txEl>
                                              <p:pRg st="1" end="1"/>
                                            </p:txEl>
                                          </p:spTgt>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6">
                                            <p:txEl>
                                              <p:pRg st="1" end="1"/>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build="p"/>
      <p:bldP spid="6"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800000"/>
        </a:solidFill>
        <a:effectLst/>
      </p:bgPr>
    </p:bg>
    <p:spTree>
      <p:nvGrpSpPr>
        <p:cNvPr id="1" name=""/>
        <p:cNvGrpSpPr/>
        <p:nvPr/>
      </p:nvGrpSpPr>
      <p:grpSpPr>
        <a:xfrm>
          <a:off x="0" y="0"/>
          <a:ext cx="0" cy="0"/>
          <a:chOff x="0" y="0"/>
          <a:chExt cx="0" cy="0"/>
        </a:xfrm>
      </p:grpSpPr>
      <p:sp>
        <p:nvSpPr>
          <p:cNvPr id="2" name="TextBox 1"/>
          <p:cNvSpPr txBox="1"/>
          <p:nvPr/>
        </p:nvSpPr>
        <p:spPr>
          <a:xfrm>
            <a:off x="0" y="0"/>
            <a:ext cx="9144000" cy="1108075"/>
          </a:xfrm>
          <a:prstGeom prst="rect">
            <a:avLst/>
          </a:prstGeom>
          <a:noFill/>
        </p:spPr>
        <p:txBody>
          <a:bodyPr>
            <a:spAutoFit/>
          </a:bodyPr>
          <a:lstStyle/>
          <a:p>
            <a:pPr>
              <a:defRPr/>
            </a:pPr>
            <a:r>
              <a:rPr lang="en-US" sz="2200" dirty="0">
                <a:solidFill>
                  <a:schemeClr val="accent2">
                    <a:lumMod val="20000"/>
                    <a:lumOff val="80000"/>
                  </a:schemeClr>
                </a:solidFill>
                <a:ea typeface="ＭＳ Ｐゴシック" charset="-128"/>
                <a:cs typeface="ＭＳ Ｐゴシック" charset="-128"/>
              </a:rPr>
              <a:t>At the same time that Franklin was doing her research, two scientists named Francis Crick and James Watson, were trying to understand the structure of DNA by building models of it.  They were getting nowhere. </a:t>
            </a:r>
          </a:p>
        </p:txBody>
      </p:sp>
      <p:pic>
        <p:nvPicPr>
          <p:cNvPr id="3" name="Picture 2" descr="images-1.jpe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55600" y="1295400"/>
            <a:ext cx="7000875" cy="2654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TextBox 3"/>
          <p:cNvSpPr txBox="1"/>
          <p:nvPr/>
        </p:nvSpPr>
        <p:spPr>
          <a:xfrm>
            <a:off x="7356475" y="1714500"/>
            <a:ext cx="1787525" cy="1016000"/>
          </a:xfrm>
          <a:prstGeom prst="rect">
            <a:avLst/>
          </a:prstGeom>
          <a:noFill/>
        </p:spPr>
        <p:txBody>
          <a:bodyPr>
            <a:spAutoFit/>
          </a:bodyPr>
          <a:lstStyle/>
          <a:p>
            <a:pPr algn="ctr">
              <a:defRPr/>
            </a:pPr>
            <a:r>
              <a:rPr lang="en-US" sz="3000" dirty="0">
                <a:solidFill>
                  <a:schemeClr val="tx2">
                    <a:lumMod val="20000"/>
                    <a:lumOff val="80000"/>
                  </a:schemeClr>
                </a:solidFill>
                <a:ea typeface="ＭＳ Ｐゴシック" charset="-128"/>
                <a:cs typeface="ＭＳ Ｐゴシック" charset="-128"/>
              </a:rPr>
              <a:t>The Players</a:t>
            </a:r>
          </a:p>
        </p:txBody>
      </p:sp>
      <p:sp>
        <p:nvSpPr>
          <p:cNvPr id="5" name="TextBox 4"/>
          <p:cNvSpPr txBox="1">
            <a:spLocks noChangeArrowheads="1"/>
          </p:cNvSpPr>
          <p:nvPr/>
        </p:nvSpPr>
        <p:spPr bwMode="auto">
          <a:xfrm>
            <a:off x="355600" y="3949700"/>
            <a:ext cx="1778000" cy="7699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200" dirty="0">
                <a:solidFill>
                  <a:srgbClr val="3366FF"/>
                </a:solidFill>
              </a:rPr>
              <a:t>James</a:t>
            </a:r>
          </a:p>
          <a:p>
            <a:pPr algn="ctr" eaLnBrk="1" hangingPunct="1"/>
            <a:r>
              <a:rPr lang="en-US" sz="2200" dirty="0">
                <a:solidFill>
                  <a:srgbClr val="3366FF"/>
                </a:solidFill>
              </a:rPr>
              <a:t>Watson</a:t>
            </a:r>
          </a:p>
        </p:txBody>
      </p:sp>
      <p:sp>
        <p:nvSpPr>
          <p:cNvPr id="6" name="TextBox 5"/>
          <p:cNvSpPr txBox="1">
            <a:spLocks noChangeArrowheads="1"/>
          </p:cNvSpPr>
          <p:nvPr/>
        </p:nvSpPr>
        <p:spPr bwMode="auto">
          <a:xfrm>
            <a:off x="2133600" y="3949700"/>
            <a:ext cx="1778000" cy="7699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200" dirty="0">
                <a:solidFill>
                  <a:srgbClr val="3366FF"/>
                </a:solidFill>
              </a:rPr>
              <a:t>Francis</a:t>
            </a:r>
          </a:p>
          <a:p>
            <a:pPr algn="ctr" eaLnBrk="1" hangingPunct="1"/>
            <a:r>
              <a:rPr lang="en-US" sz="2200" dirty="0">
                <a:solidFill>
                  <a:srgbClr val="3366FF"/>
                </a:solidFill>
              </a:rPr>
              <a:t>Crick</a:t>
            </a:r>
          </a:p>
        </p:txBody>
      </p:sp>
      <p:sp>
        <p:nvSpPr>
          <p:cNvPr id="7" name="TextBox 6"/>
          <p:cNvSpPr txBox="1">
            <a:spLocks noChangeArrowheads="1"/>
          </p:cNvSpPr>
          <p:nvPr/>
        </p:nvSpPr>
        <p:spPr bwMode="auto">
          <a:xfrm>
            <a:off x="3800475" y="3949700"/>
            <a:ext cx="1778000" cy="7699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200" dirty="0">
                <a:solidFill>
                  <a:srgbClr val="3366FF"/>
                </a:solidFill>
              </a:rPr>
              <a:t>Maurice</a:t>
            </a:r>
          </a:p>
          <a:p>
            <a:pPr algn="ctr" eaLnBrk="1" hangingPunct="1"/>
            <a:r>
              <a:rPr lang="en-US" sz="2200" dirty="0">
                <a:solidFill>
                  <a:srgbClr val="3366FF"/>
                </a:solidFill>
              </a:rPr>
              <a:t>Wilkins</a:t>
            </a:r>
          </a:p>
        </p:txBody>
      </p:sp>
      <p:sp>
        <p:nvSpPr>
          <p:cNvPr id="8" name="TextBox 7"/>
          <p:cNvSpPr txBox="1">
            <a:spLocks noChangeArrowheads="1"/>
          </p:cNvSpPr>
          <p:nvPr/>
        </p:nvSpPr>
        <p:spPr bwMode="auto">
          <a:xfrm>
            <a:off x="5578475" y="3949700"/>
            <a:ext cx="1778000" cy="7699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200" dirty="0">
                <a:solidFill>
                  <a:srgbClr val="3366FF"/>
                </a:solidFill>
              </a:rPr>
              <a:t>Rosalind Franklin</a:t>
            </a:r>
          </a:p>
        </p:txBody>
      </p:sp>
      <p:sp>
        <p:nvSpPr>
          <p:cNvPr id="9" name="TextBox 8"/>
          <p:cNvSpPr txBox="1">
            <a:spLocks noChangeArrowheads="1"/>
          </p:cNvSpPr>
          <p:nvPr/>
        </p:nvSpPr>
        <p:spPr bwMode="auto">
          <a:xfrm>
            <a:off x="0" y="4719638"/>
            <a:ext cx="9144000" cy="2216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300" dirty="0">
                <a:solidFill>
                  <a:srgbClr val="FFFF00"/>
                </a:solidFill>
              </a:rPr>
              <a:t>Early in 1953, Watson was shown a copy of Franklin</a:t>
            </a:r>
            <a:r>
              <a:rPr lang="ja-JP" altLang="en-US" sz="2300">
                <a:solidFill>
                  <a:srgbClr val="FFFF00"/>
                </a:solidFill>
              </a:rPr>
              <a:t>’</a:t>
            </a:r>
            <a:r>
              <a:rPr lang="en-US" altLang="ja-JP" sz="2300" dirty="0">
                <a:solidFill>
                  <a:srgbClr val="FFFF00"/>
                </a:solidFill>
              </a:rPr>
              <a:t>s x-ray patterns, and he immediately realized how the DNA molecule was arranged.  Within weeks, Watson and Crick built a model that showed: </a:t>
            </a:r>
          </a:p>
          <a:p>
            <a:pPr eaLnBrk="1" hangingPunct="1"/>
            <a:r>
              <a:rPr lang="en-US" sz="2300" dirty="0">
                <a:solidFill>
                  <a:srgbClr val="FFFF00"/>
                </a:solidFill>
              </a:rPr>
              <a:t>1)  The structure of DNA </a:t>
            </a:r>
          </a:p>
          <a:p>
            <a:pPr eaLnBrk="1" hangingPunct="1"/>
            <a:r>
              <a:rPr lang="en-US" sz="2300" dirty="0">
                <a:solidFill>
                  <a:srgbClr val="FFFF00"/>
                </a:solidFill>
              </a:rPr>
              <a:t>2)  </a:t>
            </a:r>
            <a:r>
              <a:rPr lang="en-US" sz="2000" dirty="0">
                <a:solidFill>
                  <a:srgbClr val="FFFF00"/>
                </a:solidFill>
              </a:rPr>
              <a:t>It explained how DNA could carry information and how it could be copied.</a:t>
            </a:r>
          </a:p>
          <a:p>
            <a:pPr eaLnBrk="1" hangingPunct="1"/>
            <a:endParaRPr lang="en-US" sz="2300"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900" decel="100000" fill="hold"/>
                                        <p:tgtEl>
                                          <p:spTgt spid="3"/>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000"/>
                                        <p:tgtEl>
                                          <p:spTgt spid="4"/>
                                        </p:tgtEl>
                                      </p:cBhvr>
                                    </p:animEffect>
                                    <p:anim calcmode="lin" valueType="num">
                                      <p:cBhvr>
                                        <p:cTn id="16" dur="1000" fill="hold"/>
                                        <p:tgtEl>
                                          <p:spTgt spid="4"/>
                                        </p:tgtEl>
                                        <p:attrNameLst>
                                          <p:attrName>ppt_x</p:attrName>
                                        </p:attrNameLst>
                                      </p:cBhvr>
                                      <p:tavLst>
                                        <p:tav tm="0">
                                          <p:val>
                                            <p:strVal val="#ppt_x"/>
                                          </p:val>
                                        </p:tav>
                                        <p:tav tm="100000">
                                          <p:val>
                                            <p:strVal val="#ppt_x"/>
                                          </p:val>
                                        </p:tav>
                                      </p:tavLst>
                                    </p:anim>
                                    <p:anim calcmode="lin" valueType="num">
                                      <p:cBhvr>
                                        <p:cTn id="17" dur="900" decel="100000" fill="hold"/>
                                        <p:tgtEl>
                                          <p:spTgt spid="4"/>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19" presetClass="entr" presetSubtype="1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5000" fill="hold"/>
                                        <p:tgtEl>
                                          <p:spTgt spid="5"/>
                                        </p:tgtEl>
                                        <p:attrNameLst>
                                          <p:attrName>ppt_w</p:attrName>
                                        </p:attrNameLst>
                                      </p:cBhvr>
                                      <p:tavLst>
                                        <p:tav tm="0" fmla="#ppt_w*sin(2.5*pi*$)">
                                          <p:val>
                                            <p:fltVal val="0"/>
                                          </p:val>
                                        </p:tav>
                                        <p:tav tm="100000">
                                          <p:val>
                                            <p:fltVal val="1"/>
                                          </p:val>
                                        </p:tav>
                                      </p:tavLst>
                                    </p:anim>
                                    <p:anim calcmode="lin" valueType="num">
                                      <p:cBhvr>
                                        <p:cTn id="24" dur="50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19" presetClass="entr" presetSubtype="1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5000" fill="hold"/>
                                        <p:tgtEl>
                                          <p:spTgt spid="6"/>
                                        </p:tgtEl>
                                        <p:attrNameLst>
                                          <p:attrName>ppt_w</p:attrName>
                                        </p:attrNameLst>
                                      </p:cBhvr>
                                      <p:tavLst>
                                        <p:tav tm="0" fmla="#ppt_w*sin(2.5*pi*$)">
                                          <p:val>
                                            <p:fltVal val="0"/>
                                          </p:val>
                                        </p:tav>
                                        <p:tav tm="100000">
                                          <p:val>
                                            <p:fltVal val="1"/>
                                          </p:val>
                                        </p:tav>
                                      </p:tavLst>
                                    </p:anim>
                                    <p:anim calcmode="lin" valueType="num">
                                      <p:cBhvr>
                                        <p:cTn id="30" dur="50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19" presetClass="entr" presetSubtype="1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cBhvr>
                                        <p:cTn id="35" dur="5000" fill="hold"/>
                                        <p:tgtEl>
                                          <p:spTgt spid="7"/>
                                        </p:tgtEl>
                                        <p:attrNameLst>
                                          <p:attrName>ppt_w</p:attrName>
                                        </p:attrNameLst>
                                      </p:cBhvr>
                                      <p:tavLst>
                                        <p:tav tm="0" fmla="#ppt_w*sin(2.5*pi*$)">
                                          <p:val>
                                            <p:fltVal val="0"/>
                                          </p:val>
                                        </p:tav>
                                        <p:tav tm="100000">
                                          <p:val>
                                            <p:fltVal val="1"/>
                                          </p:val>
                                        </p:tav>
                                      </p:tavLst>
                                    </p:anim>
                                    <p:anim calcmode="lin" valueType="num">
                                      <p:cBhvr>
                                        <p:cTn id="36" dur="500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19" presetClass="entr" presetSubtype="10" fill="hold" grpId="0" nodeType="click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0" fill="hold"/>
                                        <p:tgtEl>
                                          <p:spTgt spid="8"/>
                                        </p:tgtEl>
                                        <p:attrNameLst>
                                          <p:attrName>ppt_w</p:attrName>
                                        </p:attrNameLst>
                                      </p:cBhvr>
                                      <p:tavLst>
                                        <p:tav tm="0" fmla="#ppt_w*sin(2.5*pi*$)">
                                          <p:val>
                                            <p:fltVal val="0"/>
                                          </p:val>
                                        </p:tav>
                                        <p:tav tm="100000">
                                          <p:val>
                                            <p:fltVal val="1"/>
                                          </p:val>
                                        </p:tav>
                                      </p:tavLst>
                                    </p:anim>
                                    <p:anim calcmode="lin" valueType="num">
                                      <p:cBhvr>
                                        <p:cTn id="42" dur="5000" fill="hold"/>
                                        <p:tgtEl>
                                          <p:spTgt spid="8"/>
                                        </p:tgtEl>
                                        <p:attrNameLst>
                                          <p:attrName>ppt_h</p:attrName>
                                        </p:attrNameLst>
                                      </p:cBhvr>
                                      <p:tavLst>
                                        <p:tav tm="0">
                                          <p:val>
                                            <p:strVal val="#ppt_h"/>
                                          </p:val>
                                        </p:tav>
                                        <p:tav tm="100000">
                                          <p:val>
                                            <p:strVal val="#ppt_h"/>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37" presetClass="entr" presetSubtype="0" fill="hold" grpId="0" nodeType="clickEffect">
                                  <p:stCondLst>
                                    <p:cond delay="0"/>
                                  </p:stCondLst>
                                  <p:childTnLst>
                                    <p:set>
                                      <p:cBhvr>
                                        <p:cTn id="46" dur="1" fill="hold">
                                          <p:stCondLst>
                                            <p:cond delay="0"/>
                                          </p:stCondLst>
                                        </p:cTn>
                                        <p:tgtEl>
                                          <p:spTgt spid="9">
                                            <p:txEl>
                                              <p:pRg st="0" end="0"/>
                                            </p:txEl>
                                          </p:spTgt>
                                        </p:tgtEl>
                                        <p:attrNameLst>
                                          <p:attrName>style.visibility</p:attrName>
                                        </p:attrNameLst>
                                      </p:cBhvr>
                                      <p:to>
                                        <p:strVal val="visible"/>
                                      </p:to>
                                    </p:set>
                                    <p:animEffect transition="in" filter="fade">
                                      <p:cBhvr>
                                        <p:cTn id="47" dur="1000"/>
                                        <p:tgtEl>
                                          <p:spTgt spid="9">
                                            <p:txEl>
                                              <p:pRg st="0" end="0"/>
                                            </p:txEl>
                                          </p:spTgt>
                                        </p:tgtEl>
                                      </p:cBhvr>
                                    </p:animEffect>
                                    <p:anim calcmode="lin" valueType="num">
                                      <p:cBhvr>
                                        <p:cTn id="48"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49" dur="900" decel="100000" fill="hold"/>
                                        <p:tgtEl>
                                          <p:spTgt spid="9">
                                            <p:txEl>
                                              <p:pRg st="0" end="0"/>
                                            </p:txEl>
                                          </p:spTgt>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9">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37" presetClass="entr" presetSubtype="0" fill="hold" grpId="0" nodeType="clickEffect">
                                  <p:stCondLst>
                                    <p:cond delay="0"/>
                                  </p:stCondLst>
                                  <p:childTnLst>
                                    <p:set>
                                      <p:cBhvr>
                                        <p:cTn id="54" dur="1" fill="hold">
                                          <p:stCondLst>
                                            <p:cond delay="0"/>
                                          </p:stCondLst>
                                        </p:cTn>
                                        <p:tgtEl>
                                          <p:spTgt spid="9">
                                            <p:txEl>
                                              <p:pRg st="1" end="1"/>
                                            </p:txEl>
                                          </p:spTgt>
                                        </p:tgtEl>
                                        <p:attrNameLst>
                                          <p:attrName>style.visibility</p:attrName>
                                        </p:attrNameLst>
                                      </p:cBhvr>
                                      <p:to>
                                        <p:strVal val="visible"/>
                                      </p:to>
                                    </p:set>
                                    <p:animEffect transition="in" filter="fade">
                                      <p:cBhvr>
                                        <p:cTn id="55" dur="1000"/>
                                        <p:tgtEl>
                                          <p:spTgt spid="9">
                                            <p:txEl>
                                              <p:pRg st="1" end="1"/>
                                            </p:txEl>
                                          </p:spTgt>
                                        </p:tgtEl>
                                      </p:cBhvr>
                                    </p:animEffect>
                                    <p:anim calcmode="lin" valueType="num">
                                      <p:cBhvr>
                                        <p:cTn id="56"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57" dur="900" decel="100000" fill="hold"/>
                                        <p:tgtEl>
                                          <p:spTgt spid="9">
                                            <p:txEl>
                                              <p:pRg st="1" end="1"/>
                                            </p:txEl>
                                          </p:spTgt>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9">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59" fill="hold" nodeType="clickPar">
                      <p:stCondLst>
                        <p:cond delay="indefinite"/>
                      </p:stCondLst>
                      <p:childTnLst>
                        <p:par>
                          <p:cTn id="60" fill="hold" nodeType="withGroup">
                            <p:stCondLst>
                              <p:cond delay="0"/>
                            </p:stCondLst>
                            <p:childTnLst>
                              <p:par>
                                <p:cTn id="61" presetID="37" presetClass="entr" presetSubtype="0" fill="hold" grpId="0" nodeType="clickEffect">
                                  <p:stCondLst>
                                    <p:cond delay="0"/>
                                  </p:stCondLst>
                                  <p:childTnLst>
                                    <p:set>
                                      <p:cBhvr>
                                        <p:cTn id="62" dur="1" fill="hold">
                                          <p:stCondLst>
                                            <p:cond delay="0"/>
                                          </p:stCondLst>
                                        </p:cTn>
                                        <p:tgtEl>
                                          <p:spTgt spid="9">
                                            <p:txEl>
                                              <p:pRg st="2" end="2"/>
                                            </p:txEl>
                                          </p:spTgt>
                                        </p:tgtEl>
                                        <p:attrNameLst>
                                          <p:attrName>style.visibility</p:attrName>
                                        </p:attrNameLst>
                                      </p:cBhvr>
                                      <p:to>
                                        <p:strVal val="visible"/>
                                      </p:to>
                                    </p:set>
                                    <p:animEffect transition="in" filter="fade">
                                      <p:cBhvr>
                                        <p:cTn id="63" dur="1000"/>
                                        <p:tgtEl>
                                          <p:spTgt spid="9">
                                            <p:txEl>
                                              <p:pRg st="2" end="2"/>
                                            </p:txEl>
                                          </p:spTgt>
                                        </p:tgtEl>
                                      </p:cBhvr>
                                    </p:animEffect>
                                    <p:anim calcmode="lin" valueType="num">
                                      <p:cBhvr>
                                        <p:cTn id="64" dur="10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65" dur="900" decel="100000" fill="hold"/>
                                        <p:tgtEl>
                                          <p:spTgt spid="9">
                                            <p:txEl>
                                              <p:pRg st="2" end="2"/>
                                            </p:txEl>
                                          </p:spTgt>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9">
                                            <p:txEl>
                                              <p:pRg st="2" end="2"/>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216840"/>
        </a:solidFill>
        <a:effectLst/>
      </p:bgPr>
    </p:bg>
    <p:spTree>
      <p:nvGrpSpPr>
        <p:cNvPr id="1" name=""/>
        <p:cNvGrpSpPr/>
        <p:nvPr/>
      </p:nvGrpSpPr>
      <p:grpSpPr>
        <a:xfrm>
          <a:off x="0" y="0"/>
          <a:ext cx="0" cy="0"/>
          <a:chOff x="0" y="0"/>
          <a:chExt cx="0" cy="0"/>
        </a:xfrm>
      </p:grpSpPr>
      <p:pic>
        <p:nvPicPr>
          <p:cNvPr id="28674" name="Picture 1" descr="Wat.jpe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271963" y="0"/>
            <a:ext cx="4872037" cy="5651500"/>
          </a:xfrm>
          <a:prstGeom prst="rect">
            <a:avLst/>
          </a:prstGeom>
          <a:noFill/>
          <a:ln w="28575">
            <a:solidFill>
              <a:srgbClr val="FFFF00"/>
            </a:solidFill>
            <a:round/>
            <a:headEnd/>
            <a:tailEnd/>
          </a:ln>
          <a:extLst>
            <a:ext uri="{909E8E84-426E-40dd-AFC4-6F175D3DCCD1}">
              <a14:hiddenFill xmlns:a14="http://schemas.microsoft.com/office/drawing/2010/main" xmlns="">
                <a:solidFill>
                  <a:srgbClr val="FFFFFF"/>
                </a:solidFill>
              </a14:hiddenFill>
            </a:ext>
          </a:extLst>
        </p:spPr>
      </p:pic>
      <p:sp>
        <p:nvSpPr>
          <p:cNvPr id="3" name="TextBox 2"/>
          <p:cNvSpPr txBox="1">
            <a:spLocks noChangeArrowheads="1"/>
          </p:cNvSpPr>
          <p:nvPr/>
        </p:nvSpPr>
        <p:spPr bwMode="auto">
          <a:xfrm>
            <a:off x="152400" y="0"/>
            <a:ext cx="3898900" cy="3540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3200" dirty="0">
                <a:solidFill>
                  <a:srgbClr val="FFFF00"/>
                </a:solidFill>
              </a:rPr>
              <a:t>Watson and Crick described the DNA molecule as a __________  or spiral consisting of __________ wound around each other. </a:t>
            </a:r>
          </a:p>
        </p:txBody>
      </p:sp>
      <p:sp>
        <p:nvSpPr>
          <p:cNvPr id="4" name="TextBox 3"/>
          <p:cNvSpPr txBox="1"/>
          <p:nvPr/>
        </p:nvSpPr>
        <p:spPr>
          <a:xfrm>
            <a:off x="667745" y="1464512"/>
            <a:ext cx="3263900" cy="569913"/>
          </a:xfrm>
          <a:prstGeom prst="rect">
            <a:avLst/>
          </a:prstGeom>
          <a:noFill/>
        </p:spPr>
        <p:txBody>
          <a:bodyPr>
            <a:spAutoFit/>
          </a:bodyPr>
          <a:lstStyle/>
          <a:p>
            <a:pPr>
              <a:defRPr/>
            </a:pPr>
            <a:r>
              <a:rPr lang="en-US" sz="3100" dirty="0">
                <a:solidFill>
                  <a:schemeClr val="accent6"/>
                </a:solidFill>
                <a:ea typeface="ＭＳ Ｐゴシック" charset="-128"/>
                <a:cs typeface="ＭＳ Ｐゴシック" charset="-128"/>
              </a:rPr>
              <a:t>double helix </a:t>
            </a:r>
          </a:p>
        </p:txBody>
      </p:sp>
      <p:sp>
        <p:nvSpPr>
          <p:cNvPr id="5" name="TextBox 4"/>
          <p:cNvSpPr txBox="1"/>
          <p:nvPr/>
        </p:nvSpPr>
        <p:spPr>
          <a:xfrm>
            <a:off x="389691" y="2422612"/>
            <a:ext cx="3263900" cy="569912"/>
          </a:xfrm>
          <a:prstGeom prst="rect">
            <a:avLst/>
          </a:prstGeom>
          <a:noFill/>
        </p:spPr>
        <p:txBody>
          <a:bodyPr>
            <a:spAutoFit/>
          </a:bodyPr>
          <a:lstStyle/>
          <a:p>
            <a:pPr>
              <a:defRPr/>
            </a:pPr>
            <a:r>
              <a:rPr lang="en-US" sz="3100" dirty="0">
                <a:solidFill>
                  <a:schemeClr val="accent6"/>
                </a:solidFill>
                <a:ea typeface="ＭＳ Ｐゴシック" charset="-128"/>
                <a:cs typeface="ＭＳ Ｐゴシック" charset="-128"/>
              </a:rPr>
              <a:t>two strands</a:t>
            </a:r>
          </a:p>
        </p:txBody>
      </p:sp>
      <p:sp>
        <p:nvSpPr>
          <p:cNvPr id="6" name="TextBox 5"/>
          <p:cNvSpPr txBox="1">
            <a:spLocks noChangeArrowheads="1"/>
          </p:cNvSpPr>
          <p:nvPr/>
        </p:nvSpPr>
        <p:spPr bwMode="auto">
          <a:xfrm>
            <a:off x="406400" y="3540125"/>
            <a:ext cx="3441700" cy="301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900" dirty="0">
                <a:solidFill>
                  <a:srgbClr val="39FC30"/>
                </a:solidFill>
              </a:rPr>
              <a:t>Timeline</a:t>
            </a:r>
          </a:p>
          <a:p>
            <a:pPr algn="ctr" eaLnBrk="1" hangingPunct="1"/>
            <a:endParaRPr lang="en-US" sz="1900" dirty="0">
              <a:solidFill>
                <a:srgbClr val="39FC30"/>
              </a:solidFill>
            </a:endParaRPr>
          </a:p>
          <a:p>
            <a:pPr algn="ctr" eaLnBrk="1" hangingPunct="1"/>
            <a:r>
              <a:rPr lang="en-US" sz="1900" dirty="0">
                <a:solidFill>
                  <a:srgbClr val="39FC30"/>
                </a:solidFill>
              </a:rPr>
              <a:t>1953 – Watson and Crick solve the structure of DNA</a:t>
            </a:r>
          </a:p>
          <a:p>
            <a:pPr algn="ctr" eaLnBrk="1" hangingPunct="1"/>
            <a:endParaRPr lang="en-US" sz="1900" dirty="0">
              <a:solidFill>
                <a:srgbClr val="39FC30"/>
              </a:solidFill>
            </a:endParaRPr>
          </a:p>
          <a:p>
            <a:pPr algn="ctr" eaLnBrk="1" hangingPunct="1"/>
            <a:r>
              <a:rPr lang="en-US" sz="1900" dirty="0">
                <a:solidFill>
                  <a:srgbClr val="39FC30"/>
                </a:solidFill>
              </a:rPr>
              <a:t>1958 – Rosalind Franklin dies of ovarian cancer at age 37</a:t>
            </a:r>
          </a:p>
          <a:p>
            <a:pPr algn="ctr" eaLnBrk="1" hangingPunct="1"/>
            <a:endParaRPr lang="en-US" sz="1900" dirty="0">
              <a:solidFill>
                <a:srgbClr val="39FC30"/>
              </a:solidFill>
            </a:endParaRPr>
          </a:p>
          <a:p>
            <a:pPr algn="ctr" eaLnBrk="1" hangingPunct="1"/>
            <a:r>
              <a:rPr lang="en-US" sz="1900" dirty="0">
                <a:solidFill>
                  <a:srgbClr val="39FC30"/>
                </a:solidFill>
              </a:rPr>
              <a:t>1962 – Watson, Crick and Wilkins win the Nobel Prize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strVal val="#ppt_w*0.05"/>
                                          </p:val>
                                        </p:tav>
                                        <p:tav tm="100000">
                                          <p:val>
                                            <p:strVal val="#ppt_w"/>
                                          </p:val>
                                        </p:tav>
                                      </p:tavLst>
                                    </p:anim>
                                    <p:anim calcmode="lin" valueType="num">
                                      <p:cBhvr>
                                        <p:cTn id="8" dur="500" fill="hold"/>
                                        <p:tgtEl>
                                          <p:spTgt spid="3"/>
                                        </p:tgtEl>
                                        <p:attrNameLst>
                                          <p:attrName>ppt_h</p:attrName>
                                        </p:attrNameLst>
                                      </p:cBhvr>
                                      <p:tavLst>
                                        <p:tav tm="0">
                                          <p:val>
                                            <p:strVal val="#ppt_h"/>
                                          </p:val>
                                        </p:tav>
                                        <p:tav tm="100000">
                                          <p:val>
                                            <p:strVal val="#ppt_h"/>
                                          </p:val>
                                        </p:tav>
                                      </p:tavLst>
                                    </p:anim>
                                    <p:anim calcmode="lin" valueType="num">
                                      <p:cBhvr>
                                        <p:cTn id="9" dur="500" fill="hold"/>
                                        <p:tgtEl>
                                          <p:spTgt spid="3"/>
                                        </p:tgtEl>
                                        <p:attrNameLst>
                                          <p:attrName>ppt_x</p:attrName>
                                        </p:attrNameLst>
                                      </p:cBhvr>
                                      <p:tavLst>
                                        <p:tav tm="0">
                                          <p:val>
                                            <p:strVal val="#ppt_x-.2"/>
                                          </p:val>
                                        </p:tav>
                                        <p:tav tm="100000">
                                          <p:val>
                                            <p:strVal val="#ppt_x"/>
                                          </p:val>
                                        </p:tav>
                                      </p:tavLst>
                                    </p:anim>
                                    <p:anim calcmode="lin" valueType="num">
                                      <p:cBhvr>
                                        <p:cTn id="10" dur="500" fill="hold"/>
                                        <p:tgtEl>
                                          <p:spTgt spid="3"/>
                                        </p:tgtEl>
                                        <p:attrNameLst>
                                          <p:attrName>ppt_y</p:attrName>
                                        </p:attrNameLst>
                                      </p:cBhvr>
                                      <p:tavLst>
                                        <p:tav tm="0">
                                          <p:val>
                                            <p:strVal val="#ppt_y"/>
                                          </p:val>
                                        </p:tav>
                                        <p:tav tm="100000">
                                          <p:val>
                                            <p:strVal val="#ppt_y"/>
                                          </p:val>
                                        </p:tav>
                                      </p:tavLst>
                                    </p:anim>
                                    <p:animEffect transition="in" filter="fade">
                                      <p:cBhvr>
                                        <p:cTn id="11" dur="500"/>
                                        <p:tgtEl>
                                          <p:spTgt spid="3"/>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39" presetClass="entr" presetSubtype="0" accel="100000"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ppt_h</p:attrName>
                                        </p:attrNameLst>
                                      </p:cBhvr>
                                      <p:tavLst>
                                        <p:tav tm="0">
                                          <p:val>
                                            <p:strVal val="#ppt_h/20"/>
                                          </p:val>
                                        </p:tav>
                                        <p:tav tm="50000">
                                          <p:val>
                                            <p:strVal val="#ppt_h/20"/>
                                          </p:val>
                                        </p:tav>
                                        <p:tav tm="100000">
                                          <p:val>
                                            <p:strVal val="#ppt_h"/>
                                          </p:val>
                                        </p:tav>
                                      </p:tavLst>
                                    </p:anim>
                                    <p:anim calcmode="lin" valueType="num">
                                      <p:cBhvr>
                                        <p:cTn id="17" dur="500" fill="hold"/>
                                        <p:tgtEl>
                                          <p:spTgt spid="4"/>
                                        </p:tgtEl>
                                        <p:attrNameLst>
                                          <p:attrName>ppt_w</p:attrName>
                                        </p:attrNameLst>
                                      </p:cBhvr>
                                      <p:tavLst>
                                        <p:tav tm="0">
                                          <p:val>
                                            <p:strVal val="#ppt_w+.3"/>
                                          </p:val>
                                        </p:tav>
                                        <p:tav tm="50000">
                                          <p:val>
                                            <p:strVal val="#ppt_w+.3"/>
                                          </p:val>
                                        </p:tav>
                                        <p:tav tm="100000">
                                          <p:val>
                                            <p:strVal val="#ppt_w"/>
                                          </p:val>
                                        </p:tav>
                                      </p:tavLst>
                                    </p:anim>
                                    <p:anim calcmode="lin" valueType="num">
                                      <p:cBhvr>
                                        <p:cTn id="18" dur="500" fill="hold"/>
                                        <p:tgtEl>
                                          <p:spTgt spid="4"/>
                                        </p:tgtEl>
                                        <p:attrNameLst>
                                          <p:attrName>ppt_x</p:attrName>
                                        </p:attrNameLst>
                                      </p:cBhvr>
                                      <p:tavLst>
                                        <p:tav tm="0">
                                          <p:val>
                                            <p:strVal val="#ppt_x-.3"/>
                                          </p:val>
                                        </p:tav>
                                        <p:tav tm="50000">
                                          <p:val>
                                            <p:strVal val="#ppt_x"/>
                                          </p:val>
                                        </p:tav>
                                        <p:tav tm="100000">
                                          <p:val>
                                            <p:strVal val="#ppt_x"/>
                                          </p:val>
                                        </p:tav>
                                      </p:tavLst>
                                    </p:anim>
                                    <p:anim calcmode="lin" valueType="num">
                                      <p:cBhvr>
                                        <p:cTn id="19"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39" presetClass="entr" presetSubtype="0" accel="100000"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p:cTn id="24" dur="500" fill="hold"/>
                                        <p:tgtEl>
                                          <p:spTgt spid="5"/>
                                        </p:tgtEl>
                                        <p:attrNameLst>
                                          <p:attrName>ppt_h</p:attrName>
                                        </p:attrNameLst>
                                      </p:cBhvr>
                                      <p:tavLst>
                                        <p:tav tm="0">
                                          <p:val>
                                            <p:strVal val="#ppt_h/20"/>
                                          </p:val>
                                        </p:tav>
                                        <p:tav tm="50000">
                                          <p:val>
                                            <p:strVal val="#ppt_h/20"/>
                                          </p:val>
                                        </p:tav>
                                        <p:tav tm="100000">
                                          <p:val>
                                            <p:strVal val="#ppt_h"/>
                                          </p:val>
                                        </p:tav>
                                      </p:tavLst>
                                    </p:anim>
                                    <p:anim calcmode="lin" valueType="num">
                                      <p:cBhvr>
                                        <p:cTn id="25" dur="500" fill="hold"/>
                                        <p:tgtEl>
                                          <p:spTgt spid="5"/>
                                        </p:tgtEl>
                                        <p:attrNameLst>
                                          <p:attrName>ppt_w</p:attrName>
                                        </p:attrNameLst>
                                      </p:cBhvr>
                                      <p:tavLst>
                                        <p:tav tm="0">
                                          <p:val>
                                            <p:strVal val="#ppt_w+.3"/>
                                          </p:val>
                                        </p:tav>
                                        <p:tav tm="50000">
                                          <p:val>
                                            <p:strVal val="#ppt_w+.3"/>
                                          </p:val>
                                        </p:tav>
                                        <p:tav tm="100000">
                                          <p:val>
                                            <p:strVal val="#ppt_w"/>
                                          </p:val>
                                        </p:tav>
                                      </p:tavLst>
                                    </p:anim>
                                    <p:anim calcmode="lin" valueType="num">
                                      <p:cBhvr>
                                        <p:cTn id="26" dur="500" fill="hold"/>
                                        <p:tgtEl>
                                          <p:spTgt spid="5"/>
                                        </p:tgtEl>
                                        <p:attrNameLst>
                                          <p:attrName>ppt_x</p:attrName>
                                        </p:attrNameLst>
                                      </p:cBhvr>
                                      <p:tavLst>
                                        <p:tav tm="0">
                                          <p:val>
                                            <p:strVal val="#ppt_x-.3"/>
                                          </p:val>
                                        </p:tav>
                                        <p:tav tm="50000">
                                          <p:val>
                                            <p:strVal val="#ppt_x"/>
                                          </p:val>
                                        </p:tav>
                                        <p:tav tm="100000">
                                          <p:val>
                                            <p:strVal val="#ppt_x"/>
                                          </p:val>
                                        </p:tav>
                                      </p:tavLst>
                                    </p:anim>
                                    <p:anim calcmode="lin" valueType="num">
                                      <p:cBhvr>
                                        <p:cTn id="27"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41" presetClass="entr" presetSubtype="0" fill="hold" grpId="0" nodeType="clickEffect">
                                  <p:stCondLst>
                                    <p:cond delay="0"/>
                                  </p:stCondLst>
                                  <p:iterate type="lt">
                                    <p:tmPct val="10000"/>
                                  </p:iterate>
                                  <p:childTnLst>
                                    <p:set>
                                      <p:cBhvr>
                                        <p:cTn id="31" dur="1" fill="hold">
                                          <p:stCondLst>
                                            <p:cond delay="0"/>
                                          </p:stCondLst>
                                        </p:cTn>
                                        <p:tgtEl>
                                          <p:spTgt spid="6">
                                            <p:txEl>
                                              <p:pRg st="0" end="0"/>
                                            </p:txEl>
                                          </p:spTgt>
                                        </p:tgtEl>
                                        <p:attrNameLst>
                                          <p:attrName>style.visibility</p:attrName>
                                        </p:attrNameLst>
                                      </p:cBhvr>
                                      <p:to>
                                        <p:strVal val="visible"/>
                                      </p:to>
                                    </p:set>
                                    <p:anim calcmode="lin" valueType="num">
                                      <p:cBhvr>
                                        <p:cTn id="32" dur="500" fill="hold"/>
                                        <p:tgtEl>
                                          <p:spTgt spid="6">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33" dur="500" fill="hold"/>
                                        <p:tgtEl>
                                          <p:spTgt spid="6">
                                            <p:txEl>
                                              <p:pRg st="0" end="0"/>
                                            </p:txEl>
                                          </p:spTgt>
                                        </p:tgtEl>
                                        <p:attrNameLst>
                                          <p:attrName>ppt_y</p:attrName>
                                        </p:attrNameLst>
                                      </p:cBhvr>
                                      <p:tavLst>
                                        <p:tav tm="0">
                                          <p:val>
                                            <p:strVal val="#ppt_y"/>
                                          </p:val>
                                        </p:tav>
                                        <p:tav tm="100000">
                                          <p:val>
                                            <p:strVal val="#ppt_y"/>
                                          </p:val>
                                        </p:tav>
                                      </p:tavLst>
                                    </p:anim>
                                    <p:anim calcmode="lin" valueType="num">
                                      <p:cBhvr>
                                        <p:cTn id="34" dur="500" fill="hold"/>
                                        <p:tgtEl>
                                          <p:spTgt spid="6">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5" dur="500" fill="hold"/>
                                        <p:tgtEl>
                                          <p:spTgt spid="6">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6" dur="500" tmFilter="0,0; .5, 1; 1, 1"/>
                                        <p:tgtEl>
                                          <p:spTgt spid="6">
                                            <p:txEl>
                                              <p:pRg st="0" end="0"/>
                                            </p:txEl>
                                          </p:spTgt>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41" presetClass="entr" presetSubtype="0" fill="hold" grpId="0" nodeType="clickEffect">
                                  <p:stCondLst>
                                    <p:cond delay="0"/>
                                  </p:stCondLst>
                                  <p:iterate type="lt">
                                    <p:tmPct val="10000"/>
                                  </p:iterate>
                                  <p:childTnLst>
                                    <p:set>
                                      <p:cBhvr>
                                        <p:cTn id="40" dur="1" fill="hold">
                                          <p:stCondLst>
                                            <p:cond delay="0"/>
                                          </p:stCondLst>
                                        </p:cTn>
                                        <p:tgtEl>
                                          <p:spTgt spid="6">
                                            <p:txEl>
                                              <p:pRg st="2" end="2"/>
                                            </p:txEl>
                                          </p:spTgt>
                                        </p:tgtEl>
                                        <p:attrNameLst>
                                          <p:attrName>style.visibility</p:attrName>
                                        </p:attrNameLst>
                                      </p:cBhvr>
                                      <p:to>
                                        <p:strVal val="visible"/>
                                      </p:to>
                                    </p:set>
                                    <p:anim calcmode="lin" valueType="num">
                                      <p:cBhvr>
                                        <p:cTn id="41" dur="500" fill="hold"/>
                                        <p:tgtEl>
                                          <p:spTgt spid="6">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6">
                                            <p:txEl>
                                              <p:pRg st="2" end="2"/>
                                            </p:txEl>
                                          </p:spTgt>
                                        </p:tgtEl>
                                        <p:attrNameLst>
                                          <p:attrName>ppt_y</p:attrName>
                                        </p:attrNameLst>
                                      </p:cBhvr>
                                      <p:tavLst>
                                        <p:tav tm="0">
                                          <p:val>
                                            <p:strVal val="#ppt_y"/>
                                          </p:val>
                                        </p:tav>
                                        <p:tav tm="100000">
                                          <p:val>
                                            <p:strVal val="#ppt_y"/>
                                          </p:val>
                                        </p:tav>
                                      </p:tavLst>
                                    </p:anim>
                                    <p:anim calcmode="lin" valueType="num">
                                      <p:cBhvr>
                                        <p:cTn id="43" dur="500" fill="hold"/>
                                        <p:tgtEl>
                                          <p:spTgt spid="6">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6">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6">
                                            <p:txEl>
                                              <p:pRg st="2" end="2"/>
                                            </p:txEl>
                                          </p:spTgt>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41" presetClass="entr" presetSubtype="0" fill="hold" grpId="0" nodeType="clickEffect">
                                  <p:stCondLst>
                                    <p:cond delay="0"/>
                                  </p:stCondLst>
                                  <p:iterate type="lt">
                                    <p:tmPct val="10000"/>
                                  </p:iterate>
                                  <p:childTnLst>
                                    <p:set>
                                      <p:cBhvr>
                                        <p:cTn id="49" dur="1" fill="hold">
                                          <p:stCondLst>
                                            <p:cond delay="0"/>
                                          </p:stCondLst>
                                        </p:cTn>
                                        <p:tgtEl>
                                          <p:spTgt spid="6">
                                            <p:txEl>
                                              <p:pRg st="4" end="4"/>
                                            </p:txEl>
                                          </p:spTgt>
                                        </p:tgtEl>
                                        <p:attrNameLst>
                                          <p:attrName>style.visibility</p:attrName>
                                        </p:attrNameLst>
                                      </p:cBhvr>
                                      <p:to>
                                        <p:strVal val="visible"/>
                                      </p:to>
                                    </p:set>
                                    <p:anim calcmode="lin" valueType="num">
                                      <p:cBhvr>
                                        <p:cTn id="50" dur="500" fill="hold"/>
                                        <p:tgtEl>
                                          <p:spTgt spid="6">
                                            <p:txEl>
                                              <p:pRg st="4" end="4"/>
                                            </p:txEl>
                                          </p:spTgt>
                                        </p:tgtEl>
                                        <p:attrNameLst>
                                          <p:attrName>ppt_x</p:attrName>
                                        </p:attrNameLst>
                                      </p:cBhvr>
                                      <p:tavLst>
                                        <p:tav tm="0">
                                          <p:val>
                                            <p:strVal val="#ppt_x"/>
                                          </p:val>
                                        </p:tav>
                                        <p:tav tm="50000">
                                          <p:val>
                                            <p:strVal val="#ppt_x+.1"/>
                                          </p:val>
                                        </p:tav>
                                        <p:tav tm="100000">
                                          <p:val>
                                            <p:strVal val="#ppt_x"/>
                                          </p:val>
                                        </p:tav>
                                      </p:tavLst>
                                    </p:anim>
                                    <p:anim calcmode="lin" valueType="num">
                                      <p:cBhvr>
                                        <p:cTn id="51" dur="500" fill="hold"/>
                                        <p:tgtEl>
                                          <p:spTgt spid="6">
                                            <p:txEl>
                                              <p:pRg st="4" end="4"/>
                                            </p:txEl>
                                          </p:spTgt>
                                        </p:tgtEl>
                                        <p:attrNameLst>
                                          <p:attrName>ppt_y</p:attrName>
                                        </p:attrNameLst>
                                      </p:cBhvr>
                                      <p:tavLst>
                                        <p:tav tm="0">
                                          <p:val>
                                            <p:strVal val="#ppt_y"/>
                                          </p:val>
                                        </p:tav>
                                        <p:tav tm="100000">
                                          <p:val>
                                            <p:strVal val="#ppt_y"/>
                                          </p:val>
                                        </p:tav>
                                      </p:tavLst>
                                    </p:anim>
                                    <p:anim calcmode="lin" valueType="num">
                                      <p:cBhvr>
                                        <p:cTn id="52" dur="500" fill="hold"/>
                                        <p:tgtEl>
                                          <p:spTgt spid="6">
                                            <p:txEl>
                                              <p:pRg st="4" end="4"/>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53" dur="500" fill="hold"/>
                                        <p:tgtEl>
                                          <p:spTgt spid="6">
                                            <p:txEl>
                                              <p:pRg st="4" end="4"/>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54" dur="500" tmFilter="0,0; .5, 1; 1, 1"/>
                                        <p:tgtEl>
                                          <p:spTgt spid="6">
                                            <p:txEl>
                                              <p:pRg st="4" end="4"/>
                                            </p:txEl>
                                          </p:spTgt>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41" presetClass="entr" presetSubtype="0" fill="hold" grpId="0" nodeType="clickEffect">
                                  <p:stCondLst>
                                    <p:cond delay="0"/>
                                  </p:stCondLst>
                                  <p:iterate type="lt">
                                    <p:tmPct val="10000"/>
                                  </p:iterate>
                                  <p:childTnLst>
                                    <p:set>
                                      <p:cBhvr>
                                        <p:cTn id="58" dur="1" fill="hold">
                                          <p:stCondLst>
                                            <p:cond delay="0"/>
                                          </p:stCondLst>
                                        </p:cTn>
                                        <p:tgtEl>
                                          <p:spTgt spid="6">
                                            <p:txEl>
                                              <p:pRg st="6" end="6"/>
                                            </p:txEl>
                                          </p:spTgt>
                                        </p:tgtEl>
                                        <p:attrNameLst>
                                          <p:attrName>style.visibility</p:attrName>
                                        </p:attrNameLst>
                                      </p:cBhvr>
                                      <p:to>
                                        <p:strVal val="visible"/>
                                      </p:to>
                                    </p:set>
                                    <p:anim calcmode="lin" valueType="num">
                                      <p:cBhvr>
                                        <p:cTn id="59" dur="500" fill="hold"/>
                                        <p:tgtEl>
                                          <p:spTgt spid="6">
                                            <p:txEl>
                                              <p:pRg st="6" end="6"/>
                                            </p:txEl>
                                          </p:spTgt>
                                        </p:tgtEl>
                                        <p:attrNameLst>
                                          <p:attrName>ppt_x</p:attrName>
                                        </p:attrNameLst>
                                      </p:cBhvr>
                                      <p:tavLst>
                                        <p:tav tm="0">
                                          <p:val>
                                            <p:strVal val="#ppt_x"/>
                                          </p:val>
                                        </p:tav>
                                        <p:tav tm="50000">
                                          <p:val>
                                            <p:strVal val="#ppt_x+.1"/>
                                          </p:val>
                                        </p:tav>
                                        <p:tav tm="100000">
                                          <p:val>
                                            <p:strVal val="#ppt_x"/>
                                          </p:val>
                                        </p:tav>
                                      </p:tavLst>
                                    </p:anim>
                                    <p:anim calcmode="lin" valueType="num">
                                      <p:cBhvr>
                                        <p:cTn id="60" dur="500" fill="hold"/>
                                        <p:tgtEl>
                                          <p:spTgt spid="6">
                                            <p:txEl>
                                              <p:pRg st="6" end="6"/>
                                            </p:txEl>
                                          </p:spTgt>
                                        </p:tgtEl>
                                        <p:attrNameLst>
                                          <p:attrName>ppt_y</p:attrName>
                                        </p:attrNameLst>
                                      </p:cBhvr>
                                      <p:tavLst>
                                        <p:tav tm="0">
                                          <p:val>
                                            <p:strVal val="#ppt_y"/>
                                          </p:val>
                                        </p:tav>
                                        <p:tav tm="100000">
                                          <p:val>
                                            <p:strVal val="#ppt_y"/>
                                          </p:val>
                                        </p:tav>
                                      </p:tavLst>
                                    </p:anim>
                                    <p:anim calcmode="lin" valueType="num">
                                      <p:cBhvr>
                                        <p:cTn id="61" dur="500" fill="hold"/>
                                        <p:tgtEl>
                                          <p:spTgt spid="6">
                                            <p:txEl>
                                              <p:pRg st="6" end="6"/>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62" dur="500" fill="hold"/>
                                        <p:tgtEl>
                                          <p:spTgt spid="6">
                                            <p:txEl>
                                              <p:pRg st="6" end="6"/>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63" dur="500" tmFilter="0,0; .5, 1; 1, 1"/>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769938"/>
          </a:xfrm>
          <a:prstGeom prst="rect">
            <a:avLst/>
          </a:prstGeom>
        </p:spPr>
        <p:style>
          <a:lnRef idx="3">
            <a:schemeClr val="lt1"/>
          </a:lnRef>
          <a:fillRef idx="1">
            <a:schemeClr val="accent4"/>
          </a:fillRef>
          <a:effectRef idx="1">
            <a:schemeClr val="accent4"/>
          </a:effectRef>
          <a:fontRef idx="minor">
            <a:schemeClr val="lt1"/>
          </a:fontRef>
        </p:style>
        <p:txBody>
          <a:bodyPr>
            <a:spAutoFit/>
          </a:bodyPr>
          <a:lstStyle/>
          <a:p>
            <a:pPr algn="ctr">
              <a:defRPr/>
            </a:pPr>
            <a:r>
              <a:rPr lang="en-US" sz="4300" dirty="0"/>
              <a:t>The Watson and Crick Model of DNA</a:t>
            </a:r>
          </a:p>
        </p:txBody>
      </p:sp>
      <p:pic>
        <p:nvPicPr>
          <p:cNvPr id="29698" name="Picture 2" descr=":images-1.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7800" y="1189038"/>
            <a:ext cx="1468438" cy="43227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TextBox 3"/>
          <p:cNvSpPr txBox="1">
            <a:spLocks noChangeArrowheads="1"/>
          </p:cNvSpPr>
          <p:nvPr/>
        </p:nvSpPr>
        <p:spPr bwMode="auto">
          <a:xfrm>
            <a:off x="190500" y="965200"/>
            <a:ext cx="4838700" cy="984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900" dirty="0">
                <a:solidFill>
                  <a:srgbClr val="FF0000"/>
                </a:solidFill>
              </a:rPr>
              <a:t>A double helix looks like a ____________. </a:t>
            </a:r>
          </a:p>
        </p:txBody>
      </p:sp>
      <p:sp>
        <p:nvSpPr>
          <p:cNvPr id="5" name="TextBox 4"/>
          <p:cNvSpPr txBox="1">
            <a:spLocks noChangeArrowheads="1"/>
          </p:cNvSpPr>
          <p:nvPr/>
        </p:nvSpPr>
        <p:spPr bwMode="auto">
          <a:xfrm>
            <a:off x="190500" y="1395413"/>
            <a:ext cx="3911600" cy="554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3000" dirty="0"/>
              <a:t>twisted ladder</a:t>
            </a:r>
          </a:p>
        </p:txBody>
      </p:sp>
      <p:sp>
        <p:nvSpPr>
          <p:cNvPr id="6" name="TextBox 5"/>
          <p:cNvSpPr txBox="1">
            <a:spLocks noChangeArrowheads="1"/>
          </p:cNvSpPr>
          <p:nvPr/>
        </p:nvSpPr>
        <p:spPr bwMode="auto">
          <a:xfrm>
            <a:off x="190500" y="2222500"/>
            <a:ext cx="4838700" cy="2324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900" dirty="0">
                <a:solidFill>
                  <a:srgbClr val="604A7B"/>
                </a:solidFill>
              </a:rPr>
              <a:t>The sides of the ladder are formed from alternating:</a:t>
            </a:r>
          </a:p>
          <a:p>
            <a:pPr eaLnBrk="1" hangingPunct="1"/>
            <a:r>
              <a:rPr lang="en-US" sz="2900" dirty="0">
                <a:solidFill>
                  <a:srgbClr val="604A7B"/>
                </a:solidFill>
              </a:rPr>
              <a:t>sugar and phosphate groups.  </a:t>
            </a:r>
          </a:p>
          <a:p>
            <a:pPr eaLnBrk="1" hangingPunct="1"/>
            <a:endParaRPr lang="en-US" sz="2900" dirty="0">
              <a:solidFill>
                <a:srgbClr val="604A7B"/>
              </a:solidFill>
            </a:endParaRPr>
          </a:p>
        </p:txBody>
      </p:sp>
      <p:cxnSp>
        <p:nvCxnSpPr>
          <p:cNvPr id="8" name="Straight Arrow Connector 7"/>
          <p:cNvCxnSpPr/>
          <p:nvPr/>
        </p:nvCxnSpPr>
        <p:spPr>
          <a:xfrm rot="10800000">
            <a:off x="6553200" y="2222500"/>
            <a:ext cx="635000" cy="1588"/>
          </a:xfrm>
          <a:prstGeom prst="straightConnector1">
            <a:avLst/>
          </a:prstGeom>
          <a:ln w="38100" cap="flat" cmpd="sng" algn="ctr">
            <a:solidFill>
              <a:srgbClr val="FF0000"/>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9" name="TextBox 8"/>
          <p:cNvSpPr txBox="1">
            <a:spLocks noChangeArrowheads="1"/>
          </p:cNvSpPr>
          <p:nvPr/>
        </p:nvSpPr>
        <p:spPr bwMode="auto">
          <a:xfrm>
            <a:off x="7188200" y="1762125"/>
            <a:ext cx="1955800" cy="923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a:t>Alternating sugar and phosphate groups</a:t>
            </a:r>
          </a:p>
        </p:txBody>
      </p:sp>
      <p:sp>
        <p:nvSpPr>
          <p:cNvPr id="10" name="TextBox 9"/>
          <p:cNvSpPr txBox="1">
            <a:spLocks noChangeArrowheads="1"/>
          </p:cNvSpPr>
          <p:nvPr/>
        </p:nvSpPr>
        <p:spPr bwMode="auto">
          <a:xfrm>
            <a:off x="0" y="4216400"/>
            <a:ext cx="5257800" cy="1508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300" dirty="0">
                <a:solidFill>
                  <a:srgbClr val="008000"/>
                </a:solidFill>
              </a:rPr>
              <a:t>The rungs of the ladder are formed by:</a:t>
            </a:r>
          </a:p>
          <a:p>
            <a:pPr eaLnBrk="1" hangingPunct="1"/>
            <a:r>
              <a:rPr lang="en-US" sz="2300" dirty="0">
                <a:solidFill>
                  <a:srgbClr val="008000"/>
                </a:solidFill>
              </a:rPr>
              <a:t>two nitrogen bases that pair together across the center of the helix.</a:t>
            </a:r>
          </a:p>
          <a:p>
            <a:pPr eaLnBrk="1" hangingPunct="1"/>
            <a:endParaRPr lang="en-US" sz="2300" dirty="0">
              <a:solidFill>
                <a:srgbClr val="008000"/>
              </a:solidFill>
            </a:endParaRPr>
          </a:p>
        </p:txBody>
      </p:sp>
      <p:sp>
        <p:nvSpPr>
          <p:cNvPr id="11" name="TextBox 10"/>
          <p:cNvSpPr txBox="1">
            <a:spLocks noChangeArrowheads="1"/>
          </p:cNvSpPr>
          <p:nvPr/>
        </p:nvSpPr>
        <p:spPr bwMode="auto">
          <a:xfrm>
            <a:off x="190500" y="5511800"/>
            <a:ext cx="5067300" cy="984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900" dirty="0">
                <a:solidFill>
                  <a:srgbClr val="0000FF"/>
                </a:solidFill>
              </a:rPr>
              <a:t>The two strands are joined by weak _________ bonds. </a:t>
            </a:r>
          </a:p>
        </p:txBody>
      </p:sp>
      <p:sp>
        <p:nvSpPr>
          <p:cNvPr id="12" name="TextBox 11"/>
          <p:cNvSpPr txBox="1">
            <a:spLocks noChangeArrowheads="1"/>
          </p:cNvSpPr>
          <p:nvPr/>
        </p:nvSpPr>
        <p:spPr bwMode="auto">
          <a:xfrm>
            <a:off x="1252538" y="5957888"/>
            <a:ext cx="2417762" cy="5381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800" dirty="0">
                <a:solidFill>
                  <a:srgbClr val="FF6600"/>
                </a:solidFill>
              </a:rPr>
              <a:t>hydrogen</a:t>
            </a:r>
          </a:p>
        </p:txBody>
      </p:sp>
      <p:cxnSp>
        <p:nvCxnSpPr>
          <p:cNvPr id="13" name="Straight Arrow Connector 12"/>
          <p:cNvCxnSpPr/>
          <p:nvPr/>
        </p:nvCxnSpPr>
        <p:spPr>
          <a:xfrm rot="10800000">
            <a:off x="6070600" y="3200400"/>
            <a:ext cx="1346200" cy="419100"/>
          </a:xfrm>
          <a:prstGeom prst="straightConnector1">
            <a:avLst/>
          </a:prstGeom>
          <a:ln w="38100" cap="flat" cmpd="sng" algn="ctr">
            <a:solidFill>
              <a:srgbClr val="FF0000"/>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rot="10800000">
            <a:off x="5918200" y="3441700"/>
            <a:ext cx="1498600" cy="177800"/>
          </a:xfrm>
          <a:prstGeom prst="straightConnector1">
            <a:avLst/>
          </a:prstGeom>
          <a:ln w="38100" cap="flat" cmpd="sng" algn="ctr">
            <a:solidFill>
              <a:srgbClr val="FF0000"/>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17" name="TextBox 16"/>
          <p:cNvSpPr txBox="1">
            <a:spLocks noChangeArrowheads="1"/>
          </p:cNvSpPr>
          <p:nvPr/>
        </p:nvSpPr>
        <p:spPr bwMode="auto">
          <a:xfrm>
            <a:off x="7416800" y="2882900"/>
            <a:ext cx="1727200" cy="2308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a:t>Two nitrogen bases connected across the center of the helix by weak hydrogen bonds.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900" decel="100000" fill="hold"/>
                                        <p:tgtEl>
                                          <p:spTgt spid="4"/>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41" presetClass="entr" presetSubtype="0" fill="hold" grpId="0" nodeType="clickEffect">
                                  <p:stCondLst>
                                    <p:cond delay="0"/>
                                  </p:stCondLst>
                                  <p:iterate type="lt">
                                    <p:tmPct val="10000"/>
                                  </p:iterate>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5"/>
                                        </p:tgtEl>
                                        <p:attrNameLst>
                                          <p:attrName>ppt_y</p:attrName>
                                        </p:attrNameLst>
                                      </p:cBhvr>
                                      <p:tavLst>
                                        <p:tav tm="0">
                                          <p:val>
                                            <p:strVal val="#ppt_y"/>
                                          </p:val>
                                        </p:tav>
                                        <p:tav tm="100000">
                                          <p:val>
                                            <p:strVal val="#ppt_y"/>
                                          </p:val>
                                        </p:tav>
                                      </p:tavLst>
                                    </p:anim>
                                    <p:anim calcmode="lin" valueType="num">
                                      <p:cBhvr>
                                        <p:cTn id="17"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5"/>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30" presetClass="entr" presetSubtype="0" fill="hold" grpId="0" nodeType="clickEffect">
                                  <p:stCondLst>
                                    <p:cond delay="0"/>
                                  </p:stCondLst>
                                  <p:childTnLst>
                                    <p:set>
                                      <p:cBhvr>
                                        <p:cTn id="23" dur="1" fill="hold">
                                          <p:stCondLst>
                                            <p:cond delay="0"/>
                                          </p:stCondLst>
                                        </p:cTn>
                                        <p:tgtEl>
                                          <p:spTgt spid="6">
                                            <p:txEl>
                                              <p:pRg st="0" end="0"/>
                                            </p:txEl>
                                          </p:spTgt>
                                        </p:tgtEl>
                                        <p:attrNameLst>
                                          <p:attrName>style.visibility</p:attrName>
                                        </p:attrNameLst>
                                      </p:cBhvr>
                                      <p:to>
                                        <p:strVal val="visible"/>
                                      </p:to>
                                    </p:set>
                                    <p:animEffect transition="in" filter="fade">
                                      <p:cBhvr>
                                        <p:cTn id="24" dur="800" decel="100000"/>
                                        <p:tgtEl>
                                          <p:spTgt spid="6">
                                            <p:txEl>
                                              <p:pRg st="0" end="0"/>
                                            </p:txEl>
                                          </p:spTgt>
                                        </p:tgtEl>
                                      </p:cBhvr>
                                    </p:animEffect>
                                    <p:anim calcmode="lin" valueType="num">
                                      <p:cBhvr>
                                        <p:cTn id="25" dur="800" decel="100000" fill="hold"/>
                                        <p:tgtEl>
                                          <p:spTgt spid="6">
                                            <p:txEl>
                                              <p:pRg st="0" end="0"/>
                                            </p:txEl>
                                          </p:spTgt>
                                        </p:tgtEl>
                                        <p:attrNameLst>
                                          <p:attrName>style.rotation</p:attrName>
                                        </p:attrNameLst>
                                      </p:cBhvr>
                                      <p:tavLst>
                                        <p:tav tm="0">
                                          <p:val>
                                            <p:fltVal val="-90"/>
                                          </p:val>
                                        </p:tav>
                                        <p:tav tm="100000">
                                          <p:val>
                                            <p:fltVal val="0"/>
                                          </p:val>
                                        </p:tav>
                                      </p:tavLst>
                                    </p:anim>
                                    <p:anim calcmode="lin" valueType="num">
                                      <p:cBhvr>
                                        <p:cTn id="26" dur="800" decel="100000" fill="hold"/>
                                        <p:tgtEl>
                                          <p:spTgt spid="6">
                                            <p:txEl>
                                              <p:pRg st="0" end="0"/>
                                            </p:txEl>
                                          </p:spTgt>
                                        </p:tgtEl>
                                        <p:attrNameLst>
                                          <p:attrName>ppt_x</p:attrName>
                                        </p:attrNameLst>
                                      </p:cBhvr>
                                      <p:tavLst>
                                        <p:tav tm="0">
                                          <p:val>
                                            <p:strVal val="#ppt_x+0.4"/>
                                          </p:val>
                                        </p:tav>
                                        <p:tav tm="100000">
                                          <p:val>
                                            <p:strVal val="#ppt_x-0.05"/>
                                          </p:val>
                                        </p:tav>
                                      </p:tavLst>
                                    </p:anim>
                                    <p:anim calcmode="lin" valueType="num">
                                      <p:cBhvr>
                                        <p:cTn id="27" dur="800" decel="100000" fill="hold"/>
                                        <p:tgtEl>
                                          <p:spTgt spid="6">
                                            <p:txEl>
                                              <p:pRg st="0" end="0"/>
                                            </p:txEl>
                                          </p:spTgt>
                                        </p:tgtEl>
                                        <p:attrNameLst>
                                          <p:attrName>ppt_y</p:attrName>
                                        </p:attrNameLst>
                                      </p:cBhvr>
                                      <p:tavLst>
                                        <p:tav tm="0">
                                          <p:val>
                                            <p:strVal val="#ppt_y-0.4"/>
                                          </p:val>
                                        </p:tav>
                                        <p:tav tm="100000">
                                          <p:val>
                                            <p:strVal val="#ppt_y+0.1"/>
                                          </p:val>
                                        </p:tav>
                                      </p:tavLst>
                                    </p:anim>
                                    <p:anim calcmode="lin" valueType="num">
                                      <p:cBhvr>
                                        <p:cTn id="28" dur="200" accel="100000" fill="hold">
                                          <p:stCondLst>
                                            <p:cond delay="800"/>
                                          </p:stCondLst>
                                        </p:cTn>
                                        <p:tgtEl>
                                          <p:spTgt spid="6">
                                            <p:txEl>
                                              <p:pRg st="0" end="0"/>
                                            </p:txEl>
                                          </p:spTgt>
                                        </p:tgtEl>
                                        <p:attrNameLst>
                                          <p:attrName>ppt_x</p:attrName>
                                        </p:attrNameLst>
                                      </p:cBhvr>
                                      <p:tavLst>
                                        <p:tav tm="0">
                                          <p:val>
                                            <p:strVal val="#ppt_x-0.05"/>
                                          </p:val>
                                        </p:tav>
                                        <p:tav tm="100000">
                                          <p:val>
                                            <p:strVal val="#ppt_x"/>
                                          </p:val>
                                        </p:tav>
                                      </p:tavLst>
                                    </p:anim>
                                    <p:anim calcmode="lin" valueType="num">
                                      <p:cBhvr>
                                        <p:cTn id="29" dur="200" accel="100000" fill="hold">
                                          <p:stCondLst>
                                            <p:cond delay="800"/>
                                          </p:stCondLst>
                                        </p:cTn>
                                        <p:tgtEl>
                                          <p:spTgt spid="6">
                                            <p:txEl>
                                              <p:pRg st="0" end="0"/>
                                            </p:txEl>
                                          </p:spTgt>
                                        </p:tgtEl>
                                        <p:attrNameLst>
                                          <p:attrName>ppt_y</p:attrName>
                                        </p:attrNameLst>
                                      </p:cBhvr>
                                      <p:tavLst>
                                        <p:tav tm="0">
                                          <p:val>
                                            <p:strVal val="#ppt_y+0.1"/>
                                          </p:val>
                                        </p:tav>
                                        <p:tav tm="100000">
                                          <p:val>
                                            <p:strVal val="#ppt_y"/>
                                          </p:val>
                                        </p:tav>
                                      </p:tavLst>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30" presetClass="entr" presetSubtype="0" fill="hold" grpId="0" nodeType="clickEffect">
                                  <p:stCondLst>
                                    <p:cond delay="0"/>
                                  </p:stCondLst>
                                  <p:childTnLst>
                                    <p:set>
                                      <p:cBhvr>
                                        <p:cTn id="33" dur="1" fill="hold">
                                          <p:stCondLst>
                                            <p:cond delay="0"/>
                                          </p:stCondLst>
                                        </p:cTn>
                                        <p:tgtEl>
                                          <p:spTgt spid="6">
                                            <p:txEl>
                                              <p:pRg st="1" end="1"/>
                                            </p:txEl>
                                          </p:spTgt>
                                        </p:tgtEl>
                                        <p:attrNameLst>
                                          <p:attrName>style.visibility</p:attrName>
                                        </p:attrNameLst>
                                      </p:cBhvr>
                                      <p:to>
                                        <p:strVal val="visible"/>
                                      </p:to>
                                    </p:set>
                                    <p:animEffect transition="in" filter="fade">
                                      <p:cBhvr>
                                        <p:cTn id="34" dur="800" decel="100000"/>
                                        <p:tgtEl>
                                          <p:spTgt spid="6">
                                            <p:txEl>
                                              <p:pRg st="1" end="1"/>
                                            </p:txEl>
                                          </p:spTgt>
                                        </p:tgtEl>
                                      </p:cBhvr>
                                    </p:animEffect>
                                    <p:anim calcmode="lin" valueType="num">
                                      <p:cBhvr>
                                        <p:cTn id="35" dur="800" decel="100000" fill="hold"/>
                                        <p:tgtEl>
                                          <p:spTgt spid="6">
                                            <p:txEl>
                                              <p:pRg st="1" end="1"/>
                                            </p:txEl>
                                          </p:spTgt>
                                        </p:tgtEl>
                                        <p:attrNameLst>
                                          <p:attrName>style.rotation</p:attrName>
                                        </p:attrNameLst>
                                      </p:cBhvr>
                                      <p:tavLst>
                                        <p:tav tm="0">
                                          <p:val>
                                            <p:fltVal val="-90"/>
                                          </p:val>
                                        </p:tav>
                                        <p:tav tm="100000">
                                          <p:val>
                                            <p:fltVal val="0"/>
                                          </p:val>
                                        </p:tav>
                                      </p:tavLst>
                                    </p:anim>
                                    <p:anim calcmode="lin" valueType="num">
                                      <p:cBhvr>
                                        <p:cTn id="36" dur="800" decel="100000" fill="hold"/>
                                        <p:tgtEl>
                                          <p:spTgt spid="6">
                                            <p:txEl>
                                              <p:pRg st="1" end="1"/>
                                            </p:txEl>
                                          </p:spTgt>
                                        </p:tgtEl>
                                        <p:attrNameLst>
                                          <p:attrName>ppt_x</p:attrName>
                                        </p:attrNameLst>
                                      </p:cBhvr>
                                      <p:tavLst>
                                        <p:tav tm="0">
                                          <p:val>
                                            <p:strVal val="#ppt_x+0.4"/>
                                          </p:val>
                                        </p:tav>
                                        <p:tav tm="100000">
                                          <p:val>
                                            <p:strVal val="#ppt_x-0.05"/>
                                          </p:val>
                                        </p:tav>
                                      </p:tavLst>
                                    </p:anim>
                                    <p:anim calcmode="lin" valueType="num">
                                      <p:cBhvr>
                                        <p:cTn id="37" dur="800" decel="100000" fill="hold"/>
                                        <p:tgtEl>
                                          <p:spTgt spid="6">
                                            <p:txEl>
                                              <p:pRg st="1" end="1"/>
                                            </p:txEl>
                                          </p:spTgt>
                                        </p:tgtEl>
                                        <p:attrNameLst>
                                          <p:attrName>ppt_y</p:attrName>
                                        </p:attrNameLst>
                                      </p:cBhvr>
                                      <p:tavLst>
                                        <p:tav tm="0">
                                          <p:val>
                                            <p:strVal val="#ppt_y-0.4"/>
                                          </p:val>
                                        </p:tav>
                                        <p:tav tm="100000">
                                          <p:val>
                                            <p:strVal val="#ppt_y+0.1"/>
                                          </p:val>
                                        </p:tav>
                                      </p:tavLst>
                                    </p:anim>
                                    <p:anim calcmode="lin" valueType="num">
                                      <p:cBhvr>
                                        <p:cTn id="38" dur="200" accel="100000" fill="hold">
                                          <p:stCondLst>
                                            <p:cond delay="800"/>
                                          </p:stCondLst>
                                        </p:cTn>
                                        <p:tgtEl>
                                          <p:spTgt spid="6">
                                            <p:txEl>
                                              <p:pRg st="1" end="1"/>
                                            </p:txEl>
                                          </p:spTgt>
                                        </p:tgtEl>
                                        <p:attrNameLst>
                                          <p:attrName>ppt_x</p:attrName>
                                        </p:attrNameLst>
                                      </p:cBhvr>
                                      <p:tavLst>
                                        <p:tav tm="0">
                                          <p:val>
                                            <p:strVal val="#ppt_x-0.05"/>
                                          </p:val>
                                        </p:tav>
                                        <p:tav tm="100000">
                                          <p:val>
                                            <p:strVal val="#ppt_x"/>
                                          </p:val>
                                        </p:tav>
                                      </p:tavLst>
                                    </p:anim>
                                    <p:anim calcmode="lin" valueType="num">
                                      <p:cBhvr>
                                        <p:cTn id="39" dur="200" accel="100000" fill="hold">
                                          <p:stCondLst>
                                            <p:cond delay="800"/>
                                          </p:stCondLst>
                                        </p:cTn>
                                        <p:tgtEl>
                                          <p:spTgt spid="6">
                                            <p:txEl>
                                              <p:pRg st="1" end="1"/>
                                            </p:txEl>
                                          </p:spTgt>
                                        </p:tgtEl>
                                        <p:attrNameLst>
                                          <p:attrName>ppt_y</p:attrName>
                                        </p:attrNameLst>
                                      </p:cBhvr>
                                      <p:tavLst>
                                        <p:tav tm="0">
                                          <p:val>
                                            <p:strVal val="#ppt_y+0.1"/>
                                          </p:val>
                                        </p:tav>
                                        <p:tav tm="100000">
                                          <p:val>
                                            <p:strVal val="#ppt_y"/>
                                          </p:val>
                                        </p:tav>
                                      </p:tavLst>
                                    </p:anim>
                                  </p:childTnLst>
                                </p:cTn>
                              </p:par>
                            </p:childTnLst>
                          </p:cTn>
                        </p:par>
                      </p:childTnLst>
                    </p:cTn>
                  </p:par>
                  <p:par>
                    <p:cTn id="40" fill="hold" nodeType="clickPar">
                      <p:stCondLst>
                        <p:cond delay="indefinite"/>
                      </p:stCondLst>
                      <p:childTnLst>
                        <p:par>
                          <p:cTn id="41" fill="hold" nodeType="withGroup">
                            <p:stCondLst>
                              <p:cond delay="0"/>
                            </p:stCondLst>
                            <p:childTnLst>
                              <p:par>
                                <p:cTn id="42" presetID="37" presetClass="entr" presetSubtype="0" fill="hold" nodeType="click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fade">
                                      <p:cBhvr>
                                        <p:cTn id="44" dur="1000"/>
                                        <p:tgtEl>
                                          <p:spTgt spid="8"/>
                                        </p:tgtEl>
                                      </p:cBhvr>
                                    </p:animEffect>
                                    <p:anim calcmode="lin" valueType="num">
                                      <p:cBhvr>
                                        <p:cTn id="45" dur="1000" fill="hold"/>
                                        <p:tgtEl>
                                          <p:spTgt spid="8"/>
                                        </p:tgtEl>
                                        <p:attrNameLst>
                                          <p:attrName>ppt_x</p:attrName>
                                        </p:attrNameLst>
                                      </p:cBhvr>
                                      <p:tavLst>
                                        <p:tav tm="0">
                                          <p:val>
                                            <p:strVal val="#ppt_x"/>
                                          </p:val>
                                        </p:tav>
                                        <p:tav tm="100000">
                                          <p:val>
                                            <p:strVal val="#ppt_x"/>
                                          </p:val>
                                        </p:tav>
                                      </p:tavLst>
                                    </p:anim>
                                    <p:anim calcmode="lin" valueType="num">
                                      <p:cBhvr>
                                        <p:cTn id="46" dur="900" decel="100000" fill="hold"/>
                                        <p:tgtEl>
                                          <p:spTgt spid="8"/>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childTnLst>
                    </p:cTn>
                  </p:par>
                  <p:par>
                    <p:cTn id="48" fill="hold" nodeType="clickPar">
                      <p:stCondLst>
                        <p:cond delay="indefinite"/>
                      </p:stCondLst>
                      <p:childTnLst>
                        <p:par>
                          <p:cTn id="49" fill="hold" nodeType="withGroup">
                            <p:stCondLst>
                              <p:cond delay="0"/>
                            </p:stCondLst>
                            <p:childTnLst>
                              <p:par>
                                <p:cTn id="50" presetID="58" presetClass="entr" presetSubtype="0" accel="100000" fill="hold" grpId="0" nodeType="clickEffect">
                                  <p:stCondLst>
                                    <p:cond delay="0"/>
                                  </p:stCondLst>
                                  <p:childTnLst>
                                    <p:set>
                                      <p:cBhvr>
                                        <p:cTn id="51" dur="1" fill="hold">
                                          <p:stCondLst>
                                            <p:cond delay="0"/>
                                          </p:stCondLst>
                                        </p:cTn>
                                        <p:tgtEl>
                                          <p:spTgt spid="9"/>
                                        </p:tgtEl>
                                        <p:attrNameLst>
                                          <p:attrName>style.visibility</p:attrName>
                                        </p:attrNameLst>
                                      </p:cBhvr>
                                      <p:to>
                                        <p:strVal val="visible"/>
                                      </p:to>
                                    </p:set>
                                    <p:anim calcmode="lin" valueType="num">
                                      <p:cBhvr>
                                        <p:cTn id="52" dur="500" fill="hold"/>
                                        <p:tgtEl>
                                          <p:spTgt spid="9"/>
                                        </p:tgtEl>
                                        <p:attrNameLst>
                                          <p:attrName>ppt_w</p:attrName>
                                        </p:attrNameLst>
                                      </p:cBhvr>
                                      <p:tavLst>
                                        <p:tav tm="0">
                                          <p:val>
                                            <p:strVal val="#ppt_w*2.5"/>
                                          </p:val>
                                        </p:tav>
                                        <p:tav tm="100000">
                                          <p:val>
                                            <p:strVal val="#ppt_w"/>
                                          </p:val>
                                        </p:tav>
                                      </p:tavLst>
                                    </p:anim>
                                    <p:anim calcmode="lin" valueType="num">
                                      <p:cBhvr>
                                        <p:cTn id="53" dur="500" fill="hold"/>
                                        <p:tgtEl>
                                          <p:spTgt spid="9"/>
                                        </p:tgtEl>
                                        <p:attrNameLst>
                                          <p:attrName>ppt_h</p:attrName>
                                        </p:attrNameLst>
                                      </p:cBhvr>
                                      <p:tavLst>
                                        <p:tav tm="0">
                                          <p:val>
                                            <p:strVal val="#ppt_h*0.01"/>
                                          </p:val>
                                        </p:tav>
                                        <p:tav tm="100000">
                                          <p:val>
                                            <p:strVal val="#ppt_h"/>
                                          </p:val>
                                        </p:tav>
                                      </p:tavLst>
                                    </p:anim>
                                    <p:anim calcmode="lin" valueType="num">
                                      <p:cBhvr>
                                        <p:cTn id="54" dur="500" fill="hold"/>
                                        <p:tgtEl>
                                          <p:spTgt spid="9"/>
                                        </p:tgtEl>
                                        <p:attrNameLst>
                                          <p:attrName>ppt_x</p:attrName>
                                        </p:attrNameLst>
                                      </p:cBhvr>
                                      <p:tavLst>
                                        <p:tav tm="0">
                                          <p:val>
                                            <p:strVal val="#ppt_x"/>
                                          </p:val>
                                        </p:tav>
                                        <p:tav tm="100000">
                                          <p:val>
                                            <p:strVal val="#ppt_x"/>
                                          </p:val>
                                        </p:tav>
                                      </p:tavLst>
                                    </p:anim>
                                    <p:anim calcmode="lin" valueType="num">
                                      <p:cBhvr>
                                        <p:cTn id="55" dur="500" fill="hold"/>
                                        <p:tgtEl>
                                          <p:spTgt spid="9"/>
                                        </p:tgtEl>
                                        <p:attrNameLst>
                                          <p:attrName>ppt_y</p:attrName>
                                        </p:attrNameLst>
                                      </p:cBhvr>
                                      <p:tavLst>
                                        <p:tav tm="0">
                                          <p:val>
                                            <p:strVal val="#ppt_h+1"/>
                                          </p:val>
                                        </p:tav>
                                        <p:tav tm="100000">
                                          <p:val>
                                            <p:strVal val="#ppt_y"/>
                                          </p:val>
                                        </p:tav>
                                      </p:tavLst>
                                    </p:anim>
                                    <p:animEffect transition="in" filter="fade">
                                      <p:cBhvr>
                                        <p:cTn id="56" dur="500"/>
                                        <p:tgtEl>
                                          <p:spTgt spid="9"/>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30" presetClass="entr" presetSubtype="0" fill="hold" grpId="0" nodeType="clickEffect">
                                  <p:stCondLst>
                                    <p:cond delay="0"/>
                                  </p:stCondLst>
                                  <p:childTnLst>
                                    <p:set>
                                      <p:cBhvr>
                                        <p:cTn id="60" dur="1" fill="hold">
                                          <p:stCondLst>
                                            <p:cond delay="0"/>
                                          </p:stCondLst>
                                        </p:cTn>
                                        <p:tgtEl>
                                          <p:spTgt spid="10">
                                            <p:txEl>
                                              <p:pRg st="0" end="0"/>
                                            </p:txEl>
                                          </p:spTgt>
                                        </p:tgtEl>
                                        <p:attrNameLst>
                                          <p:attrName>style.visibility</p:attrName>
                                        </p:attrNameLst>
                                      </p:cBhvr>
                                      <p:to>
                                        <p:strVal val="visible"/>
                                      </p:to>
                                    </p:set>
                                    <p:animEffect transition="in" filter="fade">
                                      <p:cBhvr>
                                        <p:cTn id="61" dur="800" decel="100000"/>
                                        <p:tgtEl>
                                          <p:spTgt spid="10">
                                            <p:txEl>
                                              <p:pRg st="0" end="0"/>
                                            </p:txEl>
                                          </p:spTgt>
                                        </p:tgtEl>
                                      </p:cBhvr>
                                    </p:animEffect>
                                    <p:anim calcmode="lin" valueType="num">
                                      <p:cBhvr>
                                        <p:cTn id="62" dur="800" decel="100000" fill="hold"/>
                                        <p:tgtEl>
                                          <p:spTgt spid="10">
                                            <p:txEl>
                                              <p:pRg st="0" end="0"/>
                                            </p:txEl>
                                          </p:spTgt>
                                        </p:tgtEl>
                                        <p:attrNameLst>
                                          <p:attrName>style.rotation</p:attrName>
                                        </p:attrNameLst>
                                      </p:cBhvr>
                                      <p:tavLst>
                                        <p:tav tm="0">
                                          <p:val>
                                            <p:fltVal val="-90"/>
                                          </p:val>
                                        </p:tav>
                                        <p:tav tm="100000">
                                          <p:val>
                                            <p:fltVal val="0"/>
                                          </p:val>
                                        </p:tav>
                                      </p:tavLst>
                                    </p:anim>
                                    <p:anim calcmode="lin" valueType="num">
                                      <p:cBhvr>
                                        <p:cTn id="63" dur="800" decel="100000" fill="hold"/>
                                        <p:tgtEl>
                                          <p:spTgt spid="10">
                                            <p:txEl>
                                              <p:pRg st="0" end="0"/>
                                            </p:txEl>
                                          </p:spTgt>
                                        </p:tgtEl>
                                        <p:attrNameLst>
                                          <p:attrName>ppt_x</p:attrName>
                                        </p:attrNameLst>
                                      </p:cBhvr>
                                      <p:tavLst>
                                        <p:tav tm="0">
                                          <p:val>
                                            <p:strVal val="#ppt_x+0.4"/>
                                          </p:val>
                                        </p:tav>
                                        <p:tav tm="100000">
                                          <p:val>
                                            <p:strVal val="#ppt_x-0.05"/>
                                          </p:val>
                                        </p:tav>
                                      </p:tavLst>
                                    </p:anim>
                                    <p:anim calcmode="lin" valueType="num">
                                      <p:cBhvr>
                                        <p:cTn id="64" dur="800" decel="100000" fill="hold"/>
                                        <p:tgtEl>
                                          <p:spTgt spid="10">
                                            <p:txEl>
                                              <p:pRg st="0" end="0"/>
                                            </p:txEl>
                                          </p:spTgt>
                                        </p:tgtEl>
                                        <p:attrNameLst>
                                          <p:attrName>ppt_y</p:attrName>
                                        </p:attrNameLst>
                                      </p:cBhvr>
                                      <p:tavLst>
                                        <p:tav tm="0">
                                          <p:val>
                                            <p:strVal val="#ppt_y-0.4"/>
                                          </p:val>
                                        </p:tav>
                                        <p:tav tm="100000">
                                          <p:val>
                                            <p:strVal val="#ppt_y+0.1"/>
                                          </p:val>
                                        </p:tav>
                                      </p:tavLst>
                                    </p:anim>
                                    <p:anim calcmode="lin" valueType="num">
                                      <p:cBhvr>
                                        <p:cTn id="65" dur="200" accel="100000" fill="hold">
                                          <p:stCondLst>
                                            <p:cond delay="800"/>
                                          </p:stCondLst>
                                        </p:cTn>
                                        <p:tgtEl>
                                          <p:spTgt spid="10">
                                            <p:txEl>
                                              <p:pRg st="0" end="0"/>
                                            </p:txEl>
                                          </p:spTgt>
                                        </p:tgtEl>
                                        <p:attrNameLst>
                                          <p:attrName>ppt_x</p:attrName>
                                        </p:attrNameLst>
                                      </p:cBhvr>
                                      <p:tavLst>
                                        <p:tav tm="0">
                                          <p:val>
                                            <p:strVal val="#ppt_x-0.05"/>
                                          </p:val>
                                        </p:tav>
                                        <p:tav tm="100000">
                                          <p:val>
                                            <p:strVal val="#ppt_x"/>
                                          </p:val>
                                        </p:tav>
                                      </p:tavLst>
                                    </p:anim>
                                    <p:anim calcmode="lin" valueType="num">
                                      <p:cBhvr>
                                        <p:cTn id="66" dur="200" accel="100000" fill="hold">
                                          <p:stCondLst>
                                            <p:cond delay="800"/>
                                          </p:stCondLst>
                                        </p:cTn>
                                        <p:tgtEl>
                                          <p:spTgt spid="10">
                                            <p:txEl>
                                              <p:pRg st="0" end="0"/>
                                            </p:txEl>
                                          </p:spTgt>
                                        </p:tgtEl>
                                        <p:attrNameLst>
                                          <p:attrName>ppt_y</p:attrName>
                                        </p:attrNameLst>
                                      </p:cBhvr>
                                      <p:tavLst>
                                        <p:tav tm="0">
                                          <p:val>
                                            <p:strVal val="#ppt_y+0.1"/>
                                          </p:val>
                                        </p:tav>
                                        <p:tav tm="100000">
                                          <p:val>
                                            <p:strVal val="#ppt_y"/>
                                          </p:val>
                                        </p:tav>
                                      </p:tavLst>
                                    </p:anim>
                                  </p:childTnLst>
                                </p:cTn>
                              </p:par>
                            </p:childTnLst>
                          </p:cTn>
                        </p:par>
                      </p:childTnLst>
                    </p:cTn>
                  </p:par>
                  <p:par>
                    <p:cTn id="67" fill="hold" nodeType="clickPar">
                      <p:stCondLst>
                        <p:cond delay="indefinite"/>
                      </p:stCondLst>
                      <p:childTnLst>
                        <p:par>
                          <p:cTn id="68" fill="hold" nodeType="withGroup">
                            <p:stCondLst>
                              <p:cond delay="0"/>
                            </p:stCondLst>
                            <p:childTnLst>
                              <p:par>
                                <p:cTn id="69" presetID="30" presetClass="entr" presetSubtype="0" fill="hold" grpId="0" nodeType="clickEffect">
                                  <p:stCondLst>
                                    <p:cond delay="0"/>
                                  </p:stCondLst>
                                  <p:childTnLst>
                                    <p:set>
                                      <p:cBhvr>
                                        <p:cTn id="70" dur="1" fill="hold">
                                          <p:stCondLst>
                                            <p:cond delay="0"/>
                                          </p:stCondLst>
                                        </p:cTn>
                                        <p:tgtEl>
                                          <p:spTgt spid="10">
                                            <p:txEl>
                                              <p:pRg st="1" end="1"/>
                                            </p:txEl>
                                          </p:spTgt>
                                        </p:tgtEl>
                                        <p:attrNameLst>
                                          <p:attrName>style.visibility</p:attrName>
                                        </p:attrNameLst>
                                      </p:cBhvr>
                                      <p:to>
                                        <p:strVal val="visible"/>
                                      </p:to>
                                    </p:set>
                                    <p:animEffect transition="in" filter="fade">
                                      <p:cBhvr>
                                        <p:cTn id="71" dur="800" decel="100000"/>
                                        <p:tgtEl>
                                          <p:spTgt spid="10">
                                            <p:txEl>
                                              <p:pRg st="1" end="1"/>
                                            </p:txEl>
                                          </p:spTgt>
                                        </p:tgtEl>
                                      </p:cBhvr>
                                    </p:animEffect>
                                    <p:anim calcmode="lin" valueType="num">
                                      <p:cBhvr>
                                        <p:cTn id="72" dur="800" decel="100000" fill="hold"/>
                                        <p:tgtEl>
                                          <p:spTgt spid="10">
                                            <p:txEl>
                                              <p:pRg st="1" end="1"/>
                                            </p:txEl>
                                          </p:spTgt>
                                        </p:tgtEl>
                                        <p:attrNameLst>
                                          <p:attrName>style.rotation</p:attrName>
                                        </p:attrNameLst>
                                      </p:cBhvr>
                                      <p:tavLst>
                                        <p:tav tm="0">
                                          <p:val>
                                            <p:fltVal val="-90"/>
                                          </p:val>
                                        </p:tav>
                                        <p:tav tm="100000">
                                          <p:val>
                                            <p:fltVal val="0"/>
                                          </p:val>
                                        </p:tav>
                                      </p:tavLst>
                                    </p:anim>
                                    <p:anim calcmode="lin" valueType="num">
                                      <p:cBhvr>
                                        <p:cTn id="73" dur="800" decel="100000" fill="hold"/>
                                        <p:tgtEl>
                                          <p:spTgt spid="10">
                                            <p:txEl>
                                              <p:pRg st="1" end="1"/>
                                            </p:txEl>
                                          </p:spTgt>
                                        </p:tgtEl>
                                        <p:attrNameLst>
                                          <p:attrName>ppt_x</p:attrName>
                                        </p:attrNameLst>
                                      </p:cBhvr>
                                      <p:tavLst>
                                        <p:tav tm="0">
                                          <p:val>
                                            <p:strVal val="#ppt_x+0.4"/>
                                          </p:val>
                                        </p:tav>
                                        <p:tav tm="100000">
                                          <p:val>
                                            <p:strVal val="#ppt_x-0.05"/>
                                          </p:val>
                                        </p:tav>
                                      </p:tavLst>
                                    </p:anim>
                                    <p:anim calcmode="lin" valueType="num">
                                      <p:cBhvr>
                                        <p:cTn id="74" dur="800" decel="100000" fill="hold"/>
                                        <p:tgtEl>
                                          <p:spTgt spid="10">
                                            <p:txEl>
                                              <p:pRg st="1" end="1"/>
                                            </p:txEl>
                                          </p:spTgt>
                                        </p:tgtEl>
                                        <p:attrNameLst>
                                          <p:attrName>ppt_y</p:attrName>
                                        </p:attrNameLst>
                                      </p:cBhvr>
                                      <p:tavLst>
                                        <p:tav tm="0">
                                          <p:val>
                                            <p:strVal val="#ppt_y-0.4"/>
                                          </p:val>
                                        </p:tav>
                                        <p:tav tm="100000">
                                          <p:val>
                                            <p:strVal val="#ppt_y+0.1"/>
                                          </p:val>
                                        </p:tav>
                                      </p:tavLst>
                                    </p:anim>
                                    <p:anim calcmode="lin" valueType="num">
                                      <p:cBhvr>
                                        <p:cTn id="75" dur="200" accel="100000" fill="hold">
                                          <p:stCondLst>
                                            <p:cond delay="800"/>
                                          </p:stCondLst>
                                        </p:cTn>
                                        <p:tgtEl>
                                          <p:spTgt spid="10">
                                            <p:txEl>
                                              <p:pRg st="1" end="1"/>
                                            </p:txEl>
                                          </p:spTgt>
                                        </p:tgtEl>
                                        <p:attrNameLst>
                                          <p:attrName>ppt_x</p:attrName>
                                        </p:attrNameLst>
                                      </p:cBhvr>
                                      <p:tavLst>
                                        <p:tav tm="0">
                                          <p:val>
                                            <p:strVal val="#ppt_x-0.05"/>
                                          </p:val>
                                        </p:tav>
                                        <p:tav tm="100000">
                                          <p:val>
                                            <p:strVal val="#ppt_x"/>
                                          </p:val>
                                        </p:tav>
                                      </p:tavLst>
                                    </p:anim>
                                    <p:anim calcmode="lin" valueType="num">
                                      <p:cBhvr>
                                        <p:cTn id="76" dur="200" accel="100000" fill="hold">
                                          <p:stCondLst>
                                            <p:cond delay="800"/>
                                          </p:stCondLst>
                                        </p:cTn>
                                        <p:tgtEl>
                                          <p:spTgt spid="10">
                                            <p:txEl>
                                              <p:pRg st="1" end="1"/>
                                            </p:txEl>
                                          </p:spTgt>
                                        </p:tgtEl>
                                        <p:attrNameLst>
                                          <p:attrName>ppt_y</p:attrName>
                                        </p:attrNameLst>
                                      </p:cBhvr>
                                      <p:tavLst>
                                        <p:tav tm="0">
                                          <p:val>
                                            <p:strVal val="#ppt_y+0.1"/>
                                          </p:val>
                                        </p:tav>
                                        <p:tav tm="100000">
                                          <p:val>
                                            <p:strVal val="#ppt_y"/>
                                          </p:val>
                                        </p:tav>
                                      </p:tavLst>
                                    </p:anim>
                                  </p:childTnLst>
                                </p:cTn>
                              </p:par>
                            </p:childTnLst>
                          </p:cTn>
                        </p:par>
                      </p:childTnLst>
                    </p:cTn>
                  </p:par>
                  <p:par>
                    <p:cTn id="77" fill="hold" nodeType="clickPar">
                      <p:stCondLst>
                        <p:cond delay="indefinite"/>
                      </p:stCondLst>
                      <p:childTnLst>
                        <p:par>
                          <p:cTn id="78" fill="hold" nodeType="withGroup">
                            <p:stCondLst>
                              <p:cond delay="0"/>
                            </p:stCondLst>
                            <p:childTnLst>
                              <p:par>
                                <p:cTn id="79" presetID="37" presetClass="entr" presetSubtype="0" fill="hold" grpId="0" nodeType="clickEffect">
                                  <p:stCondLst>
                                    <p:cond delay="0"/>
                                  </p:stCondLst>
                                  <p:iterate type="lt">
                                    <p:tmPct val="0"/>
                                  </p:iterate>
                                  <p:childTnLst>
                                    <p:set>
                                      <p:cBhvr>
                                        <p:cTn id="80" dur="1" fill="hold">
                                          <p:stCondLst>
                                            <p:cond delay="0"/>
                                          </p:stCondLst>
                                        </p:cTn>
                                        <p:tgtEl>
                                          <p:spTgt spid="11"/>
                                        </p:tgtEl>
                                        <p:attrNameLst>
                                          <p:attrName>style.visibility</p:attrName>
                                        </p:attrNameLst>
                                      </p:cBhvr>
                                      <p:to>
                                        <p:strVal val="visible"/>
                                      </p:to>
                                    </p:set>
                                    <p:animEffect transition="in" filter="fade">
                                      <p:cBhvr>
                                        <p:cTn id="81" dur="1000"/>
                                        <p:tgtEl>
                                          <p:spTgt spid="11"/>
                                        </p:tgtEl>
                                      </p:cBhvr>
                                    </p:animEffect>
                                    <p:anim calcmode="lin" valueType="num">
                                      <p:cBhvr>
                                        <p:cTn id="82" dur="1000" fill="hold"/>
                                        <p:tgtEl>
                                          <p:spTgt spid="11"/>
                                        </p:tgtEl>
                                        <p:attrNameLst>
                                          <p:attrName>ppt_x</p:attrName>
                                        </p:attrNameLst>
                                      </p:cBhvr>
                                      <p:tavLst>
                                        <p:tav tm="0">
                                          <p:val>
                                            <p:strVal val="#ppt_x"/>
                                          </p:val>
                                        </p:tav>
                                        <p:tav tm="100000">
                                          <p:val>
                                            <p:strVal val="#ppt_x"/>
                                          </p:val>
                                        </p:tav>
                                      </p:tavLst>
                                    </p:anim>
                                    <p:anim calcmode="lin" valueType="num">
                                      <p:cBhvr>
                                        <p:cTn id="83" dur="900" decel="100000" fill="hold"/>
                                        <p:tgtEl>
                                          <p:spTgt spid="11"/>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childTnLst>
                    </p:cTn>
                  </p:par>
                  <p:par>
                    <p:cTn id="85" fill="hold" nodeType="clickPar">
                      <p:stCondLst>
                        <p:cond delay="indefinite"/>
                      </p:stCondLst>
                      <p:childTnLst>
                        <p:par>
                          <p:cTn id="86" fill="hold" nodeType="withGroup">
                            <p:stCondLst>
                              <p:cond delay="0"/>
                            </p:stCondLst>
                            <p:childTnLst>
                              <p:par>
                                <p:cTn id="87" presetID="41" presetClass="entr" presetSubtype="0" fill="hold" grpId="0" nodeType="clickEffect">
                                  <p:stCondLst>
                                    <p:cond delay="0"/>
                                  </p:stCondLst>
                                  <p:iterate type="lt">
                                    <p:tmPct val="10000"/>
                                  </p:iterate>
                                  <p:childTnLst>
                                    <p:set>
                                      <p:cBhvr>
                                        <p:cTn id="88" dur="1" fill="hold">
                                          <p:stCondLst>
                                            <p:cond delay="0"/>
                                          </p:stCondLst>
                                        </p:cTn>
                                        <p:tgtEl>
                                          <p:spTgt spid="12"/>
                                        </p:tgtEl>
                                        <p:attrNameLst>
                                          <p:attrName>style.visibility</p:attrName>
                                        </p:attrNameLst>
                                      </p:cBhvr>
                                      <p:to>
                                        <p:strVal val="visible"/>
                                      </p:to>
                                    </p:set>
                                    <p:anim calcmode="lin" valueType="num">
                                      <p:cBhvr>
                                        <p:cTn id="89" dur="500" fill="hold"/>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id="90" dur="500" fill="hold"/>
                                        <p:tgtEl>
                                          <p:spTgt spid="12"/>
                                        </p:tgtEl>
                                        <p:attrNameLst>
                                          <p:attrName>ppt_y</p:attrName>
                                        </p:attrNameLst>
                                      </p:cBhvr>
                                      <p:tavLst>
                                        <p:tav tm="0">
                                          <p:val>
                                            <p:strVal val="#ppt_y"/>
                                          </p:val>
                                        </p:tav>
                                        <p:tav tm="100000">
                                          <p:val>
                                            <p:strVal val="#ppt_y"/>
                                          </p:val>
                                        </p:tav>
                                      </p:tavLst>
                                    </p:anim>
                                    <p:anim calcmode="lin" valueType="num">
                                      <p:cBhvr>
                                        <p:cTn id="91" dur="500" fill="hold"/>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id="92" dur="500" fill="hold"/>
                                        <p:tgtEl>
                                          <p:spTgt spid="12"/>
                                        </p:tgtEl>
                                        <p:attrNameLst>
                                          <p:attrName>ppt_w</p:attrName>
                                        </p:attrNameLst>
                                      </p:cBhvr>
                                      <p:tavLst>
                                        <p:tav tm="0">
                                          <p:val>
                                            <p:strVal val="#ppt_w/10"/>
                                          </p:val>
                                        </p:tav>
                                        <p:tav tm="50000">
                                          <p:val>
                                            <p:strVal val="#ppt_w+.01"/>
                                          </p:val>
                                        </p:tav>
                                        <p:tav tm="100000">
                                          <p:val>
                                            <p:strVal val="#ppt_w"/>
                                          </p:val>
                                        </p:tav>
                                      </p:tavLst>
                                    </p:anim>
                                    <p:animEffect transition="in" filter="fade">
                                      <p:cBhvr>
                                        <p:cTn id="93" dur="500" tmFilter="0,0; .5, 1; 1, 1"/>
                                        <p:tgtEl>
                                          <p:spTgt spid="12"/>
                                        </p:tgtEl>
                                      </p:cBhvr>
                                    </p:animEffect>
                                  </p:childTnLst>
                                </p:cTn>
                              </p:par>
                            </p:childTnLst>
                          </p:cTn>
                        </p:par>
                      </p:childTnLst>
                    </p:cTn>
                  </p:par>
                  <p:par>
                    <p:cTn id="94" fill="hold" nodeType="clickPar">
                      <p:stCondLst>
                        <p:cond delay="indefinite"/>
                      </p:stCondLst>
                      <p:childTnLst>
                        <p:par>
                          <p:cTn id="95" fill="hold" nodeType="withGroup">
                            <p:stCondLst>
                              <p:cond delay="0"/>
                            </p:stCondLst>
                            <p:childTnLst>
                              <p:par>
                                <p:cTn id="96" presetID="37" presetClass="entr" presetSubtype="0" fill="hold" nodeType="clickEffect">
                                  <p:stCondLst>
                                    <p:cond delay="0"/>
                                  </p:stCondLst>
                                  <p:childTnLst>
                                    <p:set>
                                      <p:cBhvr>
                                        <p:cTn id="97" dur="1" fill="hold">
                                          <p:stCondLst>
                                            <p:cond delay="0"/>
                                          </p:stCondLst>
                                        </p:cTn>
                                        <p:tgtEl>
                                          <p:spTgt spid="13"/>
                                        </p:tgtEl>
                                        <p:attrNameLst>
                                          <p:attrName>style.visibility</p:attrName>
                                        </p:attrNameLst>
                                      </p:cBhvr>
                                      <p:to>
                                        <p:strVal val="visible"/>
                                      </p:to>
                                    </p:set>
                                    <p:animEffect transition="in" filter="fade">
                                      <p:cBhvr>
                                        <p:cTn id="98" dur="1000"/>
                                        <p:tgtEl>
                                          <p:spTgt spid="13"/>
                                        </p:tgtEl>
                                      </p:cBhvr>
                                    </p:animEffect>
                                    <p:anim calcmode="lin" valueType="num">
                                      <p:cBhvr>
                                        <p:cTn id="99" dur="1000" fill="hold"/>
                                        <p:tgtEl>
                                          <p:spTgt spid="13"/>
                                        </p:tgtEl>
                                        <p:attrNameLst>
                                          <p:attrName>ppt_x</p:attrName>
                                        </p:attrNameLst>
                                      </p:cBhvr>
                                      <p:tavLst>
                                        <p:tav tm="0">
                                          <p:val>
                                            <p:strVal val="#ppt_x"/>
                                          </p:val>
                                        </p:tav>
                                        <p:tav tm="100000">
                                          <p:val>
                                            <p:strVal val="#ppt_x"/>
                                          </p:val>
                                        </p:tav>
                                      </p:tavLst>
                                    </p:anim>
                                    <p:anim calcmode="lin" valueType="num">
                                      <p:cBhvr>
                                        <p:cTn id="100" dur="900" decel="100000" fill="hold"/>
                                        <p:tgtEl>
                                          <p:spTgt spid="13"/>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childTnLst>
                    </p:cTn>
                  </p:par>
                  <p:par>
                    <p:cTn id="102" fill="hold" nodeType="clickPar">
                      <p:stCondLst>
                        <p:cond delay="indefinite"/>
                      </p:stCondLst>
                      <p:childTnLst>
                        <p:par>
                          <p:cTn id="103" fill="hold" nodeType="withGroup">
                            <p:stCondLst>
                              <p:cond delay="0"/>
                            </p:stCondLst>
                            <p:childTnLst>
                              <p:par>
                                <p:cTn id="104" presetID="37" presetClass="entr" presetSubtype="0" fill="hold" nodeType="clickEffect">
                                  <p:stCondLst>
                                    <p:cond delay="0"/>
                                  </p:stCondLst>
                                  <p:childTnLst>
                                    <p:set>
                                      <p:cBhvr>
                                        <p:cTn id="105" dur="1" fill="hold">
                                          <p:stCondLst>
                                            <p:cond delay="0"/>
                                          </p:stCondLst>
                                        </p:cTn>
                                        <p:tgtEl>
                                          <p:spTgt spid="15"/>
                                        </p:tgtEl>
                                        <p:attrNameLst>
                                          <p:attrName>style.visibility</p:attrName>
                                        </p:attrNameLst>
                                      </p:cBhvr>
                                      <p:to>
                                        <p:strVal val="visible"/>
                                      </p:to>
                                    </p:set>
                                    <p:animEffect transition="in" filter="fade">
                                      <p:cBhvr>
                                        <p:cTn id="106" dur="1000"/>
                                        <p:tgtEl>
                                          <p:spTgt spid="15"/>
                                        </p:tgtEl>
                                      </p:cBhvr>
                                    </p:animEffect>
                                    <p:anim calcmode="lin" valueType="num">
                                      <p:cBhvr>
                                        <p:cTn id="107" dur="1000" fill="hold"/>
                                        <p:tgtEl>
                                          <p:spTgt spid="15"/>
                                        </p:tgtEl>
                                        <p:attrNameLst>
                                          <p:attrName>ppt_x</p:attrName>
                                        </p:attrNameLst>
                                      </p:cBhvr>
                                      <p:tavLst>
                                        <p:tav tm="0">
                                          <p:val>
                                            <p:strVal val="#ppt_x"/>
                                          </p:val>
                                        </p:tav>
                                        <p:tav tm="100000">
                                          <p:val>
                                            <p:strVal val="#ppt_x"/>
                                          </p:val>
                                        </p:tav>
                                      </p:tavLst>
                                    </p:anim>
                                    <p:anim calcmode="lin" valueType="num">
                                      <p:cBhvr>
                                        <p:cTn id="108" dur="900" decel="100000" fill="hold"/>
                                        <p:tgtEl>
                                          <p:spTgt spid="15"/>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childTnLst>
                    </p:cTn>
                  </p:par>
                  <p:par>
                    <p:cTn id="110" fill="hold" nodeType="clickPar">
                      <p:stCondLst>
                        <p:cond delay="indefinite"/>
                      </p:stCondLst>
                      <p:childTnLst>
                        <p:par>
                          <p:cTn id="111" fill="hold" nodeType="withGroup">
                            <p:stCondLst>
                              <p:cond delay="0"/>
                            </p:stCondLst>
                            <p:childTnLst>
                              <p:par>
                                <p:cTn id="112" presetID="41" presetClass="entr" presetSubtype="0" fill="hold" grpId="0" nodeType="clickEffect">
                                  <p:stCondLst>
                                    <p:cond delay="0"/>
                                  </p:stCondLst>
                                  <p:iterate type="lt">
                                    <p:tmPct val="10000"/>
                                  </p:iterate>
                                  <p:childTnLst>
                                    <p:set>
                                      <p:cBhvr>
                                        <p:cTn id="113" dur="1" fill="hold">
                                          <p:stCondLst>
                                            <p:cond delay="0"/>
                                          </p:stCondLst>
                                        </p:cTn>
                                        <p:tgtEl>
                                          <p:spTgt spid="17"/>
                                        </p:tgtEl>
                                        <p:attrNameLst>
                                          <p:attrName>style.visibility</p:attrName>
                                        </p:attrNameLst>
                                      </p:cBhvr>
                                      <p:to>
                                        <p:strVal val="visible"/>
                                      </p:to>
                                    </p:set>
                                    <p:anim calcmode="lin" valueType="num">
                                      <p:cBhvr>
                                        <p:cTn id="114" dur="500" fill="hold"/>
                                        <p:tgtEl>
                                          <p:spTgt spid="17"/>
                                        </p:tgtEl>
                                        <p:attrNameLst>
                                          <p:attrName>ppt_x</p:attrName>
                                        </p:attrNameLst>
                                      </p:cBhvr>
                                      <p:tavLst>
                                        <p:tav tm="0">
                                          <p:val>
                                            <p:strVal val="#ppt_x"/>
                                          </p:val>
                                        </p:tav>
                                        <p:tav tm="50000">
                                          <p:val>
                                            <p:strVal val="#ppt_x+.1"/>
                                          </p:val>
                                        </p:tav>
                                        <p:tav tm="100000">
                                          <p:val>
                                            <p:strVal val="#ppt_x"/>
                                          </p:val>
                                        </p:tav>
                                      </p:tavLst>
                                    </p:anim>
                                    <p:anim calcmode="lin" valueType="num">
                                      <p:cBhvr>
                                        <p:cTn id="115" dur="500" fill="hold"/>
                                        <p:tgtEl>
                                          <p:spTgt spid="17"/>
                                        </p:tgtEl>
                                        <p:attrNameLst>
                                          <p:attrName>ppt_y</p:attrName>
                                        </p:attrNameLst>
                                      </p:cBhvr>
                                      <p:tavLst>
                                        <p:tav tm="0">
                                          <p:val>
                                            <p:strVal val="#ppt_y"/>
                                          </p:val>
                                        </p:tav>
                                        <p:tav tm="100000">
                                          <p:val>
                                            <p:strVal val="#ppt_y"/>
                                          </p:val>
                                        </p:tav>
                                      </p:tavLst>
                                    </p:anim>
                                    <p:anim calcmode="lin" valueType="num">
                                      <p:cBhvr>
                                        <p:cTn id="116" dur="500" fill="hold"/>
                                        <p:tgtEl>
                                          <p:spTgt spid="17"/>
                                        </p:tgtEl>
                                        <p:attrNameLst>
                                          <p:attrName>ppt_h</p:attrName>
                                        </p:attrNameLst>
                                      </p:cBhvr>
                                      <p:tavLst>
                                        <p:tav tm="0">
                                          <p:val>
                                            <p:strVal val="#ppt_h/10"/>
                                          </p:val>
                                        </p:tav>
                                        <p:tav tm="50000">
                                          <p:val>
                                            <p:strVal val="#ppt_h+.01"/>
                                          </p:val>
                                        </p:tav>
                                        <p:tav tm="100000">
                                          <p:val>
                                            <p:strVal val="#ppt_h"/>
                                          </p:val>
                                        </p:tav>
                                      </p:tavLst>
                                    </p:anim>
                                    <p:anim calcmode="lin" valueType="num">
                                      <p:cBhvr>
                                        <p:cTn id="117" dur="500" fill="hold"/>
                                        <p:tgtEl>
                                          <p:spTgt spid="17"/>
                                        </p:tgtEl>
                                        <p:attrNameLst>
                                          <p:attrName>ppt_w</p:attrName>
                                        </p:attrNameLst>
                                      </p:cBhvr>
                                      <p:tavLst>
                                        <p:tav tm="0">
                                          <p:val>
                                            <p:strVal val="#ppt_w/10"/>
                                          </p:val>
                                        </p:tav>
                                        <p:tav tm="50000">
                                          <p:val>
                                            <p:strVal val="#ppt_w+.01"/>
                                          </p:val>
                                        </p:tav>
                                        <p:tav tm="100000">
                                          <p:val>
                                            <p:strVal val="#ppt_w"/>
                                          </p:val>
                                        </p:tav>
                                      </p:tavLst>
                                    </p:anim>
                                    <p:animEffect transition="in" filter="fade">
                                      <p:cBhvr>
                                        <p:cTn id="118" dur="500" tmFilter="0,0; .5, 1; 1, 1"/>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build="p"/>
      <p:bldP spid="9" grpId="0"/>
      <p:bldP spid="10" grpId="0" build="p"/>
      <p:bldP spid="11" grpId="0"/>
      <p:bldP spid="12" grpId="0"/>
      <p:bldP spid="1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769938"/>
          </a:xfrm>
          <a:prstGeom prst="rect">
            <a:avLst/>
          </a:prstGeom>
        </p:spPr>
        <p:style>
          <a:lnRef idx="3">
            <a:schemeClr val="lt1"/>
          </a:lnRef>
          <a:fillRef idx="1">
            <a:schemeClr val="accent4"/>
          </a:fillRef>
          <a:effectRef idx="1">
            <a:schemeClr val="accent4"/>
          </a:effectRef>
          <a:fontRef idx="minor">
            <a:schemeClr val="lt1"/>
          </a:fontRef>
        </p:style>
        <p:txBody>
          <a:bodyPr>
            <a:spAutoFit/>
          </a:bodyPr>
          <a:lstStyle/>
          <a:p>
            <a:pPr algn="ctr">
              <a:defRPr/>
            </a:pPr>
            <a:r>
              <a:rPr lang="en-US" sz="4300" dirty="0"/>
              <a:t>The Watson and Crick Model of DNA</a:t>
            </a:r>
          </a:p>
        </p:txBody>
      </p:sp>
      <p:pic>
        <p:nvPicPr>
          <p:cNvPr id="30722"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041400"/>
            <a:ext cx="3297238" cy="3822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TextBox 3"/>
          <p:cNvSpPr txBox="1">
            <a:spLocks noChangeArrowheads="1"/>
          </p:cNvSpPr>
          <p:nvPr/>
        </p:nvSpPr>
        <p:spPr bwMode="auto">
          <a:xfrm>
            <a:off x="3695700" y="1041400"/>
            <a:ext cx="5245100" cy="24929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600" dirty="0">
                <a:solidFill>
                  <a:srgbClr val="FF6600"/>
                </a:solidFill>
              </a:rPr>
              <a:t>These hydrogen bonds form only between certain base </a:t>
            </a:r>
            <a:r>
              <a:rPr lang="en-US" sz="2600" dirty="0" smtClean="0">
                <a:solidFill>
                  <a:srgbClr val="FF6600"/>
                </a:solidFill>
              </a:rPr>
              <a:t>pairs:</a:t>
            </a:r>
          </a:p>
          <a:p>
            <a:pPr eaLnBrk="1" hangingPunct="1"/>
            <a:r>
              <a:rPr lang="en-US" sz="2600" dirty="0" smtClean="0">
                <a:solidFill>
                  <a:srgbClr val="FF6600"/>
                </a:solidFill>
              </a:rPr>
              <a:t>adenine </a:t>
            </a:r>
            <a:r>
              <a:rPr lang="en-US" sz="2600" dirty="0">
                <a:solidFill>
                  <a:srgbClr val="FF6600"/>
                </a:solidFill>
              </a:rPr>
              <a:t>is always bonded to thymine and guanine is always bonded to cytosine.</a:t>
            </a:r>
          </a:p>
          <a:p>
            <a:pPr eaLnBrk="1" hangingPunct="1"/>
            <a:endParaRPr lang="en-US" sz="2600" dirty="0">
              <a:solidFill>
                <a:srgbClr val="FF6600"/>
              </a:solidFill>
            </a:endParaRPr>
          </a:p>
        </p:txBody>
      </p:sp>
      <p:sp>
        <p:nvSpPr>
          <p:cNvPr id="6" name="TextBox 5"/>
          <p:cNvSpPr txBox="1">
            <a:spLocks noChangeArrowheads="1"/>
          </p:cNvSpPr>
          <p:nvPr/>
        </p:nvSpPr>
        <p:spPr bwMode="auto">
          <a:xfrm>
            <a:off x="2705100" y="3276600"/>
            <a:ext cx="6235700" cy="1754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a:t>This is called the </a:t>
            </a:r>
            <a:r>
              <a:rPr lang="ja-JP" altLang="en-US" sz="1800"/>
              <a:t>“</a:t>
            </a:r>
            <a:r>
              <a:rPr lang="en-US" altLang="ja-JP" sz="1800" dirty="0"/>
              <a:t>base pairing rules</a:t>
            </a:r>
            <a:r>
              <a:rPr lang="ja-JP" altLang="en-US" sz="1800"/>
              <a:t>”</a:t>
            </a:r>
            <a:r>
              <a:rPr lang="en-US" altLang="ja-JP" sz="1800" dirty="0"/>
              <a:t> and it explains Chargaff</a:t>
            </a:r>
            <a:r>
              <a:rPr lang="ja-JP" altLang="en-US" sz="1800"/>
              <a:t>’</a:t>
            </a:r>
            <a:r>
              <a:rPr lang="en-US" altLang="ja-JP" sz="1800" dirty="0"/>
              <a:t>s rules.  There is a reason why A = T and G = C.</a:t>
            </a:r>
          </a:p>
          <a:p>
            <a:pPr eaLnBrk="1" hangingPunct="1"/>
            <a:r>
              <a:rPr lang="en-US" sz="1800" dirty="0"/>
              <a:t>Every adenine in the DNA molecule is bonded to a thymine.</a:t>
            </a:r>
          </a:p>
          <a:p>
            <a:pPr eaLnBrk="1" hangingPunct="1"/>
            <a:r>
              <a:rPr lang="en-US" sz="1800" dirty="0"/>
              <a:t>Every cytosine in the DNA molecule is bonded to a guanine.</a:t>
            </a:r>
          </a:p>
          <a:p>
            <a:pPr eaLnBrk="1" hangingPunct="1"/>
            <a:endParaRPr lang="en-US" sz="1800" dirty="0"/>
          </a:p>
        </p:txBody>
      </p:sp>
      <p:pic>
        <p:nvPicPr>
          <p:cNvPr id="7" name="Picture 6"/>
          <p:cNvPicPr>
            <a:picLocks noChangeAspect="1"/>
          </p:cNvPicPr>
          <p:nvPr/>
        </p:nvPicPr>
        <p:blipFill>
          <a:blip r:embed="rId3"/>
          <a:stretch>
            <a:fillRect/>
          </a:stretch>
        </p:blipFill>
        <p:spPr>
          <a:xfrm>
            <a:off x="4933950" y="4540250"/>
            <a:ext cx="3263900" cy="2222500"/>
          </a:xfrm>
          <a:prstGeom prst="rect">
            <a:avLst/>
          </a:prstGeom>
          <a:ln w="38100" cap="sq">
            <a:solidFill>
              <a:srgbClr val="0000FF"/>
            </a:solidFill>
            <a:prstDash val="solid"/>
            <a:miter lim="800000"/>
          </a:ln>
          <a:effectLst>
            <a:outerShdw blurRad="50800" dist="38100" dir="2700000" algn="tl" rotWithShape="0">
              <a:srgbClr val="000000">
                <a:alpha val="43000"/>
              </a:srgbClr>
            </a:outerShdw>
          </a:effectLst>
        </p:spPr>
      </p:pic>
      <p:sp>
        <p:nvSpPr>
          <p:cNvPr id="8" name="TextBox 7"/>
          <p:cNvSpPr txBox="1">
            <a:spLocks noChangeArrowheads="1"/>
          </p:cNvSpPr>
          <p:nvPr/>
        </p:nvSpPr>
        <p:spPr bwMode="auto">
          <a:xfrm>
            <a:off x="330200" y="5030788"/>
            <a:ext cx="4178300" cy="2308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3600" dirty="0">
                <a:solidFill>
                  <a:srgbClr val="8C2AAC"/>
                </a:solidFill>
              </a:rPr>
              <a:t>These are called complimentary base pairs.</a:t>
            </a:r>
          </a:p>
          <a:p>
            <a:pPr algn="ctr" eaLnBrk="1" hangingPunct="1"/>
            <a:endParaRPr lang="en-US" sz="3600" dirty="0">
              <a:solidFill>
                <a:srgbClr val="8C2AAC"/>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4">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fade">
                                      <p:cBhvr>
                                        <p:cTn id="15" dur="1000"/>
                                        <p:tgtEl>
                                          <p:spTgt spid="4">
                                            <p:txEl>
                                              <p:pRg st="1" end="1"/>
                                            </p:txEl>
                                          </p:spTgt>
                                        </p:tgtEl>
                                      </p:cBhvr>
                                    </p:animEffect>
                                    <p:anim calcmode="lin" valueType="num">
                                      <p:cBhvr>
                                        <p:cTn id="16"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4">
                                            <p:txEl>
                                              <p:pRg st="1" end="1"/>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4">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6">
                                            <p:txEl>
                                              <p:pRg st="0" end="0"/>
                                            </p:txEl>
                                          </p:spTgt>
                                        </p:tgtEl>
                                        <p:attrNameLst>
                                          <p:attrName>style.visibility</p:attrName>
                                        </p:attrNameLst>
                                      </p:cBhvr>
                                      <p:to>
                                        <p:strVal val="visible"/>
                                      </p:to>
                                    </p:set>
                                    <p:animEffect transition="in" filter="fade">
                                      <p:cBhvr>
                                        <p:cTn id="23" dur="1000"/>
                                        <p:tgtEl>
                                          <p:spTgt spid="6">
                                            <p:txEl>
                                              <p:pRg st="0" end="0"/>
                                            </p:txEl>
                                          </p:spTgt>
                                        </p:tgtEl>
                                      </p:cBhvr>
                                    </p:animEffect>
                                    <p:anim calcmode="lin" valueType="num">
                                      <p:cBhvr>
                                        <p:cTn id="24"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25" dur="900" decel="100000" fill="hold"/>
                                        <p:tgtEl>
                                          <p:spTgt spid="6">
                                            <p:txEl>
                                              <p:pRg st="0" end="0"/>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6">
                                            <p:txEl>
                                              <p:pRg st="1" end="1"/>
                                            </p:txEl>
                                          </p:spTgt>
                                        </p:tgtEl>
                                        <p:attrNameLst>
                                          <p:attrName>style.visibility</p:attrName>
                                        </p:attrNameLst>
                                      </p:cBhvr>
                                      <p:to>
                                        <p:strVal val="visible"/>
                                      </p:to>
                                    </p:set>
                                    <p:animEffect transition="in" filter="fade">
                                      <p:cBhvr>
                                        <p:cTn id="31" dur="1000"/>
                                        <p:tgtEl>
                                          <p:spTgt spid="6">
                                            <p:txEl>
                                              <p:pRg st="1" end="1"/>
                                            </p:txEl>
                                          </p:spTgt>
                                        </p:tgtEl>
                                      </p:cBhvr>
                                    </p:animEffect>
                                    <p:anim calcmode="lin" valueType="num">
                                      <p:cBhvr>
                                        <p:cTn id="32"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33" dur="900" decel="100000" fill="hold"/>
                                        <p:tgtEl>
                                          <p:spTgt spid="6">
                                            <p:txEl>
                                              <p:pRg st="1" end="1"/>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37" presetClass="entr" presetSubtype="0" fill="hold" grpId="0" nodeType="clickEffect">
                                  <p:stCondLst>
                                    <p:cond delay="0"/>
                                  </p:stCondLst>
                                  <p:childTnLst>
                                    <p:set>
                                      <p:cBhvr>
                                        <p:cTn id="38" dur="1" fill="hold">
                                          <p:stCondLst>
                                            <p:cond delay="0"/>
                                          </p:stCondLst>
                                        </p:cTn>
                                        <p:tgtEl>
                                          <p:spTgt spid="6">
                                            <p:txEl>
                                              <p:pRg st="2" end="2"/>
                                            </p:txEl>
                                          </p:spTgt>
                                        </p:tgtEl>
                                        <p:attrNameLst>
                                          <p:attrName>style.visibility</p:attrName>
                                        </p:attrNameLst>
                                      </p:cBhvr>
                                      <p:to>
                                        <p:strVal val="visible"/>
                                      </p:to>
                                    </p:set>
                                    <p:animEffect transition="in" filter="fade">
                                      <p:cBhvr>
                                        <p:cTn id="39" dur="1000"/>
                                        <p:tgtEl>
                                          <p:spTgt spid="6">
                                            <p:txEl>
                                              <p:pRg st="2" end="2"/>
                                            </p:txEl>
                                          </p:spTgt>
                                        </p:tgtEl>
                                      </p:cBhvr>
                                    </p:animEffect>
                                    <p:anim calcmode="lin" valueType="num">
                                      <p:cBhvr>
                                        <p:cTn id="40"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41" dur="900" decel="100000" fill="hold"/>
                                        <p:tgtEl>
                                          <p:spTgt spid="6">
                                            <p:txEl>
                                              <p:pRg st="2" end="2"/>
                                            </p:txEl>
                                          </p:spTgt>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6">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9" presetClass="entr" presetSubtype="0" fill="hold" nodeType="click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dissolve">
                                      <p:cBhvr>
                                        <p:cTn id="47" dur="500"/>
                                        <p:tgtEl>
                                          <p:spTgt spid="7"/>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8"/>
                                        </p:tgtEl>
                                        <p:attrNameLst>
                                          <p:attrName>style.visibility</p:attrName>
                                        </p:attrNameLst>
                                      </p:cBhvr>
                                      <p:to>
                                        <p:strVal val="visible"/>
                                      </p:to>
                                    </p:set>
                                    <p:animEffect transition="in" filter="dissolve">
                                      <p:cBhvr>
                                        <p:cTn id="5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6" grpId="0" build="p"/>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00090"/>
        </a:solidFill>
        <a:effectLst/>
      </p:bgPr>
    </p:bg>
    <p:spTree>
      <p:nvGrpSpPr>
        <p:cNvPr id="1" name=""/>
        <p:cNvGrpSpPr/>
        <p:nvPr/>
      </p:nvGrpSpPr>
      <p:grpSpPr>
        <a:xfrm>
          <a:off x="0" y="0"/>
          <a:ext cx="0" cy="0"/>
          <a:chOff x="0" y="0"/>
          <a:chExt cx="0" cy="0"/>
        </a:xfrm>
      </p:grpSpPr>
      <p:pic>
        <p:nvPicPr>
          <p:cNvPr id="31746"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16200" y="1557338"/>
            <a:ext cx="3975100" cy="41068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TextBox 2"/>
          <p:cNvSpPr txBox="1"/>
          <p:nvPr/>
        </p:nvSpPr>
        <p:spPr>
          <a:xfrm>
            <a:off x="0" y="0"/>
            <a:ext cx="9144000" cy="661988"/>
          </a:xfrm>
          <a:prstGeom prst="rect">
            <a:avLst/>
          </a:prstGeom>
          <a:noFill/>
        </p:spPr>
        <p:txBody>
          <a:bodyPr>
            <a:spAutoFit/>
          </a:bodyPr>
          <a:lstStyle/>
          <a:p>
            <a:pPr algn="ctr">
              <a:defRPr/>
            </a:pPr>
            <a:r>
              <a:rPr lang="en-US" sz="3700" dirty="0">
                <a:solidFill>
                  <a:schemeClr val="accent4">
                    <a:lumMod val="40000"/>
                    <a:lumOff val="60000"/>
                  </a:schemeClr>
                </a:solidFill>
                <a:ea typeface="ＭＳ Ｐゴシック" charset="-128"/>
                <a:cs typeface="ＭＳ Ｐゴシック" charset="-128"/>
              </a:rPr>
              <a:t>Structure of DNA … A Closer Look</a:t>
            </a:r>
          </a:p>
        </p:txBody>
      </p:sp>
      <p:sp>
        <p:nvSpPr>
          <p:cNvPr id="4" name="TextBox 3"/>
          <p:cNvSpPr txBox="1">
            <a:spLocks noChangeArrowheads="1"/>
          </p:cNvSpPr>
          <p:nvPr/>
        </p:nvSpPr>
        <p:spPr bwMode="auto">
          <a:xfrm>
            <a:off x="0" y="2349500"/>
            <a:ext cx="2120900" cy="1292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600" dirty="0">
                <a:solidFill>
                  <a:schemeClr val="bg1"/>
                </a:solidFill>
              </a:rPr>
              <a:t>Sugar / Phosphate</a:t>
            </a:r>
          </a:p>
          <a:p>
            <a:pPr eaLnBrk="1" hangingPunct="1"/>
            <a:r>
              <a:rPr lang="en-US" sz="2600" dirty="0">
                <a:solidFill>
                  <a:schemeClr val="bg1"/>
                </a:solidFill>
              </a:rPr>
              <a:t>Backbone</a:t>
            </a:r>
          </a:p>
        </p:txBody>
      </p:sp>
      <p:cxnSp>
        <p:nvCxnSpPr>
          <p:cNvPr id="6" name="Straight Arrow Connector 5"/>
          <p:cNvCxnSpPr/>
          <p:nvPr/>
        </p:nvCxnSpPr>
        <p:spPr>
          <a:xfrm flipV="1">
            <a:off x="1803400" y="2768600"/>
            <a:ext cx="1003300" cy="241300"/>
          </a:xfrm>
          <a:prstGeom prst="straightConnector1">
            <a:avLst/>
          </a:prstGeom>
          <a:ln w="38100" cap="flat" cmpd="sng" algn="ctr">
            <a:solidFill>
              <a:srgbClr val="FF0000"/>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7" name="Straight Arrow Connector 6"/>
          <p:cNvCxnSpPr/>
          <p:nvPr/>
        </p:nvCxnSpPr>
        <p:spPr>
          <a:xfrm>
            <a:off x="1803400" y="3009900"/>
            <a:ext cx="1346200" cy="165100"/>
          </a:xfrm>
          <a:prstGeom prst="straightConnector1">
            <a:avLst/>
          </a:prstGeom>
          <a:ln w="38100" cap="flat" cmpd="sng" algn="ctr">
            <a:solidFill>
              <a:srgbClr val="FF0000"/>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a:off x="1803400" y="3009900"/>
            <a:ext cx="1003300" cy="542925"/>
          </a:xfrm>
          <a:prstGeom prst="straightConnector1">
            <a:avLst/>
          </a:prstGeom>
          <a:ln w="38100" cap="flat" cmpd="sng" algn="ctr">
            <a:solidFill>
              <a:srgbClr val="FF0000"/>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13" name="TextBox 12"/>
          <p:cNvSpPr txBox="1">
            <a:spLocks noChangeArrowheads="1"/>
          </p:cNvSpPr>
          <p:nvPr/>
        </p:nvSpPr>
        <p:spPr bwMode="auto">
          <a:xfrm>
            <a:off x="2616200" y="1065213"/>
            <a:ext cx="3975100" cy="492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600" dirty="0">
                <a:solidFill>
                  <a:schemeClr val="bg1"/>
                </a:solidFill>
              </a:rPr>
              <a:t>Nitrogen Bases</a:t>
            </a:r>
          </a:p>
        </p:txBody>
      </p:sp>
      <p:cxnSp>
        <p:nvCxnSpPr>
          <p:cNvPr id="14" name="Straight Arrow Connector 13"/>
          <p:cNvCxnSpPr/>
          <p:nvPr/>
        </p:nvCxnSpPr>
        <p:spPr>
          <a:xfrm rot="16200000" flipH="1">
            <a:off x="4518819" y="1661319"/>
            <a:ext cx="601662" cy="393700"/>
          </a:xfrm>
          <a:prstGeom prst="straightConnector1">
            <a:avLst/>
          </a:prstGeom>
          <a:ln w="38100" cap="flat" cmpd="sng" algn="ctr">
            <a:solidFill>
              <a:srgbClr val="FF0000"/>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rot="16200000" flipH="1" flipV="1">
            <a:off x="4083844" y="1639094"/>
            <a:ext cx="601662" cy="438150"/>
          </a:xfrm>
          <a:prstGeom prst="straightConnector1">
            <a:avLst/>
          </a:prstGeom>
          <a:ln w="38100" cap="flat" cmpd="sng" algn="ctr">
            <a:solidFill>
              <a:srgbClr val="FF0000"/>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19" name="TextBox 18"/>
          <p:cNvSpPr txBox="1">
            <a:spLocks noChangeArrowheads="1"/>
          </p:cNvSpPr>
          <p:nvPr/>
        </p:nvSpPr>
        <p:spPr bwMode="auto">
          <a:xfrm>
            <a:off x="2616200" y="5664200"/>
            <a:ext cx="3975100" cy="492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600" dirty="0">
                <a:solidFill>
                  <a:schemeClr val="bg1"/>
                </a:solidFill>
              </a:rPr>
              <a:t>Hydrogen Bonds</a:t>
            </a:r>
          </a:p>
        </p:txBody>
      </p:sp>
      <p:cxnSp>
        <p:nvCxnSpPr>
          <p:cNvPr id="20" name="Straight Arrow Connector 19"/>
          <p:cNvCxnSpPr/>
          <p:nvPr/>
        </p:nvCxnSpPr>
        <p:spPr>
          <a:xfrm rot="5400000" flipH="1" flipV="1">
            <a:off x="4356101" y="5245100"/>
            <a:ext cx="838200" cy="3175"/>
          </a:xfrm>
          <a:prstGeom prst="straightConnector1">
            <a:avLst/>
          </a:prstGeom>
          <a:ln w="38100" cap="flat" cmpd="sng" algn="ctr">
            <a:solidFill>
              <a:srgbClr val="FF0000"/>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900" decel="100000" fill="hold"/>
                                        <p:tgtEl>
                                          <p:spTgt spid="16"/>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1000"/>
                                        <p:tgtEl>
                                          <p:spTgt spid="14"/>
                                        </p:tgtEl>
                                      </p:cBhvr>
                                    </p:animEffect>
                                    <p:anim calcmode="lin" valueType="num">
                                      <p:cBhvr>
                                        <p:cTn id="16" dur="1000" fill="hold"/>
                                        <p:tgtEl>
                                          <p:spTgt spid="14"/>
                                        </p:tgtEl>
                                        <p:attrNameLst>
                                          <p:attrName>ppt_x</p:attrName>
                                        </p:attrNameLst>
                                      </p:cBhvr>
                                      <p:tavLst>
                                        <p:tav tm="0">
                                          <p:val>
                                            <p:strVal val="#ppt_x"/>
                                          </p:val>
                                        </p:tav>
                                        <p:tav tm="100000">
                                          <p:val>
                                            <p:strVal val="#ppt_x"/>
                                          </p:val>
                                        </p:tav>
                                      </p:tavLst>
                                    </p:anim>
                                    <p:anim calcmode="lin" valueType="num">
                                      <p:cBhvr>
                                        <p:cTn id="17" dur="900" decel="100000" fill="hold"/>
                                        <p:tgtEl>
                                          <p:spTgt spid="14"/>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15"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1000" fill="hold"/>
                                        <p:tgtEl>
                                          <p:spTgt spid="13"/>
                                        </p:tgtEl>
                                        <p:attrNameLst>
                                          <p:attrName>ppt_w</p:attrName>
                                        </p:attrNameLst>
                                      </p:cBhvr>
                                      <p:tavLst>
                                        <p:tav tm="0">
                                          <p:val>
                                            <p:fltVal val="0"/>
                                          </p:val>
                                        </p:tav>
                                        <p:tav tm="100000">
                                          <p:val>
                                            <p:strVal val="#ppt_w"/>
                                          </p:val>
                                        </p:tav>
                                      </p:tavLst>
                                    </p:anim>
                                    <p:anim calcmode="lin" valueType="num">
                                      <p:cBhvr>
                                        <p:cTn id="24" dur="1000" fill="hold"/>
                                        <p:tgtEl>
                                          <p:spTgt spid="13"/>
                                        </p:tgtEl>
                                        <p:attrNameLst>
                                          <p:attrName>ppt_h</p:attrName>
                                        </p:attrNameLst>
                                      </p:cBhvr>
                                      <p:tavLst>
                                        <p:tav tm="0">
                                          <p:val>
                                            <p:fltVal val="0"/>
                                          </p:val>
                                        </p:tav>
                                        <p:tav tm="100000">
                                          <p:val>
                                            <p:strVal val="#ppt_h"/>
                                          </p:val>
                                        </p:tav>
                                      </p:tavLst>
                                    </p:anim>
                                    <p:anim calcmode="lin" valueType="num">
                                      <p:cBhvr>
                                        <p:cTn id="25"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3"/>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accel="50000" decel="50000"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accel="50000" decel="50000" fill="hold" nodeType="click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 fill="hold"/>
                                        <p:tgtEl>
                                          <p:spTgt spid="7"/>
                                        </p:tgtEl>
                                        <p:attrNameLst>
                                          <p:attrName>ppt_x</p:attrName>
                                        </p:attrNameLst>
                                      </p:cBhvr>
                                      <p:tavLst>
                                        <p:tav tm="0">
                                          <p:val>
                                            <p:strVal val="#ppt_x"/>
                                          </p:val>
                                        </p:tav>
                                        <p:tav tm="100000">
                                          <p:val>
                                            <p:strVal val="#ppt_x"/>
                                          </p:val>
                                        </p:tav>
                                      </p:tavLst>
                                    </p:anim>
                                    <p:anim calcmode="lin" valueType="num">
                                      <p:cBhvr additive="base">
                                        <p:cTn id="3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accel="50000" decel="50000" fill="hold" nodeType="click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additive="base">
                                        <p:cTn id="43" dur="500" fill="hold"/>
                                        <p:tgtEl>
                                          <p:spTgt spid="10"/>
                                        </p:tgtEl>
                                        <p:attrNameLst>
                                          <p:attrName>ppt_x</p:attrName>
                                        </p:attrNameLst>
                                      </p:cBhvr>
                                      <p:tavLst>
                                        <p:tav tm="0">
                                          <p:val>
                                            <p:strVal val="#ppt_x"/>
                                          </p:val>
                                        </p:tav>
                                        <p:tav tm="100000">
                                          <p:val>
                                            <p:strVal val="#ppt_x"/>
                                          </p:val>
                                        </p:tav>
                                      </p:tavLst>
                                    </p:anim>
                                    <p:anim calcmode="lin" valueType="num">
                                      <p:cBhvr additive="base">
                                        <p:cTn id="4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15" presetClass="entr" presetSubtype="0" fill="hold" grpId="0" nodeType="click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1000" fill="hold"/>
                                        <p:tgtEl>
                                          <p:spTgt spid="4"/>
                                        </p:tgtEl>
                                        <p:attrNameLst>
                                          <p:attrName>ppt_w</p:attrName>
                                        </p:attrNameLst>
                                      </p:cBhvr>
                                      <p:tavLst>
                                        <p:tav tm="0">
                                          <p:val>
                                            <p:fltVal val="0"/>
                                          </p:val>
                                        </p:tav>
                                        <p:tav tm="100000">
                                          <p:val>
                                            <p:strVal val="#ppt_w"/>
                                          </p:val>
                                        </p:tav>
                                      </p:tavLst>
                                    </p:anim>
                                    <p:anim calcmode="lin" valueType="num">
                                      <p:cBhvr>
                                        <p:cTn id="50" dur="1000" fill="hold"/>
                                        <p:tgtEl>
                                          <p:spTgt spid="4"/>
                                        </p:tgtEl>
                                        <p:attrNameLst>
                                          <p:attrName>ppt_h</p:attrName>
                                        </p:attrNameLst>
                                      </p:cBhvr>
                                      <p:tavLst>
                                        <p:tav tm="0">
                                          <p:val>
                                            <p:fltVal val="0"/>
                                          </p:val>
                                        </p:tav>
                                        <p:tav tm="100000">
                                          <p:val>
                                            <p:strVal val="#ppt_h"/>
                                          </p:val>
                                        </p:tav>
                                      </p:tavLst>
                                    </p:anim>
                                    <p:anim calcmode="lin" valueType="num">
                                      <p:cBhvr>
                                        <p:cTn id="51"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52"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53" fill="hold" nodeType="clickPar">
                      <p:stCondLst>
                        <p:cond delay="indefinite"/>
                      </p:stCondLst>
                      <p:childTnLst>
                        <p:par>
                          <p:cTn id="54" fill="hold" nodeType="withGroup">
                            <p:stCondLst>
                              <p:cond delay="0"/>
                            </p:stCondLst>
                            <p:childTnLst>
                              <p:par>
                                <p:cTn id="55" presetID="2" presetClass="entr" presetSubtype="4" accel="50000" decel="50000" fill="hold" nodeType="clickEffect">
                                  <p:stCondLst>
                                    <p:cond delay="0"/>
                                  </p:stCondLst>
                                  <p:childTnLst>
                                    <p:set>
                                      <p:cBhvr>
                                        <p:cTn id="56" dur="1" fill="hold">
                                          <p:stCondLst>
                                            <p:cond delay="0"/>
                                          </p:stCondLst>
                                        </p:cTn>
                                        <p:tgtEl>
                                          <p:spTgt spid="20"/>
                                        </p:tgtEl>
                                        <p:attrNameLst>
                                          <p:attrName>style.visibility</p:attrName>
                                        </p:attrNameLst>
                                      </p:cBhvr>
                                      <p:to>
                                        <p:strVal val="visible"/>
                                      </p:to>
                                    </p:set>
                                    <p:anim calcmode="lin" valueType="num">
                                      <p:cBhvr additive="base">
                                        <p:cTn id="57" dur="500" fill="hold"/>
                                        <p:tgtEl>
                                          <p:spTgt spid="20"/>
                                        </p:tgtEl>
                                        <p:attrNameLst>
                                          <p:attrName>ppt_x</p:attrName>
                                        </p:attrNameLst>
                                      </p:cBhvr>
                                      <p:tavLst>
                                        <p:tav tm="0">
                                          <p:val>
                                            <p:strVal val="#ppt_x"/>
                                          </p:val>
                                        </p:tav>
                                        <p:tav tm="100000">
                                          <p:val>
                                            <p:strVal val="#ppt_x"/>
                                          </p:val>
                                        </p:tav>
                                      </p:tavLst>
                                    </p:anim>
                                    <p:anim calcmode="lin" valueType="num">
                                      <p:cBhvr additive="base">
                                        <p:cTn id="5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59" fill="hold" nodeType="clickPar">
                      <p:stCondLst>
                        <p:cond delay="indefinite"/>
                      </p:stCondLst>
                      <p:childTnLst>
                        <p:par>
                          <p:cTn id="60" fill="hold" nodeType="withGroup">
                            <p:stCondLst>
                              <p:cond delay="0"/>
                            </p:stCondLst>
                            <p:childTnLst>
                              <p:par>
                                <p:cTn id="61" presetID="15" presetClass="entr" presetSubtype="0" fill="hold" grpId="0" nodeType="clickEffect">
                                  <p:stCondLst>
                                    <p:cond delay="0"/>
                                  </p:stCondLst>
                                  <p:childTnLst>
                                    <p:set>
                                      <p:cBhvr>
                                        <p:cTn id="62" dur="1" fill="hold">
                                          <p:stCondLst>
                                            <p:cond delay="0"/>
                                          </p:stCondLst>
                                        </p:cTn>
                                        <p:tgtEl>
                                          <p:spTgt spid="19"/>
                                        </p:tgtEl>
                                        <p:attrNameLst>
                                          <p:attrName>style.visibility</p:attrName>
                                        </p:attrNameLst>
                                      </p:cBhvr>
                                      <p:to>
                                        <p:strVal val="visible"/>
                                      </p:to>
                                    </p:set>
                                    <p:anim calcmode="lin" valueType="num">
                                      <p:cBhvr>
                                        <p:cTn id="63" dur="1000" fill="hold"/>
                                        <p:tgtEl>
                                          <p:spTgt spid="19"/>
                                        </p:tgtEl>
                                        <p:attrNameLst>
                                          <p:attrName>ppt_w</p:attrName>
                                        </p:attrNameLst>
                                      </p:cBhvr>
                                      <p:tavLst>
                                        <p:tav tm="0">
                                          <p:val>
                                            <p:fltVal val="0"/>
                                          </p:val>
                                        </p:tav>
                                        <p:tav tm="100000">
                                          <p:val>
                                            <p:strVal val="#ppt_w"/>
                                          </p:val>
                                        </p:tav>
                                      </p:tavLst>
                                    </p:anim>
                                    <p:anim calcmode="lin" valueType="num">
                                      <p:cBhvr>
                                        <p:cTn id="64" dur="1000" fill="hold"/>
                                        <p:tgtEl>
                                          <p:spTgt spid="19"/>
                                        </p:tgtEl>
                                        <p:attrNameLst>
                                          <p:attrName>ppt_h</p:attrName>
                                        </p:attrNameLst>
                                      </p:cBhvr>
                                      <p:tavLst>
                                        <p:tav tm="0">
                                          <p:val>
                                            <p:fltVal val="0"/>
                                          </p:val>
                                        </p:tav>
                                        <p:tav tm="100000">
                                          <p:val>
                                            <p:strVal val="#ppt_h"/>
                                          </p:val>
                                        </p:tav>
                                      </p:tavLst>
                                    </p:anim>
                                    <p:anim calcmode="lin" valueType="num">
                                      <p:cBhvr>
                                        <p:cTn id="65" dur="1000" fill="hold"/>
                                        <p:tgtEl>
                                          <p:spTgt spid="19"/>
                                        </p:tgtEl>
                                        <p:attrNameLst>
                                          <p:attrName>ppt_x</p:attrName>
                                        </p:attrNameLst>
                                      </p:cBhvr>
                                      <p:tavLst>
                                        <p:tav tm="0" fmla="#ppt_x+(cos(-2*pi*(1-$))*-#ppt_x-sin(-2*pi*(1-$))*(1-#ppt_y))*(1-$)">
                                          <p:val>
                                            <p:fltVal val="0"/>
                                          </p:val>
                                        </p:tav>
                                        <p:tav tm="100000">
                                          <p:val>
                                            <p:fltVal val="1"/>
                                          </p:val>
                                        </p:tav>
                                      </p:tavLst>
                                    </p:anim>
                                    <p:anim calcmode="lin" valueType="num">
                                      <p:cBhvr>
                                        <p:cTn id="66" dur="1000" fill="hold"/>
                                        <p:tgtEl>
                                          <p:spTgt spid="19"/>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3" grpId="0"/>
      <p:bldP spid="1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
        <p:cNvGrpSpPr/>
        <p:nvPr/>
      </p:nvGrpSpPr>
      <p:grpSpPr>
        <a:xfrm>
          <a:off x="0" y="0"/>
          <a:ext cx="0" cy="0"/>
          <a:chOff x="0" y="0"/>
          <a:chExt cx="0" cy="0"/>
        </a:xfrm>
      </p:grpSpPr>
      <p:pic>
        <p:nvPicPr>
          <p:cNvPr id="32770"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858838"/>
            <a:ext cx="3441700" cy="37131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TextBox 2"/>
          <p:cNvSpPr txBox="1"/>
          <p:nvPr/>
        </p:nvSpPr>
        <p:spPr>
          <a:xfrm>
            <a:off x="0" y="0"/>
            <a:ext cx="9144000" cy="661988"/>
          </a:xfrm>
          <a:prstGeom prst="rect">
            <a:avLst/>
          </a:prstGeom>
          <a:noFill/>
        </p:spPr>
        <p:txBody>
          <a:bodyPr>
            <a:spAutoFit/>
          </a:bodyPr>
          <a:lstStyle/>
          <a:p>
            <a:pPr algn="ctr">
              <a:defRPr/>
            </a:pPr>
            <a:r>
              <a:rPr lang="en-US" sz="3700" dirty="0">
                <a:solidFill>
                  <a:schemeClr val="accent4">
                    <a:lumMod val="40000"/>
                    <a:lumOff val="60000"/>
                  </a:schemeClr>
                </a:solidFill>
                <a:ea typeface="ＭＳ Ｐゴシック" charset="-128"/>
                <a:cs typeface="ＭＳ Ｐゴシック" charset="-128"/>
              </a:rPr>
              <a:t>Structure of DNA … A Closer Look</a:t>
            </a:r>
          </a:p>
        </p:txBody>
      </p:sp>
      <p:sp>
        <p:nvSpPr>
          <p:cNvPr id="4" name="TextBox 3"/>
          <p:cNvSpPr txBox="1"/>
          <p:nvPr/>
        </p:nvSpPr>
        <p:spPr>
          <a:xfrm>
            <a:off x="3670300" y="858838"/>
            <a:ext cx="5473700" cy="4156075"/>
          </a:xfrm>
          <a:prstGeom prst="rect">
            <a:avLst/>
          </a:prstGeom>
          <a:noFill/>
        </p:spPr>
        <p:txBody>
          <a:bodyPr>
            <a:spAutoFit/>
          </a:bodyPr>
          <a:lstStyle/>
          <a:p>
            <a:pPr>
              <a:defRPr/>
            </a:pPr>
            <a:r>
              <a:rPr lang="en-US" sz="2400" dirty="0">
                <a:solidFill>
                  <a:schemeClr val="accent3">
                    <a:lumMod val="60000"/>
                    <a:lumOff val="40000"/>
                  </a:schemeClr>
                </a:solidFill>
                <a:ea typeface="ＭＳ Ｐゴシック" charset="-128"/>
                <a:cs typeface="ＭＳ Ｐゴシック" charset="-128"/>
              </a:rPr>
              <a:t>The two sides of the ladder are made up of alternating _________________ molecules.  </a:t>
            </a:r>
          </a:p>
          <a:p>
            <a:pPr>
              <a:defRPr/>
            </a:pPr>
            <a:r>
              <a:rPr lang="en-US" sz="2400" dirty="0">
                <a:solidFill>
                  <a:schemeClr val="accent3">
                    <a:lumMod val="60000"/>
                    <a:lumOff val="40000"/>
                  </a:schemeClr>
                </a:solidFill>
                <a:ea typeface="ＭＳ Ｐゴシック" charset="-128"/>
                <a:cs typeface="ＭＳ Ｐゴシック" charset="-128"/>
              </a:rPr>
              <a:t>The rungs of the ladder are formed by the </a:t>
            </a:r>
            <a:r>
              <a:rPr lang="en-US" sz="2400" dirty="0" smtClean="0">
                <a:solidFill>
                  <a:schemeClr val="accent3">
                    <a:lumMod val="60000"/>
                    <a:lumOff val="40000"/>
                  </a:schemeClr>
                </a:solidFill>
                <a:ea typeface="ＭＳ Ｐゴシック" charset="-128"/>
                <a:cs typeface="ＭＳ Ｐゴシック" charset="-128"/>
              </a:rPr>
              <a:t>____________</a:t>
            </a:r>
            <a:r>
              <a:rPr lang="en-US" sz="2400" dirty="0">
                <a:solidFill>
                  <a:schemeClr val="accent3">
                    <a:lumMod val="60000"/>
                    <a:lumOff val="40000"/>
                  </a:schemeClr>
                </a:solidFill>
                <a:ea typeface="ＭＳ Ｐゴシック" charset="-128"/>
                <a:cs typeface="ＭＳ Ｐゴシック" charset="-128"/>
              </a:rPr>
              <a:t>.  </a:t>
            </a:r>
          </a:p>
          <a:p>
            <a:pPr>
              <a:defRPr/>
            </a:pPr>
            <a:r>
              <a:rPr lang="en-US" sz="2400" dirty="0">
                <a:solidFill>
                  <a:schemeClr val="accent3">
                    <a:lumMod val="60000"/>
                    <a:lumOff val="40000"/>
                  </a:schemeClr>
                </a:solidFill>
                <a:ea typeface="ＭＳ Ｐゴシック" charset="-128"/>
                <a:cs typeface="ＭＳ Ｐゴシック" charset="-128"/>
              </a:rPr>
              <a:t>_____ bases form each rung.  </a:t>
            </a:r>
          </a:p>
          <a:p>
            <a:pPr>
              <a:defRPr/>
            </a:pPr>
            <a:r>
              <a:rPr lang="en-US" sz="2400" dirty="0">
                <a:solidFill>
                  <a:schemeClr val="accent3">
                    <a:lumMod val="60000"/>
                    <a:lumOff val="40000"/>
                  </a:schemeClr>
                </a:solidFill>
                <a:ea typeface="ＭＳ Ｐゴシック" charset="-128"/>
                <a:cs typeface="ＭＳ Ｐゴシック" charset="-128"/>
              </a:rPr>
              <a:t>The bases are covalently bonded to a sugar-phosphate unit.  </a:t>
            </a:r>
          </a:p>
          <a:p>
            <a:pPr>
              <a:defRPr/>
            </a:pPr>
            <a:r>
              <a:rPr lang="en-US" sz="2400" dirty="0">
                <a:solidFill>
                  <a:schemeClr val="accent3">
                    <a:lumMod val="60000"/>
                    <a:lumOff val="40000"/>
                  </a:schemeClr>
                </a:solidFill>
                <a:ea typeface="ＭＳ Ｐゴシック" charset="-128"/>
                <a:cs typeface="ＭＳ Ｐゴシック" charset="-128"/>
              </a:rPr>
              <a:t>The paired bases meet across the helix and are joined together by ________ bonds. </a:t>
            </a:r>
          </a:p>
        </p:txBody>
      </p:sp>
      <p:sp>
        <p:nvSpPr>
          <p:cNvPr id="5" name="TextBox 4"/>
          <p:cNvSpPr txBox="1">
            <a:spLocks noChangeArrowheads="1"/>
          </p:cNvSpPr>
          <p:nvPr/>
        </p:nvSpPr>
        <p:spPr bwMode="auto">
          <a:xfrm>
            <a:off x="5943600" y="1231900"/>
            <a:ext cx="3619500" cy="446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300" dirty="0">
                <a:solidFill>
                  <a:srgbClr val="FF6600"/>
                </a:solidFill>
              </a:rPr>
              <a:t>sugar and phosphate </a:t>
            </a:r>
          </a:p>
        </p:txBody>
      </p:sp>
      <p:sp>
        <p:nvSpPr>
          <p:cNvPr id="6" name="TextBox 5"/>
          <p:cNvSpPr txBox="1">
            <a:spLocks noChangeArrowheads="1"/>
          </p:cNvSpPr>
          <p:nvPr/>
        </p:nvSpPr>
        <p:spPr bwMode="auto">
          <a:xfrm>
            <a:off x="4085742" y="2301125"/>
            <a:ext cx="3619500" cy="4460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300" dirty="0">
                <a:solidFill>
                  <a:srgbClr val="FF6600"/>
                </a:solidFill>
              </a:rPr>
              <a:t>  nitrogen bases</a:t>
            </a:r>
          </a:p>
        </p:txBody>
      </p:sp>
      <p:sp>
        <p:nvSpPr>
          <p:cNvPr id="7" name="TextBox 6"/>
          <p:cNvSpPr txBox="1">
            <a:spLocks noChangeArrowheads="1"/>
          </p:cNvSpPr>
          <p:nvPr/>
        </p:nvSpPr>
        <p:spPr bwMode="auto">
          <a:xfrm>
            <a:off x="3670300" y="2659063"/>
            <a:ext cx="3619500" cy="447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300" dirty="0">
                <a:solidFill>
                  <a:srgbClr val="FF6600"/>
                </a:solidFill>
              </a:rPr>
              <a:t> Two</a:t>
            </a:r>
          </a:p>
        </p:txBody>
      </p:sp>
      <p:sp>
        <p:nvSpPr>
          <p:cNvPr id="8" name="TextBox 7"/>
          <p:cNvSpPr txBox="1">
            <a:spLocks noChangeArrowheads="1"/>
          </p:cNvSpPr>
          <p:nvPr/>
        </p:nvSpPr>
        <p:spPr bwMode="auto">
          <a:xfrm>
            <a:off x="3720427" y="4501977"/>
            <a:ext cx="3619500" cy="446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300" dirty="0">
                <a:solidFill>
                  <a:srgbClr val="FF6600"/>
                </a:solidFill>
              </a:rPr>
              <a:t>hydrogen</a:t>
            </a:r>
          </a:p>
        </p:txBody>
      </p:sp>
      <p:sp>
        <p:nvSpPr>
          <p:cNvPr id="9" name="TextBox 8"/>
          <p:cNvSpPr txBox="1">
            <a:spLocks noChangeArrowheads="1"/>
          </p:cNvSpPr>
          <p:nvPr/>
        </p:nvSpPr>
        <p:spPr bwMode="auto">
          <a:xfrm>
            <a:off x="228600" y="4948065"/>
            <a:ext cx="8915400" cy="2216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300" dirty="0">
                <a:solidFill>
                  <a:schemeClr val="bg1"/>
                </a:solidFill>
              </a:rPr>
              <a:t>_______ always pairs with thymine.  </a:t>
            </a:r>
          </a:p>
          <a:p>
            <a:pPr eaLnBrk="1" hangingPunct="1"/>
            <a:r>
              <a:rPr lang="en-US" sz="2300" dirty="0">
                <a:solidFill>
                  <a:schemeClr val="bg1"/>
                </a:solidFill>
              </a:rPr>
              <a:t>____ hydrogen bonds form between them.</a:t>
            </a:r>
          </a:p>
          <a:p>
            <a:pPr eaLnBrk="1" hangingPunct="1"/>
            <a:endParaRPr lang="en-US" sz="2300" dirty="0">
              <a:solidFill>
                <a:schemeClr val="bg1"/>
              </a:solidFill>
            </a:endParaRPr>
          </a:p>
          <a:p>
            <a:pPr eaLnBrk="1" hangingPunct="1"/>
            <a:r>
              <a:rPr lang="en-US" sz="2300" dirty="0">
                <a:solidFill>
                  <a:schemeClr val="bg1"/>
                </a:solidFill>
              </a:rPr>
              <a:t>_______ always pairs with cytosine.  </a:t>
            </a:r>
          </a:p>
          <a:p>
            <a:pPr eaLnBrk="1" hangingPunct="1"/>
            <a:r>
              <a:rPr lang="en-US" sz="2300" dirty="0">
                <a:solidFill>
                  <a:schemeClr val="bg1"/>
                </a:solidFill>
              </a:rPr>
              <a:t>_______ hydrogen bonds form between them.</a:t>
            </a:r>
          </a:p>
          <a:p>
            <a:pPr eaLnBrk="1" hangingPunct="1"/>
            <a:endParaRPr lang="en-US" sz="2300" dirty="0">
              <a:solidFill>
                <a:schemeClr val="bg1"/>
              </a:solidFill>
            </a:endParaRPr>
          </a:p>
        </p:txBody>
      </p:sp>
      <p:sp>
        <p:nvSpPr>
          <p:cNvPr id="10" name="TextBox 9"/>
          <p:cNvSpPr txBox="1">
            <a:spLocks noChangeArrowheads="1"/>
          </p:cNvSpPr>
          <p:nvPr/>
        </p:nvSpPr>
        <p:spPr bwMode="auto">
          <a:xfrm>
            <a:off x="245309" y="4948065"/>
            <a:ext cx="1930400" cy="46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300" dirty="0">
                <a:solidFill>
                  <a:srgbClr val="FFFF00"/>
                </a:solidFill>
              </a:rPr>
              <a:t>Adenine</a:t>
            </a:r>
          </a:p>
        </p:txBody>
      </p:sp>
      <p:sp>
        <p:nvSpPr>
          <p:cNvPr id="11" name="TextBox 10"/>
          <p:cNvSpPr txBox="1">
            <a:spLocks noChangeArrowheads="1"/>
          </p:cNvSpPr>
          <p:nvPr/>
        </p:nvSpPr>
        <p:spPr bwMode="auto">
          <a:xfrm>
            <a:off x="245309" y="5310679"/>
            <a:ext cx="1930400" cy="447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300" dirty="0">
                <a:solidFill>
                  <a:srgbClr val="FFFF00"/>
                </a:solidFill>
              </a:rPr>
              <a:t>Two</a:t>
            </a:r>
          </a:p>
        </p:txBody>
      </p:sp>
      <p:sp>
        <p:nvSpPr>
          <p:cNvPr id="12" name="TextBox 11"/>
          <p:cNvSpPr txBox="1">
            <a:spLocks noChangeArrowheads="1"/>
          </p:cNvSpPr>
          <p:nvPr/>
        </p:nvSpPr>
        <p:spPr bwMode="auto">
          <a:xfrm>
            <a:off x="228600" y="6001674"/>
            <a:ext cx="1930400" cy="461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300" dirty="0">
                <a:solidFill>
                  <a:srgbClr val="FFFF00"/>
                </a:solidFill>
              </a:rPr>
              <a:t>Guanine</a:t>
            </a:r>
          </a:p>
        </p:txBody>
      </p:sp>
      <p:sp>
        <p:nvSpPr>
          <p:cNvPr id="13" name="TextBox 12"/>
          <p:cNvSpPr txBox="1">
            <a:spLocks noChangeArrowheads="1"/>
          </p:cNvSpPr>
          <p:nvPr/>
        </p:nvSpPr>
        <p:spPr bwMode="auto">
          <a:xfrm>
            <a:off x="312145" y="6346652"/>
            <a:ext cx="193040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300" dirty="0">
                <a:solidFill>
                  <a:srgbClr val="FFFF00"/>
                </a:solidFill>
              </a:rPr>
              <a:t>Three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4">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900" decel="100000" fill="hold"/>
                                        <p:tgtEl>
                                          <p:spTgt spid="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4">
                                            <p:txEl>
                                              <p:pRg st="1" end="1"/>
                                            </p:txEl>
                                          </p:spTgt>
                                        </p:tgtEl>
                                        <p:attrNameLst>
                                          <p:attrName>style.visibility</p:attrName>
                                        </p:attrNameLst>
                                      </p:cBhvr>
                                      <p:to>
                                        <p:strVal val="visible"/>
                                      </p:to>
                                    </p:set>
                                    <p:animEffect transition="in" filter="fade">
                                      <p:cBhvr>
                                        <p:cTn id="23" dur="1000"/>
                                        <p:tgtEl>
                                          <p:spTgt spid="4">
                                            <p:txEl>
                                              <p:pRg st="1" end="1"/>
                                            </p:txEl>
                                          </p:spTgt>
                                        </p:tgtEl>
                                      </p:cBhvr>
                                    </p:animEffect>
                                    <p:anim calcmode="lin" valueType="num">
                                      <p:cBhvr>
                                        <p:cTn id="24"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5" dur="900" decel="100000" fill="hold"/>
                                        <p:tgtEl>
                                          <p:spTgt spid="4">
                                            <p:txEl>
                                              <p:pRg st="1" end="1"/>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4">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1000"/>
                                        <p:tgtEl>
                                          <p:spTgt spid="6"/>
                                        </p:tgtEl>
                                      </p:cBhvr>
                                    </p:animEffect>
                                    <p:anim calcmode="lin" valueType="num">
                                      <p:cBhvr>
                                        <p:cTn id="32" dur="1000" fill="hold"/>
                                        <p:tgtEl>
                                          <p:spTgt spid="6"/>
                                        </p:tgtEl>
                                        <p:attrNameLst>
                                          <p:attrName>ppt_x</p:attrName>
                                        </p:attrNameLst>
                                      </p:cBhvr>
                                      <p:tavLst>
                                        <p:tav tm="0">
                                          <p:val>
                                            <p:strVal val="#ppt_x"/>
                                          </p:val>
                                        </p:tav>
                                        <p:tav tm="100000">
                                          <p:val>
                                            <p:strVal val="#ppt_x"/>
                                          </p:val>
                                        </p:tav>
                                      </p:tavLst>
                                    </p:anim>
                                    <p:anim calcmode="lin" valueType="num">
                                      <p:cBhvr>
                                        <p:cTn id="33" dur="900" decel="100000" fill="hold"/>
                                        <p:tgtEl>
                                          <p:spTgt spid="6"/>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37" presetClass="entr" presetSubtype="0" fill="hold" grpId="0" nodeType="clickEffect">
                                  <p:stCondLst>
                                    <p:cond delay="0"/>
                                  </p:stCondLst>
                                  <p:childTnLst>
                                    <p:set>
                                      <p:cBhvr>
                                        <p:cTn id="38" dur="1" fill="hold">
                                          <p:stCondLst>
                                            <p:cond delay="0"/>
                                          </p:stCondLst>
                                        </p:cTn>
                                        <p:tgtEl>
                                          <p:spTgt spid="4">
                                            <p:txEl>
                                              <p:pRg st="2" end="2"/>
                                            </p:txEl>
                                          </p:spTgt>
                                        </p:tgtEl>
                                        <p:attrNameLst>
                                          <p:attrName>style.visibility</p:attrName>
                                        </p:attrNameLst>
                                      </p:cBhvr>
                                      <p:to>
                                        <p:strVal val="visible"/>
                                      </p:to>
                                    </p:set>
                                    <p:animEffect transition="in" filter="fade">
                                      <p:cBhvr>
                                        <p:cTn id="39" dur="1000"/>
                                        <p:tgtEl>
                                          <p:spTgt spid="4">
                                            <p:txEl>
                                              <p:pRg st="2" end="2"/>
                                            </p:txEl>
                                          </p:spTgt>
                                        </p:tgtEl>
                                      </p:cBhvr>
                                    </p:animEffect>
                                    <p:anim calcmode="lin" valueType="num">
                                      <p:cBhvr>
                                        <p:cTn id="40"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41" dur="900" decel="100000" fill="hold"/>
                                        <p:tgtEl>
                                          <p:spTgt spid="4">
                                            <p:txEl>
                                              <p:pRg st="2" end="2"/>
                                            </p:txEl>
                                          </p:spTgt>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4">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37" presetClass="entr" presetSubtype="0" fill="hold" grpId="0" nodeType="click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fade">
                                      <p:cBhvr>
                                        <p:cTn id="47" dur="1000"/>
                                        <p:tgtEl>
                                          <p:spTgt spid="7"/>
                                        </p:tgtEl>
                                      </p:cBhvr>
                                    </p:animEffect>
                                    <p:anim calcmode="lin" valueType="num">
                                      <p:cBhvr>
                                        <p:cTn id="48" dur="1000" fill="hold"/>
                                        <p:tgtEl>
                                          <p:spTgt spid="7"/>
                                        </p:tgtEl>
                                        <p:attrNameLst>
                                          <p:attrName>ppt_x</p:attrName>
                                        </p:attrNameLst>
                                      </p:cBhvr>
                                      <p:tavLst>
                                        <p:tav tm="0">
                                          <p:val>
                                            <p:strVal val="#ppt_x"/>
                                          </p:val>
                                        </p:tav>
                                        <p:tav tm="100000">
                                          <p:val>
                                            <p:strVal val="#ppt_x"/>
                                          </p:val>
                                        </p:tav>
                                      </p:tavLst>
                                    </p:anim>
                                    <p:anim calcmode="lin" valueType="num">
                                      <p:cBhvr>
                                        <p:cTn id="49" dur="900" decel="100000" fill="hold"/>
                                        <p:tgtEl>
                                          <p:spTgt spid="7"/>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37" presetClass="entr" presetSubtype="0" fill="hold" grpId="0" nodeType="clickEffect">
                                  <p:stCondLst>
                                    <p:cond delay="0"/>
                                  </p:stCondLst>
                                  <p:childTnLst>
                                    <p:set>
                                      <p:cBhvr>
                                        <p:cTn id="54" dur="1" fill="hold">
                                          <p:stCondLst>
                                            <p:cond delay="0"/>
                                          </p:stCondLst>
                                        </p:cTn>
                                        <p:tgtEl>
                                          <p:spTgt spid="4">
                                            <p:txEl>
                                              <p:pRg st="3" end="3"/>
                                            </p:txEl>
                                          </p:spTgt>
                                        </p:tgtEl>
                                        <p:attrNameLst>
                                          <p:attrName>style.visibility</p:attrName>
                                        </p:attrNameLst>
                                      </p:cBhvr>
                                      <p:to>
                                        <p:strVal val="visible"/>
                                      </p:to>
                                    </p:set>
                                    <p:animEffect transition="in" filter="fade">
                                      <p:cBhvr>
                                        <p:cTn id="55" dur="1000"/>
                                        <p:tgtEl>
                                          <p:spTgt spid="4">
                                            <p:txEl>
                                              <p:pRg st="3" end="3"/>
                                            </p:txEl>
                                          </p:spTgt>
                                        </p:tgtEl>
                                      </p:cBhvr>
                                    </p:animEffect>
                                    <p:anim calcmode="lin" valueType="num">
                                      <p:cBhvr>
                                        <p:cTn id="56"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57" dur="900" decel="100000" fill="hold"/>
                                        <p:tgtEl>
                                          <p:spTgt spid="4">
                                            <p:txEl>
                                              <p:pRg st="3" end="3"/>
                                            </p:txEl>
                                          </p:spTgt>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4">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59" fill="hold" nodeType="clickPar">
                      <p:stCondLst>
                        <p:cond delay="indefinite"/>
                      </p:stCondLst>
                      <p:childTnLst>
                        <p:par>
                          <p:cTn id="60" fill="hold" nodeType="withGroup">
                            <p:stCondLst>
                              <p:cond delay="0"/>
                            </p:stCondLst>
                            <p:childTnLst>
                              <p:par>
                                <p:cTn id="61" presetID="37" presetClass="entr" presetSubtype="0" fill="hold" grpId="0" nodeType="clickEffect">
                                  <p:stCondLst>
                                    <p:cond delay="0"/>
                                  </p:stCondLst>
                                  <p:childTnLst>
                                    <p:set>
                                      <p:cBhvr>
                                        <p:cTn id="62" dur="1" fill="hold">
                                          <p:stCondLst>
                                            <p:cond delay="0"/>
                                          </p:stCondLst>
                                        </p:cTn>
                                        <p:tgtEl>
                                          <p:spTgt spid="4">
                                            <p:txEl>
                                              <p:pRg st="4" end="4"/>
                                            </p:txEl>
                                          </p:spTgt>
                                        </p:tgtEl>
                                        <p:attrNameLst>
                                          <p:attrName>style.visibility</p:attrName>
                                        </p:attrNameLst>
                                      </p:cBhvr>
                                      <p:to>
                                        <p:strVal val="visible"/>
                                      </p:to>
                                    </p:set>
                                    <p:animEffect transition="in" filter="fade">
                                      <p:cBhvr>
                                        <p:cTn id="63" dur="1000"/>
                                        <p:tgtEl>
                                          <p:spTgt spid="4">
                                            <p:txEl>
                                              <p:pRg st="4" end="4"/>
                                            </p:txEl>
                                          </p:spTgt>
                                        </p:tgtEl>
                                      </p:cBhvr>
                                    </p:animEffect>
                                    <p:anim calcmode="lin" valueType="num">
                                      <p:cBhvr>
                                        <p:cTn id="64"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65" dur="900" decel="100000" fill="hold"/>
                                        <p:tgtEl>
                                          <p:spTgt spid="4">
                                            <p:txEl>
                                              <p:pRg st="4" end="4"/>
                                            </p:txEl>
                                          </p:spTgt>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4">
                                            <p:txEl>
                                              <p:pRg st="4" end="4"/>
                                            </p:txEl>
                                          </p:spTgt>
                                        </p:tgtEl>
                                        <p:attrNameLst>
                                          <p:attrName>ppt_y</p:attrName>
                                        </p:attrNameLst>
                                      </p:cBhvr>
                                      <p:tavLst>
                                        <p:tav tm="0">
                                          <p:val>
                                            <p:strVal val="#ppt_y-.03"/>
                                          </p:val>
                                        </p:tav>
                                        <p:tav tm="100000">
                                          <p:val>
                                            <p:strVal val="#ppt_y"/>
                                          </p:val>
                                        </p:tav>
                                      </p:tavLst>
                                    </p:anim>
                                  </p:childTnLst>
                                </p:cTn>
                              </p:par>
                            </p:childTnLst>
                          </p:cTn>
                        </p:par>
                      </p:childTnLst>
                    </p:cTn>
                  </p:par>
                  <p:par>
                    <p:cTn id="67" fill="hold" nodeType="clickPar">
                      <p:stCondLst>
                        <p:cond delay="indefinite"/>
                      </p:stCondLst>
                      <p:childTnLst>
                        <p:par>
                          <p:cTn id="68" fill="hold" nodeType="withGroup">
                            <p:stCondLst>
                              <p:cond delay="0"/>
                            </p:stCondLst>
                            <p:childTnLst>
                              <p:par>
                                <p:cTn id="69" presetID="37" presetClass="entr" presetSubtype="0" fill="hold" grpId="0" nodeType="clickEffect">
                                  <p:stCondLst>
                                    <p:cond delay="0"/>
                                  </p:stCondLst>
                                  <p:childTnLst>
                                    <p:set>
                                      <p:cBhvr>
                                        <p:cTn id="70" dur="1" fill="hold">
                                          <p:stCondLst>
                                            <p:cond delay="0"/>
                                          </p:stCondLst>
                                        </p:cTn>
                                        <p:tgtEl>
                                          <p:spTgt spid="8"/>
                                        </p:tgtEl>
                                        <p:attrNameLst>
                                          <p:attrName>style.visibility</p:attrName>
                                        </p:attrNameLst>
                                      </p:cBhvr>
                                      <p:to>
                                        <p:strVal val="visible"/>
                                      </p:to>
                                    </p:set>
                                    <p:animEffect transition="in" filter="fade">
                                      <p:cBhvr>
                                        <p:cTn id="71" dur="1000"/>
                                        <p:tgtEl>
                                          <p:spTgt spid="8"/>
                                        </p:tgtEl>
                                      </p:cBhvr>
                                    </p:animEffect>
                                    <p:anim calcmode="lin" valueType="num">
                                      <p:cBhvr>
                                        <p:cTn id="72" dur="1000" fill="hold"/>
                                        <p:tgtEl>
                                          <p:spTgt spid="8"/>
                                        </p:tgtEl>
                                        <p:attrNameLst>
                                          <p:attrName>ppt_x</p:attrName>
                                        </p:attrNameLst>
                                      </p:cBhvr>
                                      <p:tavLst>
                                        <p:tav tm="0">
                                          <p:val>
                                            <p:strVal val="#ppt_x"/>
                                          </p:val>
                                        </p:tav>
                                        <p:tav tm="100000">
                                          <p:val>
                                            <p:strVal val="#ppt_x"/>
                                          </p:val>
                                        </p:tav>
                                      </p:tavLst>
                                    </p:anim>
                                    <p:anim calcmode="lin" valueType="num">
                                      <p:cBhvr>
                                        <p:cTn id="73" dur="900" decel="100000" fill="hold"/>
                                        <p:tgtEl>
                                          <p:spTgt spid="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childTnLst>
                    </p:cTn>
                  </p:par>
                  <p:par>
                    <p:cTn id="75" fill="hold" nodeType="clickPar">
                      <p:stCondLst>
                        <p:cond delay="indefinite"/>
                      </p:stCondLst>
                      <p:childTnLst>
                        <p:par>
                          <p:cTn id="76" fill="hold" nodeType="withGroup">
                            <p:stCondLst>
                              <p:cond delay="0"/>
                            </p:stCondLst>
                            <p:childTnLst>
                              <p:par>
                                <p:cTn id="77" presetID="37" presetClass="entr" presetSubtype="0" fill="hold" grpId="0" nodeType="clickEffect">
                                  <p:stCondLst>
                                    <p:cond delay="0"/>
                                  </p:stCondLst>
                                  <p:childTnLst>
                                    <p:set>
                                      <p:cBhvr>
                                        <p:cTn id="78" dur="1" fill="hold">
                                          <p:stCondLst>
                                            <p:cond delay="0"/>
                                          </p:stCondLst>
                                        </p:cTn>
                                        <p:tgtEl>
                                          <p:spTgt spid="9">
                                            <p:txEl>
                                              <p:pRg st="0" end="0"/>
                                            </p:txEl>
                                          </p:spTgt>
                                        </p:tgtEl>
                                        <p:attrNameLst>
                                          <p:attrName>style.visibility</p:attrName>
                                        </p:attrNameLst>
                                      </p:cBhvr>
                                      <p:to>
                                        <p:strVal val="visible"/>
                                      </p:to>
                                    </p:set>
                                    <p:animEffect transition="in" filter="fade">
                                      <p:cBhvr>
                                        <p:cTn id="79" dur="1000"/>
                                        <p:tgtEl>
                                          <p:spTgt spid="9">
                                            <p:txEl>
                                              <p:pRg st="0" end="0"/>
                                            </p:txEl>
                                          </p:spTgt>
                                        </p:tgtEl>
                                      </p:cBhvr>
                                    </p:animEffect>
                                    <p:anim calcmode="lin" valueType="num">
                                      <p:cBhvr>
                                        <p:cTn id="80"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81" dur="900" decel="100000" fill="hold"/>
                                        <p:tgtEl>
                                          <p:spTgt spid="9">
                                            <p:txEl>
                                              <p:pRg st="0" end="0"/>
                                            </p:txEl>
                                          </p:spTgt>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9">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83" fill="hold" nodeType="clickPar">
                      <p:stCondLst>
                        <p:cond delay="indefinite"/>
                      </p:stCondLst>
                      <p:childTnLst>
                        <p:par>
                          <p:cTn id="84" fill="hold" nodeType="withGroup">
                            <p:stCondLst>
                              <p:cond delay="0"/>
                            </p:stCondLst>
                            <p:childTnLst>
                              <p:par>
                                <p:cTn id="85" presetID="37" presetClass="entr" presetSubtype="0" fill="hold" grpId="0" nodeType="clickEffect">
                                  <p:stCondLst>
                                    <p:cond delay="0"/>
                                  </p:stCondLst>
                                  <p:childTnLst>
                                    <p:set>
                                      <p:cBhvr>
                                        <p:cTn id="86" dur="1" fill="hold">
                                          <p:stCondLst>
                                            <p:cond delay="0"/>
                                          </p:stCondLst>
                                        </p:cTn>
                                        <p:tgtEl>
                                          <p:spTgt spid="10"/>
                                        </p:tgtEl>
                                        <p:attrNameLst>
                                          <p:attrName>style.visibility</p:attrName>
                                        </p:attrNameLst>
                                      </p:cBhvr>
                                      <p:to>
                                        <p:strVal val="visible"/>
                                      </p:to>
                                    </p:set>
                                    <p:animEffect transition="in" filter="fade">
                                      <p:cBhvr>
                                        <p:cTn id="87" dur="1000"/>
                                        <p:tgtEl>
                                          <p:spTgt spid="10"/>
                                        </p:tgtEl>
                                      </p:cBhvr>
                                    </p:animEffect>
                                    <p:anim calcmode="lin" valueType="num">
                                      <p:cBhvr>
                                        <p:cTn id="88" dur="1000" fill="hold"/>
                                        <p:tgtEl>
                                          <p:spTgt spid="10"/>
                                        </p:tgtEl>
                                        <p:attrNameLst>
                                          <p:attrName>ppt_x</p:attrName>
                                        </p:attrNameLst>
                                      </p:cBhvr>
                                      <p:tavLst>
                                        <p:tav tm="0">
                                          <p:val>
                                            <p:strVal val="#ppt_x"/>
                                          </p:val>
                                        </p:tav>
                                        <p:tav tm="100000">
                                          <p:val>
                                            <p:strVal val="#ppt_x"/>
                                          </p:val>
                                        </p:tav>
                                      </p:tavLst>
                                    </p:anim>
                                    <p:anim calcmode="lin" valueType="num">
                                      <p:cBhvr>
                                        <p:cTn id="89" dur="900" decel="100000" fill="hold"/>
                                        <p:tgtEl>
                                          <p:spTgt spid="10"/>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par>
                    <p:cTn id="91" fill="hold" nodeType="clickPar">
                      <p:stCondLst>
                        <p:cond delay="indefinite"/>
                      </p:stCondLst>
                      <p:childTnLst>
                        <p:par>
                          <p:cTn id="92" fill="hold" nodeType="withGroup">
                            <p:stCondLst>
                              <p:cond delay="0"/>
                            </p:stCondLst>
                            <p:childTnLst>
                              <p:par>
                                <p:cTn id="93" presetID="37" presetClass="entr" presetSubtype="0" fill="hold" grpId="0" nodeType="clickEffect">
                                  <p:stCondLst>
                                    <p:cond delay="0"/>
                                  </p:stCondLst>
                                  <p:childTnLst>
                                    <p:set>
                                      <p:cBhvr>
                                        <p:cTn id="94" dur="1" fill="hold">
                                          <p:stCondLst>
                                            <p:cond delay="0"/>
                                          </p:stCondLst>
                                        </p:cTn>
                                        <p:tgtEl>
                                          <p:spTgt spid="9">
                                            <p:txEl>
                                              <p:pRg st="1" end="1"/>
                                            </p:txEl>
                                          </p:spTgt>
                                        </p:tgtEl>
                                        <p:attrNameLst>
                                          <p:attrName>style.visibility</p:attrName>
                                        </p:attrNameLst>
                                      </p:cBhvr>
                                      <p:to>
                                        <p:strVal val="visible"/>
                                      </p:to>
                                    </p:set>
                                    <p:animEffect transition="in" filter="fade">
                                      <p:cBhvr>
                                        <p:cTn id="95" dur="1000"/>
                                        <p:tgtEl>
                                          <p:spTgt spid="9">
                                            <p:txEl>
                                              <p:pRg st="1" end="1"/>
                                            </p:txEl>
                                          </p:spTgt>
                                        </p:tgtEl>
                                      </p:cBhvr>
                                    </p:animEffect>
                                    <p:anim calcmode="lin" valueType="num">
                                      <p:cBhvr>
                                        <p:cTn id="96"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97" dur="900" decel="100000" fill="hold"/>
                                        <p:tgtEl>
                                          <p:spTgt spid="9">
                                            <p:txEl>
                                              <p:pRg st="1" end="1"/>
                                            </p:txEl>
                                          </p:spTgt>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9">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99" fill="hold" nodeType="clickPar">
                      <p:stCondLst>
                        <p:cond delay="indefinite"/>
                      </p:stCondLst>
                      <p:childTnLst>
                        <p:par>
                          <p:cTn id="100" fill="hold" nodeType="withGroup">
                            <p:stCondLst>
                              <p:cond delay="0"/>
                            </p:stCondLst>
                            <p:childTnLst>
                              <p:par>
                                <p:cTn id="101" presetID="37" presetClass="entr" presetSubtype="0" fill="hold" grpId="0" nodeType="click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900" decel="100000" fill="hold"/>
                                        <p:tgtEl>
                                          <p:spTgt spid="11"/>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childTnLst>
                    </p:cTn>
                  </p:par>
                  <p:par>
                    <p:cTn id="107" fill="hold" nodeType="clickPar">
                      <p:stCondLst>
                        <p:cond delay="indefinite"/>
                      </p:stCondLst>
                      <p:childTnLst>
                        <p:par>
                          <p:cTn id="108" fill="hold" nodeType="withGroup">
                            <p:stCondLst>
                              <p:cond delay="0"/>
                            </p:stCondLst>
                            <p:childTnLst>
                              <p:par>
                                <p:cTn id="109" presetID="37" presetClass="entr" presetSubtype="0" fill="hold" grpId="0" nodeType="clickEffect">
                                  <p:stCondLst>
                                    <p:cond delay="0"/>
                                  </p:stCondLst>
                                  <p:childTnLst>
                                    <p:set>
                                      <p:cBhvr>
                                        <p:cTn id="110" dur="1" fill="hold">
                                          <p:stCondLst>
                                            <p:cond delay="0"/>
                                          </p:stCondLst>
                                        </p:cTn>
                                        <p:tgtEl>
                                          <p:spTgt spid="9">
                                            <p:txEl>
                                              <p:pRg st="3" end="3"/>
                                            </p:txEl>
                                          </p:spTgt>
                                        </p:tgtEl>
                                        <p:attrNameLst>
                                          <p:attrName>style.visibility</p:attrName>
                                        </p:attrNameLst>
                                      </p:cBhvr>
                                      <p:to>
                                        <p:strVal val="visible"/>
                                      </p:to>
                                    </p:set>
                                    <p:animEffect transition="in" filter="fade">
                                      <p:cBhvr>
                                        <p:cTn id="111" dur="1000"/>
                                        <p:tgtEl>
                                          <p:spTgt spid="9">
                                            <p:txEl>
                                              <p:pRg st="3" end="3"/>
                                            </p:txEl>
                                          </p:spTgt>
                                        </p:tgtEl>
                                      </p:cBhvr>
                                    </p:animEffect>
                                    <p:anim calcmode="lin" valueType="num">
                                      <p:cBhvr>
                                        <p:cTn id="112" dur="10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113" dur="900" decel="100000" fill="hold"/>
                                        <p:tgtEl>
                                          <p:spTgt spid="9">
                                            <p:txEl>
                                              <p:pRg st="3" end="3"/>
                                            </p:txEl>
                                          </p:spTgt>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9">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115" fill="hold" nodeType="clickPar">
                      <p:stCondLst>
                        <p:cond delay="indefinite"/>
                      </p:stCondLst>
                      <p:childTnLst>
                        <p:par>
                          <p:cTn id="116" fill="hold" nodeType="withGroup">
                            <p:stCondLst>
                              <p:cond delay="0"/>
                            </p:stCondLst>
                            <p:childTnLst>
                              <p:par>
                                <p:cTn id="117" presetID="37" presetClass="entr" presetSubtype="0" fill="hold" grpId="0" nodeType="click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900" decel="100000" fill="hold"/>
                                        <p:tgtEl>
                                          <p:spTgt spid="12"/>
                                        </p:tgtEl>
                                        <p:attrNameLst>
                                          <p:attrName>ppt_y</p:attrName>
                                        </p:attrNameLst>
                                      </p:cBhvr>
                                      <p:tavLst>
                                        <p:tav tm="0">
                                          <p:val>
                                            <p:strVal val="#ppt_y+1"/>
                                          </p:val>
                                        </p:tav>
                                        <p:tav tm="100000">
                                          <p:val>
                                            <p:strVal val="#ppt_y-.03"/>
                                          </p:val>
                                        </p:tav>
                                      </p:tavLst>
                                    </p:anim>
                                    <p:anim calcmode="lin" valueType="num">
                                      <p:cBhvr>
                                        <p:cTn id="122"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par>
                    <p:cTn id="123" fill="hold" nodeType="clickPar">
                      <p:stCondLst>
                        <p:cond delay="indefinite"/>
                      </p:stCondLst>
                      <p:childTnLst>
                        <p:par>
                          <p:cTn id="124" fill="hold" nodeType="withGroup">
                            <p:stCondLst>
                              <p:cond delay="0"/>
                            </p:stCondLst>
                            <p:childTnLst>
                              <p:par>
                                <p:cTn id="125" presetID="37" presetClass="entr" presetSubtype="0" fill="hold" grpId="0" nodeType="clickEffect">
                                  <p:stCondLst>
                                    <p:cond delay="0"/>
                                  </p:stCondLst>
                                  <p:childTnLst>
                                    <p:set>
                                      <p:cBhvr>
                                        <p:cTn id="126" dur="1" fill="hold">
                                          <p:stCondLst>
                                            <p:cond delay="0"/>
                                          </p:stCondLst>
                                        </p:cTn>
                                        <p:tgtEl>
                                          <p:spTgt spid="9">
                                            <p:txEl>
                                              <p:pRg st="4" end="4"/>
                                            </p:txEl>
                                          </p:spTgt>
                                        </p:tgtEl>
                                        <p:attrNameLst>
                                          <p:attrName>style.visibility</p:attrName>
                                        </p:attrNameLst>
                                      </p:cBhvr>
                                      <p:to>
                                        <p:strVal val="visible"/>
                                      </p:to>
                                    </p:set>
                                    <p:animEffect transition="in" filter="fade">
                                      <p:cBhvr>
                                        <p:cTn id="127" dur="1000"/>
                                        <p:tgtEl>
                                          <p:spTgt spid="9">
                                            <p:txEl>
                                              <p:pRg st="4" end="4"/>
                                            </p:txEl>
                                          </p:spTgt>
                                        </p:tgtEl>
                                      </p:cBhvr>
                                    </p:animEffect>
                                    <p:anim calcmode="lin" valueType="num">
                                      <p:cBhvr>
                                        <p:cTn id="128" dur="1000" fill="hold"/>
                                        <p:tgtEl>
                                          <p:spTgt spid="9">
                                            <p:txEl>
                                              <p:pRg st="4" end="4"/>
                                            </p:txEl>
                                          </p:spTgt>
                                        </p:tgtEl>
                                        <p:attrNameLst>
                                          <p:attrName>ppt_x</p:attrName>
                                        </p:attrNameLst>
                                      </p:cBhvr>
                                      <p:tavLst>
                                        <p:tav tm="0">
                                          <p:val>
                                            <p:strVal val="#ppt_x"/>
                                          </p:val>
                                        </p:tav>
                                        <p:tav tm="100000">
                                          <p:val>
                                            <p:strVal val="#ppt_x"/>
                                          </p:val>
                                        </p:tav>
                                      </p:tavLst>
                                    </p:anim>
                                    <p:anim calcmode="lin" valueType="num">
                                      <p:cBhvr>
                                        <p:cTn id="129" dur="900" decel="100000" fill="hold"/>
                                        <p:tgtEl>
                                          <p:spTgt spid="9">
                                            <p:txEl>
                                              <p:pRg st="4" end="4"/>
                                            </p:txEl>
                                          </p:spTgt>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9">
                                            <p:txEl>
                                              <p:pRg st="4" end="4"/>
                                            </p:txEl>
                                          </p:spTgt>
                                        </p:tgtEl>
                                        <p:attrNameLst>
                                          <p:attrName>ppt_y</p:attrName>
                                        </p:attrNameLst>
                                      </p:cBhvr>
                                      <p:tavLst>
                                        <p:tav tm="0">
                                          <p:val>
                                            <p:strVal val="#ppt_y-.03"/>
                                          </p:val>
                                        </p:tav>
                                        <p:tav tm="100000">
                                          <p:val>
                                            <p:strVal val="#ppt_y"/>
                                          </p:val>
                                        </p:tav>
                                      </p:tavLst>
                                    </p:anim>
                                  </p:childTnLst>
                                </p:cTn>
                              </p:par>
                            </p:childTnLst>
                          </p:cTn>
                        </p:par>
                      </p:childTnLst>
                    </p:cTn>
                  </p:par>
                  <p:par>
                    <p:cTn id="131" fill="hold" nodeType="clickPar">
                      <p:stCondLst>
                        <p:cond delay="indefinite"/>
                      </p:stCondLst>
                      <p:childTnLst>
                        <p:par>
                          <p:cTn id="132" fill="hold" nodeType="withGroup">
                            <p:stCondLst>
                              <p:cond delay="0"/>
                            </p:stCondLst>
                            <p:childTnLst>
                              <p:par>
                                <p:cTn id="133" presetID="37" presetClass="entr" presetSubtype="0" fill="hold" grpId="0" nodeType="clickEffect">
                                  <p:stCondLst>
                                    <p:cond delay="0"/>
                                  </p:stCondLst>
                                  <p:childTnLst>
                                    <p:set>
                                      <p:cBhvr>
                                        <p:cTn id="134" dur="1" fill="hold">
                                          <p:stCondLst>
                                            <p:cond delay="0"/>
                                          </p:stCondLst>
                                        </p:cTn>
                                        <p:tgtEl>
                                          <p:spTgt spid="13"/>
                                        </p:tgtEl>
                                        <p:attrNameLst>
                                          <p:attrName>style.visibility</p:attrName>
                                        </p:attrNameLst>
                                      </p:cBhvr>
                                      <p:to>
                                        <p:strVal val="visible"/>
                                      </p:to>
                                    </p:set>
                                    <p:animEffect transition="in" filter="fade">
                                      <p:cBhvr>
                                        <p:cTn id="135" dur="1000"/>
                                        <p:tgtEl>
                                          <p:spTgt spid="13"/>
                                        </p:tgtEl>
                                      </p:cBhvr>
                                    </p:animEffect>
                                    <p:anim calcmode="lin" valueType="num">
                                      <p:cBhvr>
                                        <p:cTn id="136" dur="1000" fill="hold"/>
                                        <p:tgtEl>
                                          <p:spTgt spid="13"/>
                                        </p:tgtEl>
                                        <p:attrNameLst>
                                          <p:attrName>ppt_x</p:attrName>
                                        </p:attrNameLst>
                                      </p:cBhvr>
                                      <p:tavLst>
                                        <p:tav tm="0">
                                          <p:val>
                                            <p:strVal val="#ppt_x"/>
                                          </p:val>
                                        </p:tav>
                                        <p:tav tm="100000">
                                          <p:val>
                                            <p:strVal val="#ppt_x"/>
                                          </p:val>
                                        </p:tav>
                                      </p:tavLst>
                                    </p:anim>
                                    <p:anim calcmode="lin" valueType="num">
                                      <p:cBhvr>
                                        <p:cTn id="137" dur="900" decel="100000" fill="hold"/>
                                        <p:tgtEl>
                                          <p:spTgt spid="13"/>
                                        </p:tgtEl>
                                        <p:attrNameLst>
                                          <p:attrName>ppt_y</p:attrName>
                                        </p:attrNameLst>
                                      </p:cBhvr>
                                      <p:tavLst>
                                        <p:tav tm="0">
                                          <p:val>
                                            <p:strVal val="#ppt_y+1"/>
                                          </p:val>
                                        </p:tav>
                                        <p:tav tm="100000">
                                          <p:val>
                                            <p:strVal val="#ppt_y-.03"/>
                                          </p:val>
                                        </p:tav>
                                      </p:tavLst>
                                    </p:anim>
                                    <p:anim calcmode="lin" valueType="num">
                                      <p:cBhvr>
                                        <p:cTn id="138"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p:bldP spid="6" grpId="0"/>
      <p:bldP spid="7" grpId="0"/>
      <p:bldP spid="8" grpId="0"/>
      <p:bldP spid="9" grpId="0" build="p"/>
      <p:bldP spid="10" grpId="0"/>
      <p:bldP spid="11" grpId="0"/>
      <p:bldP spid="12" grpId="0"/>
      <p:bldP spid="13"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3" name="TextBox 2"/>
          <p:cNvSpPr txBox="1"/>
          <p:nvPr/>
        </p:nvSpPr>
        <p:spPr>
          <a:xfrm>
            <a:off x="596900" y="266700"/>
            <a:ext cx="7874000" cy="677863"/>
          </a:xfrm>
          <a:prstGeom prst="rect">
            <a:avLst/>
          </a:prstGeom>
        </p:spPr>
        <p:style>
          <a:lnRef idx="1">
            <a:schemeClr val="accent4"/>
          </a:lnRef>
          <a:fillRef idx="3">
            <a:schemeClr val="accent4"/>
          </a:fillRef>
          <a:effectRef idx="2">
            <a:schemeClr val="accent4"/>
          </a:effectRef>
          <a:fontRef idx="minor">
            <a:schemeClr val="lt1"/>
          </a:fontRef>
        </p:style>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defRPr/>
            </a:pPr>
            <a:r>
              <a:rPr lang="en-US" sz="3700" b="1" dirty="0" smtClean="0">
                <a:solidFill>
                  <a:srgbClr val="FFFF00"/>
                </a:solidFill>
                <a:latin typeface="Calibri" charset="0"/>
              </a:rPr>
              <a:t>DNA as a Carrier of Information</a:t>
            </a:r>
            <a:endParaRPr lang="en-US" sz="3700" dirty="0" smtClean="0">
              <a:solidFill>
                <a:srgbClr val="FFFF00"/>
              </a:solidFill>
              <a:latin typeface="Calibri" charset="0"/>
            </a:endParaRPr>
          </a:p>
        </p:txBody>
      </p:sp>
      <p:pic>
        <p:nvPicPr>
          <p:cNvPr id="33795" name="Picture 3" descr="images.jpe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6850" y="1143000"/>
            <a:ext cx="3771900" cy="3822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TextBox 4"/>
          <p:cNvSpPr txBox="1">
            <a:spLocks noChangeArrowheads="1"/>
          </p:cNvSpPr>
          <p:nvPr/>
        </p:nvSpPr>
        <p:spPr bwMode="auto">
          <a:xfrm>
            <a:off x="4216400" y="1320800"/>
            <a:ext cx="4762500" cy="2308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dirty="0">
                <a:solidFill>
                  <a:srgbClr val="FB93FA"/>
                </a:solidFill>
              </a:rPr>
              <a:t>A necessary property of genetic material is that it be able to:</a:t>
            </a:r>
          </a:p>
          <a:p>
            <a:pPr algn="ctr" eaLnBrk="1" hangingPunct="1"/>
            <a:r>
              <a:rPr lang="en-US" dirty="0">
                <a:solidFill>
                  <a:srgbClr val="FFFF00"/>
                </a:solidFill>
              </a:rPr>
              <a:t>carry information.  </a:t>
            </a:r>
          </a:p>
          <a:p>
            <a:pPr eaLnBrk="1" hangingPunct="1"/>
            <a:r>
              <a:rPr lang="en-US" dirty="0">
                <a:solidFill>
                  <a:srgbClr val="FB93FA"/>
                </a:solidFill>
              </a:rPr>
              <a:t>The DNA molecule is able to do this.</a:t>
            </a:r>
          </a:p>
          <a:p>
            <a:pPr eaLnBrk="1" hangingPunct="1"/>
            <a:endParaRPr lang="en-US" dirty="0">
              <a:solidFill>
                <a:srgbClr val="FB93FA"/>
              </a:solidFill>
            </a:endParaRPr>
          </a:p>
        </p:txBody>
      </p:sp>
      <p:sp>
        <p:nvSpPr>
          <p:cNvPr id="6" name="TextBox 5"/>
          <p:cNvSpPr txBox="1">
            <a:spLocks noChangeArrowheads="1"/>
          </p:cNvSpPr>
          <p:nvPr/>
        </p:nvSpPr>
        <p:spPr bwMode="auto">
          <a:xfrm>
            <a:off x="3968750" y="3403600"/>
            <a:ext cx="5702300" cy="1292225"/>
          </a:xfrm>
          <a:prstGeom prst="rect">
            <a:avLst/>
          </a:prstGeom>
          <a:noFill/>
          <a:ln w="9525">
            <a:noFill/>
            <a:miter lim="800000"/>
            <a:headEnd/>
            <a:tailEnd/>
          </a:ln>
        </p:spPr>
        <p:txBody>
          <a:bodyPr>
            <a:spAutoFit/>
          </a:bodyPr>
          <a:lstStyle/>
          <a:p>
            <a:pPr>
              <a:defRPr/>
            </a:pPr>
            <a:r>
              <a:rPr lang="en-US" sz="2600" dirty="0">
                <a:solidFill>
                  <a:schemeClr val="accent4">
                    <a:lumMod val="50000"/>
                  </a:schemeClr>
                </a:solidFill>
                <a:ea typeface="ＭＳ Ｐゴシック" charset="-128"/>
                <a:cs typeface="ＭＳ Ｐゴシック" charset="-128"/>
              </a:rPr>
              <a:t>The information is carried in the ________________ and any sequence of bases is possible. </a:t>
            </a:r>
          </a:p>
        </p:txBody>
      </p:sp>
      <p:sp>
        <p:nvSpPr>
          <p:cNvPr id="7" name="TextBox 6"/>
          <p:cNvSpPr txBox="1">
            <a:spLocks noChangeArrowheads="1"/>
          </p:cNvSpPr>
          <p:nvPr/>
        </p:nvSpPr>
        <p:spPr bwMode="auto">
          <a:xfrm>
            <a:off x="50127" y="2496387"/>
            <a:ext cx="1308100"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600" b="1" dirty="0">
                <a:solidFill>
                  <a:srgbClr val="0000FF"/>
                </a:solidFill>
              </a:rPr>
              <a:t>Sequence </a:t>
            </a:r>
          </a:p>
          <a:p>
            <a:pPr algn="ctr" eaLnBrk="1" hangingPunct="1"/>
            <a:r>
              <a:rPr lang="en-US" sz="1600" b="1" dirty="0">
                <a:solidFill>
                  <a:srgbClr val="0000FF"/>
                </a:solidFill>
              </a:rPr>
              <a:t>of </a:t>
            </a:r>
          </a:p>
          <a:p>
            <a:pPr algn="ctr" eaLnBrk="1" hangingPunct="1"/>
            <a:r>
              <a:rPr lang="en-US" sz="1600" b="1" dirty="0">
                <a:solidFill>
                  <a:srgbClr val="0000FF"/>
                </a:solidFill>
              </a:rPr>
              <a:t>bases</a:t>
            </a:r>
          </a:p>
        </p:txBody>
      </p:sp>
      <p:cxnSp>
        <p:nvCxnSpPr>
          <p:cNvPr id="9" name="Straight Arrow Connector 8"/>
          <p:cNvCxnSpPr/>
          <p:nvPr/>
        </p:nvCxnSpPr>
        <p:spPr>
          <a:xfrm rot="5400000" flipH="1" flipV="1">
            <a:off x="977900" y="2374900"/>
            <a:ext cx="698500" cy="46990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flipV="1">
            <a:off x="1092200" y="2479675"/>
            <a:ext cx="546100" cy="479425"/>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flipV="1">
            <a:off x="1092200" y="2806700"/>
            <a:ext cx="863600" cy="15240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a:off x="1168400" y="2959100"/>
            <a:ext cx="1041400" cy="149247"/>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9" name="TextBox 18"/>
          <p:cNvSpPr txBox="1">
            <a:spLocks noChangeArrowheads="1"/>
          </p:cNvSpPr>
          <p:nvPr/>
        </p:nvSpPr>
        <p:spPr bwMode="auto">
          <a:xfrm>
            <a:off x="3968750" y="3784600"/>
            <a:ext cx="3441700" cy="492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600" dirty="0">
                <a:solidFill>
                  <a:srgbClr val="39FC30"/>
                </a:solidFill>
              </a:rPr>
              <a:t>sequence of bases </a:t>
            </a:r>
          </a:p>
        </p:txBody>
      </p:sp>
      <p:sp>
        <p:nvSpPr>
          <p:cNvPr id="20" name="TextBox 19"/>
          <p:cNvSpPr txBox="1">
            <a:spLocks noChangeArrowheads="1"/>
          </p:cNvSpPr>
          <p:nvPr/>
        </p:nvSpPr>
        <p:spPr bwMode="auto">
          <a:xfrm>
            <a:off x="0" y="4965700"/>
            <a:ext cx="9144000" cy="1062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100" dirty="0"/>
              <a:t>Since the number of paired bases ranges from about 5,000 for the simplest virus to 6 billion in human chromosomes, the variations are infinite.</a:t>
            </a:r>
          </a:p>
          <a:p>
            <a:pPr eaLnBrk="1" hangingPunct="1"/>
            <a:endParaRPr lang="en-US" sz="2100" dirty="0"/>
          </a:p>
        </p:txBody>
      </p:sp>
      <p:sp>
        <p:nvSpPr>
          <p:cNvPr id="21" name="TextBox 20"/>
          <p:cNvSpPr txBox="1"/>
          <p:nvPr/>
        </p:nvSpPr>
        <p:spPr>
          <a:xfrm>
            <a:off x="0" y="5816600"/>
            <a:ext cx="9144000" cy="1262063"/>
          </a:xfrm>
          <a:prstGeom prst="rect">
            <a:avLst/>
          </a:prstGeom>
        </p:spPr>
        <p:style>
          <a:lnRef idx="1">
            <a:schemeClr val="accent3"/>
          </a:lnRef>
          <a:fillRef idx="2">
            <a:schemeClr val="accent3"/>
          </a:fillRef>
          <a:effectRef idx="1">
            <a:schemeClr val="accent3"/>
          </a:effectRef>
          <a:fontRef idx="minor">
            <a:schemeClr val="dk1"/>
          </a:fontRef>
        </p:style>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1900" dirty="0" smtClean="0">
                <a:solidFill>
                  <a:srgbClr val="000000"/>
                </a:solidFill>
                <a:latin typeface="Calibri" charset="0"/>
              </a:rPr>
              <a:t>If the DNA from a single human cell were stretched out, it would reach about 6 feet.  It would carry information equivalent to 1,200 books as thick as your textbook!  And yet all of this information can be copied in just a few hours with very few errors.  </a:t>
            </a:r>
          </a:p>
          <a:p>
            <a:pPr eaLnBrk="1" hangingPunct="1">
              <a:defRPr/>
            </a:pPr>
            <a:endParaRPr lang="en-US" sz="1900" dirty="0" smtClean="0">
              <a:solidFill>
                <a:srgbClr val="000000"/>
              </a:solidFill>
              <a:latin typeface="Calibri"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5">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5">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fade">
                                      <p:cBhvr>
                                        <p:cTn id="15" dur="1000"/>
                                        <p:tgtEl>
                                          <p:spTgt spid="5">
                                            <p:txEl>
                                              <p:pRg st="1" end="1"/>
                                            </p:txEl>
                                          </p:spTgt>
                                        </p:tgtEl>
                                      </p:cBhvr>
                                    </p:animEffect>
                                    <p:anim calcmode="lin" valueType="num">
                                      <p:cBhvr>
                                        <p:cTn id="16"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5">
                                            <p:txEl>
                                              <p:pRg st="1" end="1"/>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5">
                                            <p:txEl>
                                              <p:pRg st="2" end="2"/>
                                            </p:txEl>
                                          </p:spTgt>
                                        </p:tgtEl>
                                        <p:attrNameLst>
                                          <p:attrName>style.visibility</p:attrName>
                                        </p:attrNameLst>
                                      </p:cBhvr>
                                      <p:to>
                                        <p:strVal val="visible"/>
                                      </p:to>
                                    </p:set>
                                    <p:animEffect transition="in" filter="fade">
                                      <p:cBhvr>
                                        <p:cTn id="23" dur="1000"/>
                                        <p:tgtEl>
                                          <p:spTgt spid="5">
                                            <p:txEl>
                                              <p:pRg st="2" end="2"/>
                                            </p:txEl>
                                          </p:spTgt>
                                        </p:tgtEl>
                                      </p:cBhvr>
                                    </p:animEffect>
                                    <p:anim calcmode="lin" valueType="num">
                                      <p:cBhvr>
                                        <p:cTn id="24"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5" dur="900" decel="100000" fill="hold"/>
                                        <p:tgtEl>
                                          <p:spTgt spid="5">
                                            <p:txEl>
                                              <p:pRg st="2" end="2"/>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54" presetClass="entr" presetSubtype="0" accel="10000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500" fill="hold"/>
                                        <p:tgtEl>
                                          <p:spTgt spid="6"/>
                                        </p:tgtEl>
                                        <p:attrNameLst>
                                          <p:attrName>ppt_w</p:attrName>
                                        </p:attrNameLst>
                                      </p:cBhvr>
                                      <p:tavLst>
                                        <p:tav tm="0">
                                          <p:val>
                                            <p:strVal val="#ppt_w*0.05"/>
                                          </p:val>
                                        </p:tav>
                                        <p:tav tm="100000">
                                          <p:val>
                                            <p:strVal val="#ppt_w"/>
                                          </p:val>
                                        </p:tav>
                                      </p:tavLst>
                                    </p:anim>
                                    <p:anim calcmode="lin" valueType="num">
                                      <p:cBhvr>
                                        <p:cTn id="32" dur="500" fill="hold"/>
                                        <p:tgtEl>
                                          <p:spTgt spid="6"/>
                                        </p:tgtEl>
                                        <p:attrNameLst>
                                          <p:attrName>ppt_h</p:attrName>
                                        </p:attrNameLst>
                                      </p:cBhvr>
                                      <p:tavLst>
                                        <p:tav tm="0">
                                          <p:val>
                                            <p:strVal val="#ppt_h"/>
                                          </p:val>
                                        </p:tav>
                                        <p:tav tm="100000">
                                          <p:val>
                                            <p:strVal val="#ppt_h"/>
                                          </p:val>
                                        </p:tav>
                                      </p:tavLst>
                                    </p:anim>
                                    <p:anim calcmode="lin" valueType="num">
                                      <p:cBhvr>
                                        <p:cTn id="33" dur="500" fill="hold"/>
                                        <p:tgtEl>
                                          <p:spTgt spid="6"/>
                                        </p:tgtEl>
                                        <p:attrNameLst>
                                          <p:attrName>ppt_x</p:attrName>
                                        </p:attrNameLst>
                                      </p:cBhvr>
                                      <p:tavLst>
                                        <p:tav tm="0">
                                          <p:val>
                                            <p:strVal val="#ppt_x-.2"/>
                                          </p:val>
                                        </p:tav>
                                        <p:tav tm="100000">
                                          <p:val>
                                            <p:strVal val="#ppt_x"/>
                                          </p:val>
                                        </p:tav>
                                      </p:tavLst>
                                    </p:anim>
                                    <p:anim calcmode="lin" valueType="num">
                                      <p:cBhvr>
                                        <p:cTn id="34" dur="500" fill="hold"/>
                                        <p:tgtEl>
                                          <p:spTgt spid="6"/>
                                        </p:tgtEl>
                                        <p:attrNameLst>
                                          <p:attrName>ppt_y</p:attrName>
                                        </p:attrNameLst>
                                      </p:cBhvr>
                                      <p:tavLst>
                                        <p:tav tm="0">
                                          <p:val>
                                            <p:strVal val="#ppt_y"/>
                                          </p:val>
                                        </p:tav>
                                        <p:tav tm="100000">
                                          <p:val>
                                            <p:strVal val="#ppt_y"/>
                                          </p:val>
                                        </p:tav>
                                      </p:tavLst>
                                    </p:anim>
                                    <p:animEffect transition="in" filter="fade">
                                      <p:cBhvr>
                                        <p:cTn id="35" dur="500"/>
                                        <p:tgtEl>
                                          <p:spTgt spid="6"/>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41" presetClass="entr" presetSubtype="0" fill="hold" grpId="0" nodeType="clickEffect">
                                  <p:stCondLst>
                                    <p:cond delay="0"/>
                                  </p:stCondLst>
                                  <p:iterate type="lt">
                                    <p:tmPct val="10000"/>
                                  </p:iterate>
                                  <p:childTnLst>
                                    <p:set>
                                      <p:cBhvr>
                                        <p:cTn id="39" dur="1" fill="hold">
                                          <p:stCondLst>
                                            <p:cond delay="0"/>
                                          </p:stCondLst>
                                        </p:cTn>
                                        <p:tgtEl>
                                          <p:spTgt spid="19"/>
                                        </p:tgtEl>
                                        <p:attrNameLst>
                                          <p:attrName>style.visibility</p:attrName>
                                        </p:attrNameLst>
                                      </p:cBhvr>
                                      <p:to>
                                        <p:strVal val="visible"/>
                                      </p:to>
                                    </p:set>
                                    <p:anim calcmode="lin" valueType="num">
                                      <p:cBhvr>
                                        <p:cTn id="40" dur="500" fill="hold"/>
                                        <p:tgtEl>
                                          <p:spTgt spid="19"/>
                                        </p:tgtEl>
                                        <p:attrNameLst>
                                          <p:attrName>ppt_x</p:attrName>
                                        </p:attrNameLst>
                                      </p:cBhvr>
                                      <p:tavLst>
                                        <p:tav tm="0">
                                          <p:val>
                                            <p:strVal val="#ppt_x"/>
                                          </p:val>
                                        </p:tav>
                                        <p:tav tm="50000">
                                          <p:val>
                                            <p:strVal val="#ppt_x+.1"/>
                                          </p:val>
                                        </p:tav>
                                        <p:tav tm="100000">
                                          <p:val>
                                            <p:strVal val="#ppt_x"/>
                                          </p:val>
                                        </p:tav>
                                      </p:tavLst>
                                    </p:anim>
                                    <p:anim calcmode="lin" valueType="num">
                                      <p:cBhvr>
                                        <p:cTn id="41" dur="500" fill="hold"/>
                                        <p:tgtEl>
                                          <p:spTgt spid="19"/>
                                        </p:tgtEl>
                                        <p:attrNameLst>
                                          <p:attrName>ppt_y</p:attrName>
                                        </p:attrNameLst>
                                      </p:cBhvr>
                                      <p:tavLst>
                                        <p:tav tm="0">
                                          <p:val>
                                            <p:strVal val="#ppt_y"/>
                                          </p:val>
                                        </p:tav>
                                        <p:tav tm="100000">
                                          <p:val>
                                            <p:strVal val="#ppt_y"/>
                                          </p:val>
                                        </p:tav>
                                      </p:tavLst>
                                    </p:anim>
                                    <p:anim calcmode="lin" valueType="num">
                                      <p:cBhvr>
                                        <p:cTn id="42" dur="500" fill="hold"/>
                                        <p:tgtEl>
                                          <p:spTgt spid="19"/>
                                        </p:tgtEl>
                                        <p:attrNameLst>
                                          <p:attrName>ppt_h</p:attrName>
                                        </p:attrNameLst>
                                      </p:cBhvr>
                                      <p:tavLst>
                                        <p:tav tm="0">
                                          <p:val>
                                            <p:strVal val="#ppt_h/10"/>
                                          </p:val>
                                        </p:tav>
                                        <p:tav tm="50000">
                                          <p:val>
                                            <p:strVal val="#ppt_h+.01"/>
                                          </p:val>
                                        </p:tav>
                                        <p:tav tm="100000">
                                          <p:val>
                                            <p:strVal val="#ppt_h"/>
                                          </p:val>
                                        </p:tav>
                                      </p:tavLst>
                                    </p:anim>
                                    <p:anim calcmode="lin" valueType="num">
                                      <p:cBhvr>
                                        <p:cTn id="43" dur="500" fill="hold"/>
                                        <p:tgtEl>
                                          <p:spTgt spid="19"/>
                                        </p:tgtEl>
                                        <p:attrNameLst>
                                          <p:attrName>ppt_w</p:attrName>
                                        </p:attrNameLst>
                                      </p:cBhvr>
                                      <p:tavLst>
                                        <p:tav tm="0">
                                          <p:val>
                                            <p:strVal val="#ppt_w/10"/>
                                          </p:val>
                                        </p:tav>
                                        <p:tav tm="50000">
                                          <p:val>
                                            <p:strVal val="#ppt_w+.01"/>
                                          </p:val>
                                        </p:tav>
                                        <p:tav tm="100000">
                                          <p:val>
                                            <p:strVal val="#ppt_w"/>
                                          </p:val>
                                        </p:tav>
                                      </p:tavLst>
                                    </p:anim>
                                    <p:animEffect transition="in" filter="fade">
                                      <p:cBhvr>
                                        <p:cTn id="44" dur="500" tmFilter="0,0; .5, 1; 1, 1"/>
                                        <p:tgtEl>
                                          <p:spTgt spid="19"/>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41" presetClass="entr" presetSubtype="0" fill="hold" grpId="0" nodeType="clickEffect">
                                  <p:stCondLst>
                                    <p:cond delay="0"/>
                                  </p:stCondLst>
                                  <p:iterate type="lt">
                                    <p:tmPct val="10000"/>
                                  </p:iterate>
                                  <p:childTnLst>
                                    <p:set>
                                      <p:cBhvr>
                                        <p:cTn id="48" dur="1" fill="hold">
                                          <p:stCondLst>
                                            <p:cond delay="0"/>
                                          </p:stCondLst>
                                        </p:cTn>
                                        <p:tgtEl>
                                          <p:spTgt spid="7"/>
                                        </p:tgtEl>
                                        <p:attrNameLst>
                                          <p:attrName>style.visibility</p:attrName>
                                        </p:attrNameLst>
                                      </p:cBhvr>
                                      <p:to>
                                        <p:strVal val="visible"/>
                                      </p:to>
                                    </p:set>
                                    <p:anim calcmode="lin" valueType="num">
                                      <p:cBhvr>
                                        <p:cTn id="49"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50" dur="500" fill="hold"/>
                                        <p:tgtEl>
                                          <p:spTgt spid="7"/>
                                        </p:tgtEl>
                                        <p:attrNameLst>
                                          <p:attrName>ppt_y</p:attrName>
                                        </p:attrNameLst>
                                      </p:cBhvr>
                                      <p:tavLst>
                                        <p:tav tm="0">
                                          <p:val>
                                            <p:strVal val="#ppt_y"/>
                                          </p:val>
                                        </p:tav>
                                        <p:tav tm="100000">
                                          <p:val>
                                            <p:strVal val="#ppt_y"/>
                                          </p:val>
                                        </p:tav>
                                      </p:tavLst>
                                    </p:anim>
                                    <p:anim calcmode="lin" valueType="num">
                                      <p:cBhvr>
                                        <p:cTn id="51"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52"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53" dur="500" tmFilter="0,0; .5, 1; 1, 1"/>
                                        <p:tgtEl>
                                          <p:spTgt spid="7"/>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54" presetClass="entr" presetSubtype="0" accel="100000" fill="hold" nodeType="clickEffect">
                                  <p:stCondLst>
                                    <p:cond delay="0"/>
                                  </p:stCondLst>
                                  <p:childTnLst>
                                    <p:set>
                                      <p:cBhvr>
                                        <p:cTn id="57" dur="1" fill="hold">
                                          <p:stCondLst>
                                            <p:cond delay="0"/>
                                          </p:stCondLst>
                                        </p:cTn>
                                        <p:tgtEl>
                                          <p:spTgt spid="9"/>
                                        </p:tgtEl>
                                        <p:attrNameLst>
                                          <p:attrName>style.visibility</p:attrName>
                                        </p:attrNameLst>
                                      </p:cBhvr>
                                      <p:to>
                                        <p:strVal val="visible"/>
                                      </p:to>
                                    </p:set>
                                    <p:anim calcmode="lin" valueType="num">
                                      <p:cBhvr>
                                        <p:cTn id="58" dur="500" fill="hold"/>
                                        <p:tgtEl>
                                          <p:spTgt spid="9"/>
                                        </p:tgtEl>
                                        <p:attrNameLst>
                                          <p:attrName>ppt_w</p:attrName>
                                        </p:attrNameLst>
                                      </p:cBhvr>
                                      <p:tavLst>
                                        <p:tav tm="0">
                                          <p:val>
                                            <p:strVal val="#ppt_w*0.05"/>
                                          </p:val>
                                        </p:tav>
                                        <p:tav tm="100000">
                                          <p:val>
                                            <p:strVal val="#ppt_w"/>
                                          </p:val>
                                        </p:tav>
                                      </p:tavLst>
                                    </p:anim>
                                    <p:anim calcmode="lin" valueType="num">
                                      <p:cBhvr>
                                        <p:cTn id="59" dur="500" fill="hold"/>
                                        <p:tgtEl>
                                          <p:spTgt spid="9"/>
                                        </p:tgtEl>
                                        <p:attrNameLst>
                                          <p:attrName>ppt_h</p:attrName>
                                        </p:attrNameLst>
                                      </p:cBhvr>
                                      <p:tavLst>
                                        <p:tav tm="0">
                                          <p:val>
                                            <p:strVal val="#ppt_h"/>
                                          </p:val>
                                        </p:tav>
                                        <p:tav tm="100000">
                                          <p:val>
                                            <p:strVal val="#ppt_h"/>
                                          </p:val>
                                        </p:tav>
                                      </p:tavLst>
                                    </p:anim>
                                    <p:anim calcmode="lin" valueType="num">
                                      <p:cBhvr>
                                        <p:cTn id="60" dur="500" fill="hold"/>
                                        <p:tgtEl>
                                          <p:spTgt spid="9"/>
                                        </p:tgtEl>
                                        <p:attrNameLst>
                                          <p:attrName>ppt_x</p:attrName>
                                        </p:attrNameLst>
                                      </p:cBhvr>
                                      <p:tavLst>
                                        <p:tav tm="0">
                                          <p:val>
                                            <p:strVal val="#ppt_x-.2"/>
                                          </p:val>
                                        </p:tav>
                                        <p:tav tm="100000">
                                          <p:val>
                                            <p:strVal val="#ppt_x"/>
                                          </p:val>
                                        </p:tav>
                                      </p:tavLst>
                                    </p:anim>
                                    <p:anim calcmode="lin" valueType="num">
                                      <p:cBhvr>
                                        <p:cTn id="61" dur="500" fill="hold"/>
                                        <p:tgtEl>
                                          <p:spTgt spid="9"/>
                                        </p:tgtEl>
                                        <p:attrNameLst>
                                          <p:attrName>ppt_y</p:attrName>
                                        </p:attrNameLst>
                                      </p:cBhvr>
                                      <p:tavLst>
                                        <p:tav tm="0">
                                          <p:val>
                                            <p:strVal val="#ppt_y"/>
                                          </p:val>
                                        </p:tav>
                                        <p:tav tm="100000">
                                          <p:val>
                                            <p:strVal val="#ppt_y"/>
                                          </p:val>
                                        </p:tav>
                                      </p:tavLst>
                                    </p:anim>
                                    <p:animEffect transition="in" filter="fade">
                                      <p:cBhvr>
                                        <p:cTn id="62" dur="500"/>
                                        <p:tgtEl>
                                          <p:spTgt spid="9"/>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54" presetClass="entr" presetSubtype="0" accel="100000" fill="hold" nodeType="clickEffect">
                                  <p:stCondLst>
                                    <p:cond delay="0"/>
                                  </p:stCondLst>
                                  <p:childTnLst>
                                    <p:set>
                                      <p:cBhvr>
                                        <p:cTn id="66" dur="1" fill="hold">
                                          <p:stCondLst>
                                            <p:cond delay="0"/>
                                          </p:stCondLst>
                                        </p:cTn>
                                        <p:tgtEl>
                                          <p:spTgt spid="10"/>
                                        </p:tgtEl>
                                        <p:attrNameLst>
                                          <p:attrName>style.visibility</p:attrName>
                                        </p:attrNameLst>
                                      </p:cBhvr>
                                      <p:to>
                                        <p:strVal val="visible"/>
                                      </p:to>
                                    </p:set>
                                    <p:anim calcmode="lin" valueType="num">
                                      <p:cBhvr>
                                        <p:cTn id="67" dur="500" fill="hold"/>
                                        <p:tgtEl>
                                          <p:spTgt spid="10"/>
                                        </p:tgtEl>
                                        <p:attrNameLst>
                                          <p:attrName>ppt_w</p:attrName>
                                        </p:attrNameLst>
                                      </p:cBhvr>
                                      <p:tavLst>
                                        <p:tav tm="0">
                                          <p:val>
                                            <p:strVal val="#ppt_w*0.05"/>
                                          </p:val>
                                        </p:tav>
                                        <p:tav tm="100000">
                                          <p:val>
                                            <p:strVal val="#ppt_w"/>
                                          </p:val>
                                        </p:tav>
                                      </p:tavLst>
                                    </p:anim>
                                    <p:anim calcmode="lin" valueType="num">
                                      <p:cBhvr>
                                        <p:cTn id="68" dur="500" fill="hold"/>
                                        <p:tgtEl>
                                          <p:spTgt spid="10"/>
                                        </p:tgtEl>
                                        <p:attrNameLst>
                                          <p:attrName>ppt_h</p:attrName>
                                        </p:attrNameLst>
                                      </p:cBhvr>
                                      <p:tavLst>
                                        <p:tav tm="0">
                                          <p:val>
                                            <p:strVal val="#ppt_h"/>
                                          </p:val>
                                        </p:tav>
                                        <p:tav tm="100000">
                                          <p:val>
                                            <p:strVal val="#ppt_h"/>
                                          </p:val>
                                        </p:tav>
                                      </p:tavLst>
                                    </p:anim>
                                    <p:anim calcmode="lin" valueType="num">
                                      <p:cBhvr>
                                        <p:cTn id="69" dur="500" fill="hold"/>
                                        <p:tgtEl>
                                          <p:spTgt spid="10"/>
                                        </p:tgtEl>
                                        <p:attrNameLst>
                                          <p:attrName>ppt_x</p:attrName>
                                        </p:attrNameLst>
                                      </p:cBhvr>
                                      <p:tavLst>
                                        <p:tav tm="0">
                                          <p:val>
                                            <p:strVal val="#ppt_x-.2"/>
                                          </p:val>
                                        </p:tav>
                                        <p:tav tm="100000">
                                          <p:val>
                                            <p:strVal val="#ppt_x"/>
                                          </p:val>
                                        </p:tav>
                                      </p:tavLst>
                                    </p:anim>
                                    <p:anim calcmode="lin" valueType="num">
                                      <p:cBhvr>
                                        <p:cTn id="70" dur="500" fill="hold"/>
                                        <p:tgtEl>
                                          <p:spTgt spid="10"/>
                                        </p:tgtEl>
                                        <p:attrNameLst>
                                          <p:attrName>ppt_y</p:attrName>
                                        </p:attrNameLst>
                                      </p:cBhvr>
                                      <p:tavLst>
                                        <p:tav tm="0">
                                          <p:val>
                                            <p:strVal val="#ppt_y"/>
                                          </p:val>
                                        </p:tav>
                                        <p:tav tm="100000">
                                          <p:val>
                                            <p:strVal val="#ppt_y"/>
                                          </p:val>
                                        </p:tav>
                                      </p:tavLst>
                                    </p:anim>
                                    <p:animEffect transition="in" filter="fade">
                                      <p:cBhvr>
                                        <p:cTn id="71" dur="500"/>
                                        <p:tgtEl>
                                          <p:spTgt spid="10"/>
                                        </p:tgtEl>
                                      </p:cBhvr>
                                    </p:animEffect>
                                  </p:childTnLst>
                                </p:cTn>
                              </p:par>
                            </p:childTnLst>
                          </p:cTn>
                        </p:par>
                      </p:childTnLst>
                    </p:cTn>
                  </p:par>
                  <p:par>
                    <p:cTn id="72" fill="hold" nodeType="clickPar">
                      <p:stCondLst>
                        <p:cond delay="indefinite"/>
                      </p:stCondLst>
                      <p:childTnLst>
                        <p:par>
                          <p:cTn id="73" fill="hold" nodeType="withGroup">
                            <p:stCondLst>
                              <p:cond delay="0"/>
                            </p:stCondLst>
                            <p:childTnLst>
                              <p:par>
                                <p:cTn id="74" presetID="54" presetClass="entr" presetSubtype="0" accel="100000" fill="hold" nodeType="clickEffect">
                                  <p:stCondLst>
                                    <p:cond delay="0"/>
                                  </p:stCondLst>
                                  <p:childTnLst>
                                    <p:set>
                                      <p:cBhvr>
                                        <p:cTn id="75" dur="1" fill="hold">
                                          <p:stCondLst>
                                            <p:cond delay="0"/>
                                          </p:stCondLst>
                                        </p:cTn>
                                        <p:tgtEl>
                                          <p:spTgt spid="13"/>
                                        </p:tgtEl>
                                        <p:attrNameLst>
                                          <p:attrName>style.visibility</p:attrName>
                                        </p:attrNameLst>
                                      </p:cBhvr>
                                      <p:to>
                                        <p:strVal val="visible"/>
                                      </p:to>
                                    </p:set>
                                    <p:anim calcmode="lin" valueType="num">
                                      <p:cBhvr>
                                        <p:cTn id="76" dur="500" fill="hold"/>
                                        <p:tgtEl>
                                          <p:spTgt spid="13"/>
                                        </p:tgtEl>
                                        <p:attrNameLst>
                                          <p:attrName>ppt_w</p:attrName>
                                        </p:attrNameLst>
                                      </p:cBhvr>
                                      <p:tavLst>
                                        <p:tav tm="0">
                                          <p:val>
                                            <p:strVal val="#ppt_w*0.05"/>
                                          </p:val>
                                        </p:tav>
                                        <p:tav tm="100000">
                                          <p:val>
                                            <p:strVal val="#ppt_w"/>
                                          </p:val>
                                        </p:tav>
                                      </p:tavLst>
                                    </p:anim>
                                    <p:anim calcmode="lin" valueType="num">
                                      <p:cBhvr>
                                        <p:cTn id="77" dur="500" fill="hold"/>
                                        <p:tgtEl>
                                          <p:spTgt spid="13"/>
                                        </p:tgtEl>
                                        <p:attrNameLst>
                                          <p:attrName>ppt_h</p:attrName>
                                        </p:attrNameLst>
                                      </p:cBhvr>
                                      <p:tavLst>
                                        <p:tav tm="0">
                                          <p:val>
                                            <p:strVal val="#ppt_h"/>
                                          </p:val>
                                        </p:tav>
                                        <p:tav tm="100000">
                                          <p:val>
                                            <p:strVal val="#ppt_h"/>
                                          </p:val>
                                        </p:tav>
                                      </p:tavLst>
                                    </p:anim>
                                    <p:anim calcmode="lin" valueType="num">
                                      <p:cBhvr>
                                        <p:cTn id="78" dur="500" fill="hold"/>
                                        <p:tgtEl>
                                          <p:spTgt spid="13"/>
                                        </p:tgtEl>
                                        <p:attrNameLst>
                                          <p:attrName>ppt_x</p:attrName>
                                        </p:attrNameLst>
                                      </p:cBhvr>
                                      <p:tavLst>
                                        <p:tav tm="0">
                                          <p:val>
                                            <p:strVal val="#ppt_x-.2"/>
                                          </p:val>
                                        </p:tav>
                                        <p:tav tm="100000">
                                          <p:val>
                                            <p:strVal val="#ppt_x"/>
                                          </p:val>
                                        </p:tav>
                                      </p:tavLst>
                                    </p:anim>
                                    <p:anim calcmode="lin" valueType="num">
                                      <p:cBhvr>
                                        <p:cTn id="79" dur="500" fill="hold"/>
                                        <p:tgtEl>
                                          <p:spTgt spid="13"/>
                                        </p:tgtEl>
                                        <p:attrNameLst>
                                          <p:attrName>ppt_y</p:attrName>
                                        </p:attrNameLst>
                                      </p:cBhvr>
                                      <p:tavLst>
                                        <p:tav tm="0">
                                          <p:val>
                                            <p:strVal val="#ppt_y"/>
                                          </p:val>
                                        </p:tav>
                                        <p:tav tm="100000">
                                          <p:val>
                                            <p:strVal val="#ppt_y"/>
                                          </p:val>
                                        </p:tav>
                                      </p:tavLst>
                                    </p:anim>
                                    <p:animEffect transition="in" filter="fade">
                                      <p:cBhvr>
                                        <p:cTn id="80" dur="500"/>
                                        <p:tgtEl>
                                          <p:spTgt spid="13"/>
                                        </p:tgtEl>
                                      </p:cBhvr>
                                    </p:animEffect>
                                  </p:childTnLst>
                                </p:cTn>
                              </p:par>
                            </p:childTnLst>
                          </p:cTn>
                        </p:par>
                      </p:childTnLst>
                    </p:cTn>
                  </p:par>
                  <p:par>
                    <p:cTn id="81" fill="hold" nodeType="clickPar">
                      <p:stCondLst>
                        <p:cond delay="indefinite"/>
                      </p:stCondLst>
                      <p:childTnLst>
                        <p:par>
                          <p:cTn id="82" fill="hold" nodeType="withGroup">
                            <p:stCondLst>
                              <p:cond delay="0"/>
                            </p:stCondLst>
                            <p:childTnLst>
                              <p:par>
                                <p:cTn id="83" presetID="54" presetClass="entr" presetSubtype="0" accel="100000" fill="hold" nodeType="clickEffect">
                                  <p:stCondLst>
                                    <p:cond delay="0"/>
                                  </p:stCondLst>
                                  <p:childTnLst>
                                    <p:set>
                                      <p:cBhvr>
                                        <p:cTn id="84" dur="1" fill="hold">
                                          <p:stCondLst>
                                            <p:cond delay="0"/>
                                          </p:stCondLst>
                                        </p:cTn>
                                        <p:tgtEl>
                                          <p:spTgt spid="16"/>
                                        </p:tgtEl>
                                        <p:attrNameLst>
                                          <p:attrName>style.visibility</p:attrName>
                                        </p:attrNameLst>
                                      </p:cBhvr>
                                      <p:to>
                                        <p:strVal val="visible"/>
                                      </p:to>
                                    </p:set>
                                    <p:anim calcmode="lin" valueType="num">
                                      <p:cBhvr>
                                        <p:cTn id="85" dur="500" fill="hold"/>
                                        <p:tgtEl>
                                          <p:spTgt spid="16"/>
                                        </p:tgtEl>
                                        <p:attrNameLst>
                                          <p:attrName>ppt_w</p:attrName>
                                        </p:attrNameLst>
                                      </p:cBhvr>
                                      <p:tavLst>
                                        <p:tav tm="0">
                                          <p:val>
                                            <p:strVal val="#ppt_w*0.05"/>
                                          </p:val>
                                        </p:tav>
                                        <p:tav tm="100000">
                                          <p:val>
                                            <p:strVal val="#ppt_w"/>
                                          </p:val>
                                        </p:tav>
                                      </p:tavLst>
                                    </p:anim>
                                    <p:anim calcmode="lin" valueType="num">
                                      <p:cBhvr>
                                        <p:cTn id="86" dur="500" fill="hold"/>
                                        <p:tgtEl>
                                          <p:spTgt spid="16"/>
                                        </p:tgtEl>
                                        <p:attrNameLst>
                                          <p:attrName>ppt_h</p:attrName>
                                        </p:attrNameLst>
                                      </p:cBhvr>
                                      <p:tavLst>
                                        <p:tav tm="0">
                                          <p:val>
                                            <p:strVal val="#ppt_h"/>
                                          </p:val>
                                        </p:tav>
                                        <p:tav tm="100000">
                                          <p:val>
                                            <p:strVal val="#ppt_h"/>
                                          </p:val>
                                        </p:tav>
                                      </p:tavLst>
                                    </p:anim>
                                    <p:anim calcmode="lin" valueType="num">
                                      <p:cBhvr>
                                        <p:cTn id="87" dur="500" fill="hold"/>
                                        <p:tgtEl>
                                          <p:spTgt spid="16"/>
                                        </p:tgtEl>
                                        <p:attrNameLst>
                                          <p:attrName>ppt_x</p:attrName>
                                        </p:attrNameLst>
                                      </p:cBhvr>
                                      <p:tavLst>
                                        <p:tav tm="0">
                                          <p:val>
                                            <p:strVal val="#ppt_x-.2"/>
                                          </p:val>
                                        </p:tav>
                                        <p:tav tm="100000">
                                          <p:val>
                                            <p:strVal val="#ppt_x"/>
                                          </p:val>
                                        </p:tav>
                                      </p:tavLst>
                                    </p:anim>
                                    <p:anim calcmode="lin" valueType="num">
                                      <p:cBhvr>
                                        <p:cTn id="88" dur="500" fill="hold"/>
                                        <p:tgtEl>
                                          <p:spTgt spid="16"/>
                                        </p:tgtEl>
                                        <p:attrNameLst>
                                          <p:attrName>ppt_y</p:attrName>
                                        </p:attrNameLst>
                                      </p:cBhvr>
                                      <p:tavLst>
                                        <p:tav tm="0">
                                          <p:val>
                                            <p:strVal val="#ppt_y"/>
                                          </p:val>
                                        </p:tav>
                                        <p:tav tm="100000">
                                          <p:val>
                                            <p:strVal val="#ppt_y"/>
                                          </p:val>
                                        </p:tav>
                                      </p:tavLst>
                                    </p:anim>
                                    <p:animEffect transition="in" filter="fade">
                                      <p:cBhvr>
                                        <p:cTn id="89" dur="500"/>
                                        <p:tgtEl>
                                          <p:spTgt spid="16"/>
                                        </p:tgtEl>
                                      </p:cBhvr>
                                    </p:animEffect>
                                  </p:childTnLst>
                                </p:cTn>
                              </p:par>
                            </p:childTnLst>
                          </p:cTn>
                        </p:par>
                      </p:childTnLst>
                    </p:cTn>
                  </p:par>
                  <p:par>
                    <p:cTn id="90" fill="hold" nodeType="clickPar">
                      <p:stCondLst>
                        <p:cond delay="indefinite"/>
                      </p:stCondLst>
                      <p:childTnLst>
                        <p:par>
                          <p:cTn id="91" fill="hold" nodeType="withGroup">
                            <p:stCondLst>
                              <p:cond delay="0"/>
                            </p:stCondLst>
                            <p:childTnLst>
                              <p:par>
                                <p:cTn id="92" presetID="5" presetClass="entr" presetSubtype="10" fill="hold" grpId="0" nodeType="clickEffect">
                                  <p:stCondLst>
                                    <p:cond delay="0"/>
                                  </p:stCondLst>
                                  <p:childTnLst>
                                    <p:set>
                                      <p:cBhvr>
                                        <p:cTn id="93" dur="1" fill="hold">
                                          <p:stCondLst>
                                            <p:cond delay="0"/>
                                          </p:stCondLst>
                                        </p:cTn>
                                        <p:tgtEl>
                                          <p:spTgt spid="20"/>
                                        </p:tgtEl>
                                        <p:attrNameLst>
                                          <p:attrName>style.visibility</p:attrName>
                                        </p:attrNameLst>
                                      </p:cBhvr>
                                      <p:to>
                                        <p:strVal val="visible"/>
                                      </p:to>
                                    </p:set>
                                    <p:animEffect transition="in" filter="checkerboard(across)">
                                      <p:cBhvr>
                                        <p:cTn id="94" dur="500"/>
                                        <p:tgtEl>
                                          <p:spTgt spid="20"/>
                                        </p:tgtEl>
                                      </p:cBhvr>
                                    </p:animEffect>
                                  </p:childTnLst>
                                </p:cTn>
                              </p:par>
                            </p:childTnLst>
                          </p:cTn>
                        </p:par>
                      </p:childTnLst>
                    </p:cTn>
                  </p:par>
                  <p:par>
                    <p:cTn id="95" fill="hold" nodeType="clickPar">
                      <p:stCondLst>
                        <p:cond delay="indefinite"/>
                      </p:stCondLst>
                      <p:childTnLst>
                        <p:par>
                          <p:cTn id="96" fill="hold" nodeType="withGroup">
                            <p:stCondLst>
                              <p:cond delay="0"/>
                            </p:stCondLst>
                            <p:childTnLst>
                              <p:par>
                                <p:cTn id="97" presetID="26" presetClass="entr" presetSubtype="0" fill="hold" grpId="0" nodeType="clickEffect">
                                  <p:stCondLst>
                                    <p:cond delay="0"/>
                                  </p:stCondLst>
                                  <p:childTnLst>
                                    <p:set>
                                      <p:cBhvr>
                                        <p:cTn id="98" dur="1" fill="hold">
                                          <p:stCondLst>
                                            <p:cond delay="0"/>
                                          </p:stCondLst>
                                        </p:cTn>
                                        <p:tgtEl>
                                          <p:spTgt spid="21"/>
                                        </p:tgtEl>
                                        <p:attrNameLst>
                                          <p:attrName>style.visibility</p:attrName>
                                        </p:attrNameLst>
                                      </p:cBhvr>
                                      <p:to>
                                        <p:strVal val="visible"/>
                                      </p:to>
                                    </p:set>
                                    <p:animEffect transition="in" filter="wipe(down)">
                                      <p:cBhvr>
                                        <p:cTn id="99" dur="580">
                                          <p:stCondLst>
                                            <p:cond delay="0"/>
                                          </p:stCondLst>
                                        </p:cTn>
                                        <p:tgtEl>
                                          <p:spTgt spid="21"/>
                                        </p:tgtEl>
                                      </p:cBhvr>
                                    </p:animEffect>
                                    <p:anim calcmode="lin" valueType="num">
                                      <p:cBhvr>
                                        <p:cTn id="100" dur="1822" tmFilter="0,0; 0.14,0.36; 0.43,0.73; 0.71,0.91; 1.0,1.0">
                                          <p:stCondLst>
                                            <p:cond delay="0"/>
                                          </p:stCondLst>
                                        </p:cTn>
                                        <p:tgtEl>
                                          <p:spTgt spid="21"/>
                                        </p:tgtEl>
                                        <p:attrNameLst>
                                          <p:attrName>ppt_x</p:attrName>
                                        </p:attrNameLst>
                                      </p:cBhvr>
                                      <p:tavLst>
                                        <p:tav tm="0">
                                          <p:val>
                                            <p:strVal val="#ppt_x-0.25"/>
                                          </p:val>
                                        </p:tav>
                                        <p:tav tm="100000">
                                          <p:val>
                                            <p:strVal val="#ppt_x"/>
                                          </p:val>
                                        </p:tav>
                                      </p:tavLst>
                                    </p:anim>
                                    <p:anim calcmode="lin" valueType="num">
                                      <p:cBhvr>
                                        <p:cTn id="101" dur="664" tmFilter="0.0,0.0; 0.25,0.07; 0.50,0.2; 0.75,0.467; 1.0,1.0">
                                          <p:stCondLst>
                                            <p:cond delay="0"/>
                                          </p:stCondLst>
                                        </p:cTn>
                                        <p:tgtEl>
                                          <p:spTgt spid="21"/>
                                        </p:tgtEl>
                                        <p:attrNameLst>
                                          <p:attrName>ppt_y</p:attrName>
                                        </p:attrNameLst>
                                      </p:cBhvr>
                                      <p:tavLst>
                                        <p:tav tm="0" fmla="#ppt_y-sin(pi*$)/3">
                                          <p:val>
                                            <p:fltVal val="0.5"/>
                                          </p:val>
                                        </p:tav>
                                        <p:tav tm="100000">
                                          <p:val>
                                            <p:fltVal val="1"/>
                                          </p:val>
                                        </p:tav>
                                      </p:tavLst>
                                    </p:anim>
                                    <p:anim calcmode="lin" valueType="num">
                                      <p:cBhvr>
                                        <p:cTn id="102" dur="664" tmFilter="0, 0; 0.125,0.2665; 0.25,0.4; 0.375,0.465; 0.5,0.5;  0.625,0.535; 0.75,0.6; 0.875,0.7335; 1,1">
                                          <p:stCondLst>
                                            <p:cond delay="664"/>
                                          </p:stCondLst>
                                        </p:cTn>
                                        <p:tgtEl>
                                          <p:spTgt spid="21"/>
                                        </p:tgtEl>
                                        <p:attrNameLst>
                                          <p:attrName>ppt_y</p:attrName>
                                        </p:attrNameLst>
                                      </p:cBhvr>
                                      <p:tavLst>
                                        <p:tav tm="0" fmla="#ppt_y-sin(pi*$)/9">
                                          <p:val>
                                            <p:fltVal val="0"/>
                                          </p:val>
                                        </p:tav>
                                        <p:tav tm="100000">
                                          <p:val>
                                            <p:fltVal val="1"/>
                                          </p:val>
                                        </p:tav>
                                      </p:tavLst>
                                    </p:anim>
                                    <p:anim calcmode="lin" valueType="num">
                                      <p:cBhvr>
                                        <p:cTn id="103" dur="332" tmFilter="0, 0; 0.125,0.2665; 0.25,0.4; 0.375,0.465; 0.5,0.5;  0.625,0.535; 0.75,0.6; 0.875,0.7335; 1,1">
                                          <p:stCondLst>
                                            <p:cond delay="1324"/>
                                          </p:stCondLst>
                                        </p:cTn>
                                        <p:tgtEl>
                                          <p:spTgt spid="21"/>
                                        </p:tgtEl>
                                        <p:attrNameLst>
                                          <p:attrName>ppt_y</p:attrName>
                                        </p:attrNameLst>
                                      </p:cBhvr>
                                      <p:tavLst>
                                        <p:tav tm="0" fmla="#ppt_y-sin(pi*$)/27">
                                          <p:val>
                                            <p:fltVal val="0"/>
                                          </p:val>
                                        </p:tav>
                                        <p:tav tm="100000">
                                          <p:val>
                                            <p:fltVal val="1"/>
                                          </p:val>
                                        </p:tav>
                                      </p:tavLst>
                                    </p:anim>
                                    <p:anim calcmode="lin" valueType="num">
                                      <p:cBhvr>
                                        <p:cTn id="104" dur="164" tmFilter="0, 0; 0.125,0.2665; 0.25,0.4; 0.375,0.465; 0.5,0.5;  0.625,0.535; 0.75,0.6; 0.875,0.7335; 1,1">
                                          <p:stCondLst>
                                            <p:cond delay="1656"/>
                                          </p:stCondLst>
                                        </p:cTn>
                                        <p:tgtEl>
                                          <p:spTgt spid="21"/>
                                        </p:tgtEl>
                                        <p:attrNameLst>
                                          <p:attrName>ppt_y</p:attrName>
                                        </p:attrNameLst>
                                      </p:cBhvr>
                                      <p:tavLst>
                                        <p:tav tm="0" fmla="#ppt_y-sin(pi*$)/81">
                                          <p:val>
                                            <p:fltVal val="0"/>
                                          </p:val>
                                        </p:tav>
                                        <p:tav tm="100000">
                                          <p:val>
                                            <p:fltVal val="1"/>
                                          </p:val>
                                        </p:tav>
                                      </p:tavLst>
                                    </p:anim>
                                    <p:animScale>
                                      <p:cBhvr>
                                        <p:cTn id="105" dur="26">
                                          <p:stCondLst>
                                            <p:cond delay="650"/>
                                          </p:stCondLst>
                                        </p:cTn>
                                        <p:tgtEl>
                                          <p:spTgt spid="21"/>
                                        </p:tgtEl>
                                      </p:cBhvr>
                                      <p:to x="100000" y="60000"/>
                                    </p:animScale>
                                    <p:animScale>
                                      <p:cBhvr>
                                        <p:cTn id="106" dur="166" decel="50000">
                                          <p:stCondLst>
                                            <p:cond delay="676"/>
                                          </p:stCondLst>
                                        </p:cTn>
                                        <p:tgtEl>
                                          <p:spTgt spid="21"/>
                                        </p:tgtEl>
                                      </p:cBhvr>
                                      <p:to x="100000" y="100000"/>
                                    </p:animScale>
                                    <p:animScale>
                                      <p:cBhvr>
                                        <p:cTn id="107" dur="26">
                                          <p:stCondLst>
                                            <p:cond delay="1312"/>
                                          </p:stCondLst>
                                        </p:cTn>
                                        <p:tgtEl>
                                          <p:spTgt spid="21"/>
                                        </p:tgtEl>
                                      </p:cBhvr>
                                      <p:to x="100000" y="80000"/>
                                    </p:animScale>
                                    <p:animScale>
                                      <p:cBhvr>
                                        <p:cTn id="108" dur="166" decel="50000">
                                          <p:stCondLst>
                                            <p:cond delay="1338"/>
                                          </p:stCondLst>
                                        </p:cTn>
                                        <p:tgtEl>
                                          <p:spTgt spid="21"/>
                                        </p:tgtEl>
                                      </p:cBhvr>
                                      <p:to x="100000" y="100000"/>
                                    </p:animScale>
                                    <p:animScale>
                                      <p:cBhvr>
                                        <p:cTn id="109" dur="26">
                                          <p:stCondLst>
                                            <p:cond delay="1642"/>
                                          </p:stCondLst>
                                        </p:cTn>
                                        <p:tgtEl>
                                          <p:spTgt spid="21"/>
                                        </p:tgtEl>
                                      </p:cBhvr>
                                      <p:to x="100000" y="90000"/>
                                    </p:animScale>
                                    <p:animScale>
                                      <p:cBhvr>
                                        <p:cTn id="110" dur="166" decel="50000">
                                          <p:stCondLst>
                                            <p:cond delay="1668"/>
                                          </p:stCondLst>
                                        </p:cTn>
                                        <p:tgtEl>
                                          <p:spTgt spid="21"/>
                                        </p:tgtEl>
                                      </p:cBhvr>
                                      <p:to x="100000" y="100000"/>
                                    </p:animScale>
                                    <p:animScale>
                                      <p:cBhvr>
                                        <p:cTn id="111" dur="26">
                                          <p:stCondLst>
                                            <p:cond delay="1808"/>
                                          </p:stCondLst>
                                        </p:cTn>
                                        <p:tgtEl>
                                          <p:spTgt spid="21"/>
                                        </p:tgtEl>
                                      </p:cBhvr>
                                      <p:to x="100000" y="95000"/>
                                    </p:animScale>
                                    <p:animScale>
                                      <p:cBhvr>
                                        <p:cTn id="112" dur="166" decel="50000">
                                          <p:stCondLst>
                                            <p:cond delay="1834"/>
                                          </p:stCondLst>
                                        </p:cTn>
                                        <p:tgtEl>
                                          <p:spTgt spid="2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p:bldP spid="7" grpId="0"/>
      <p:bldP spid="19" grpId="0"/>
      <p:bldP spid="20" grpId="0"/>
      <p:bldP spid="2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0090"/>
        </a:solidFill>
        <a:effectLst/>
      </p:bgPr>
    </p:bg>
    <p:spTree>
      <p:nvGrpSpPr>
        <p:cNvPr id="1" name=""/>
        <p:cNvGrpSpPr/>
        <p:nvPr/>
      </p:nvGrpSpPr>
      <p:grpSpPr>
        <a:xfrm>
          <a:off x="0" y="0"/>
          <a:ext cx="0" cy="0"/>
          <a:chOff x="0" y="0"/>
          <a:chExt cx="0" cy="0"/>
        </a:xfrm>
      </p:grpSpPr>
      <p:sp>
        <p:nvSpPr>
          <p:cNvPr id="2" name="TextBox 1"/>
          <p:cNvSpPr txBox="1"/>
          <p:nvPr/>
        </p:nvSpPr>
        <p:spPr>
          <a:xfrm>
            <a:off x="0" y="0"/>
            <a:ext cx="9144000" cy="923925"/>
          </a:xfrm>
          <a:prstGeom prst="rect">
            <a:avLst/>
          </a:prstGeom>
          <a:noFill/>
        </p:spPr>
        <p:txBody>
          <a:bodyPr>
            <a:spAutoFit/>
          </a:bodyPr>
          <a:lstStyle/>
          <a:p>
            <a:pPr algn="ctr" fontAlgn="auto">
              <a:spcBef>
                <a:spcPts val="0"/>
              </a:spcBef>
              <a:spcAft>
                <a:spcPts val="0"/>
              </a:spcAft>
              <a:defRPr/>
            </a:pPr>
            <a:r>
              <a:rPr lang="en-US" sz="5400" dirty="0">
                <a:solidFill>
                  <a:schemeClr val="bg1">
                    <a:lumMod val="85000"/>
                  </a:schemeClr>
                </a:solidFill>
                <a:latin typeface="+mn-lt"/>
                <a:ea typeface="+mn-ea"/>
                <a:cs typeface="+mn-cs"/>
              </a:rPr>
              <a:t>The Chemistry of Heredity</a:t>
            </a:r>
          </a:p>
        </p:txBody>
      </p:sp>
      <p:sp>
        <p:nvSpPr>
          <p:cNvPr id="3" name="TextBox 2"/>
          <p:cNvSpPr txBox="1">
            <a:spLocks noChangeArrowheads="1"/>
          </p:cNvSpPr>
          <p:nvPr/>
        </p:nvSpPr>
        <p:spPr bwMode="auto">
          <a:xfrm>
            <a:off x="3709145" y="1180791"/>
            <a:ext cx="5313362" cy="56938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800" dirty="0">
                <a:solidFill>
                  <a:srgbClr val="E6B9B8"/>
                </a:solidFill>
              </a:rPr>
              <a:t>By the 1940's, there was no doubt of the existence of chromosomes and that genes were on the chromosomes.  But there were so many questions that needed to be answered:</a:t>
            </a:r>
          </a:p>
          <a:p>
            <a:pPr marL="350838" indent="-350838" eaLnBrk="1" hangingPunct="1">
              <a:buFont typeface="Arial" charset="0"/>
              <a:buChar char="•"/>
            </a:pPr>
            <a:r>
              <a:rPr lang="en-US" sz="2800" dirty="0">
                <a:solidFill>
                  <a:srgbClr val="CCFFCC"/>
                </a:solidFill>
              </a:rPr>
              <a:t>What were genes and what did they do?</a:t>
            </a:r>
          </a:p>
          <a:p>
            <a:pPr marL="350838" indent="-350838" eaLnBrk="1" hangingPunct="1">
              <a:buFont typeface="Arial" charset="0"/>
              <a:buChar char="•"/>
            </a:pPr>
            <a:r>
              <a:rPr lang="en-US" sz="2800" dirty="0">
                <a:solidFill>
                  <a:srgbClr val="FAC090"/>
                </a:solidFill>
              </a:rPr>
              <a:t>How do genes work?</a:t>
            </a:r>
          </a:p>
          <a:p>
            <a:pPr marL="350838" indent="-350838" eaLnBrk="1" hangingPunct="1">
              <a:buFont typeface="Arial" charset="0"/>
              <a:buChar char="•"/>
            </a:pPr>
            <a:r>
              <a:rPr lang="en-US" sz="2800" dirty="0">
                <a:solidFill>
                  <a:srgbClr val="DCE6F2"/>
                </a:solidFill>
              </a:rPr>
              <a:t>How do genes determine the characteristics of an organism?</a:t>
            </a:r>
          </a:p>
          <a:p>
            <a:pPr eaLnBrk="1" hangingPunct="1"/>
            <a:endParaRPr lang="en-US" sz="2800" dirty="0">
              <a:solidFill>
                <a:srgbClr val="E6B9B8"/>
              </a:solidFill>
            </a:endParaRPr>
          </a:p>
        </p:txBody>
      </p:sp>
      <p:sp>
        <p:nvSpPr>
          <p:cNvPr id="5" name="TextBox 4"/>
          <p:cNvSpPr txBox="1"/>
          <p:nvPr/>
        </p:nvSpPr>
        <p:spPr>
          <a:xfrm>
            <a:off x="584815" y="2607001"/>
            <a:ext cx="2138752" cy="923330"/>
          </a:xfrm>
          <a:prstGeom prst="rect">
            <a:avLst/>
          </a:prstGeom>
          <a:noFill/>
        </p:spPr>
        <p:txBody>
          <a:bodyPr wrap="square" rtlCol="0">
            <a:spAutoFit/>
          </a:bodyPr>
          <a:lstStyle/>
          <a:p>
            <a:r>
              <a:rPr lang="en-US" dirty="0" smtClean="0"/>
              <a:t>Amy Brown Science Stuff Copyrighted</a:t>
            </a:r>
            <a:endParaRPr lang="en-US" dirty="0"/>
          </a:p>
        </p:txBody>
      </p:sp>
      <p:pic>
        <p:nvPicPr>
          <p:cNvPr id="4" name="Picture 3" descr="DNA9.jpeg"/>
          <p:cNvPicPr>
            <a:picLocks noChangeAspect="1"/>
          </p:cNvPicPr>
          <p:nvPr/>
        </p:nvPicPr>
        <p:blipFill>
          <a:blip r:embed="rId2"/>
          <a:stretch>
            <a:fillRect/>
          </a:stretch>
        </p:blipFill>
        <p:spPr>
          <a:xfrm>
            <a:off x="122408" y="1164369"/>
            <a:ext cx="3300585" cy="4289084"/>
          </a:xfrm>
          <a:prstGeom prst="roundRect">
            <a:avLst>
              <a:gd name="adj" fmla="val 8594"/>
            </a:avLst>
          </a:prstGeom>
          <a:solidFill>
            <a:srgbClr val="FFFFFF">
              <a:shade val="85000"/>
            </a:srgbClr>
          </a:solidFill>
          <a:ln w="28575" cap="flat" cmpd="sng" algn="ctr">
            <a:solidFill>
              <a:schemeClr val="accent6">
                <a:lumMod val="75000"/>
              </a:schemeClr>
            </a:solidFill>
            <a:prstDash val="solid"/>
            <a:round/>
            <a:headEnd type="none" w="med" len="med"/>
            <a:tailEnd type="none" w="med" len="med"/>
          </a:ln>
          <a:effectLst>
            <a:reflection blurRad="12700" stA="38000" endPos="28000" dist="5000" dir="5400000" sy="-100000" algn="bl" rotWithShape="0"/>
          </a:effec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1000"/>
                                        <p:tgtEl>
                                          <p:spTgt spid="3">
                                            <p:txEl>
                                              <p:pRg st="1" end="1"/>
                                            </p:txEl>
                                          </p:spTgt>
                                        </p:tgtEl>
                                      </p:cBhvr>
                                    </p:animEffect>
                                    <p:anim calcmode="lin" valueType="num">
                                      <p:cBhvr>
                                        <p:cTn id="16"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3">
                                            <p:txEl>
                                              <p:pRg st="1" end="1"/>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3">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1000"/>
                                        <p:tgtEl>
                                          <p:spTgt spid="3">
                                            <p:txEl>
                                              <p:pRg st="2" end="2"/>
                                            </p:txEl>
                                          </p:spTgt>
                                        </p:tgtEl>
                                      </p:cBhvr>
                                    </p:animEffect>
                                    <p:anim calcmode="lin" valueType="num">
                                      <p:cBhvr>
                                        <p:cTn id="2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5" dur="900" decel="100000" fill="hold"/>
                                        <p:tgtEl>
                                          <p:spTgt spid="3">
                                            <p:txEl>
                                              <p:pRg st="2" end="2"/>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3">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Effect transition="in" filter="fade">
                                      <p:cBhvr>
                                        <p:cTn id="31" dur="1000"/>
                                        <p:tgtEl>
                                          <p:spTgt spid="3">
                                            <p:txEl>
                                              <p:pRg st="3" end="3"/>
                                            </p:txEl>
                                          </p:spTgt>
                                        </p:tgtEl>
                                      </p:cBhvr>
                                    </p:animEffect>
                                    <p:anim calcmode="lin" valueType="num">
                                      <p:cBhvr>
                                        <p:cTn id="3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3" dur="900" decel="100000" fill="hold"/>
                                        <p:tgtEl>
                                          <p:spTgt spid="3">
                                            <p:txEl>
                                              <p:pRg st="3" end="3"/>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3">
                                            <p:txEl>
                                              <p:pRg st="3" end="3"/>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7" name="Picture 1" descr="images-1.jpe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538163"/>
            <a:ext cx="4984750" cy="3317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4819" name="Picture 2" descr="images-2.jpeg"/>
          <p:cNvPicPr>
            <a:picLocks noChangeAspect="1"/>
          </p:cNvPicPr>
          <p:nvPr/>
        </p:nvPicPr>
        <p:blipFill>
          <a:blip r:embed="rId3"/>
          <a:srcRect/>
          <a:stretch>
            <a:fillRect/>
          </a:stretch>
        </p:blipFill>
        <p:spPr bwMode="auto">
          <a:xfrm>
            <a:off x="3524250" y="4876800"/>
            <a:ext cx="5467350" cy="16573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TextBox 3"/>
          <p:cNvSpPr txBox="1"/>
          <p:nvPr/>
        </p:nvSpPr>
        <p:spPr>
          <a:xfrm>
            <a:off x="0" y="0"/>
            <a:ext cx="9144000" cy="538163"/>
          </a:xfrm>
          <a:prstGeom prst="rect">
            <a:avLst/>
          </a:prstGeom>
        </p:spPr>
        <p:style>
          <a:lnRef idx="1">
            <a:schemeClr val="accent2"/>
          </a:lnRef>
          <a:fillRef idx="2">
            <a:schemeClr val="accent2"/>
          </a:fillRef>
          <a:effectRef idx="1">
            <a:schemeClr val="accent2"/>
          </a:effectRef>
          <a:fontRef idx="minor">
            <a:schemeClr val="dk1"/>
          </a:fontRef>
        </p:style>
        <p:txBody>
          <a:bodyPr>
            <a:spAutoFit/>
          </a:bodyPr>
          <a:lstStyle/>
          <a:p>
            <a:pPr algn="ctr">
              <a:defRPr/>
            </a:pPr>
            <a:r>
              <a:rPr lang="en-US" sz="2900" dirty="0">
                <a:solidFill>
                  <a:srgbClr val="008000"/>
                </a:solidFill>
              </a:rPr>
              <a:t>How can all of this DNA fit inside a cell? </a:t>
            </a:r>
          </a:p>
        </p:txBody>
      </p:sp>
      <p:sp>
        <p:nvSpPr>
          <p:cNvPr id="5" name="TextBox 4"/>
          <p:cNvSpPr txBox="1"/>
          <p:nvPr/>
        </p:nvSpPr>
        <p:spPr>
          <a:xfrm>
            <a:off x="4984750" y="812800"/>
            <a:ext cx="4159250" cy="1631950"/>
          </a:xfrm>
          <a:prstGeom prst="rect">
            <a:avLst/>
          </a:prstGeom>
          <a:noFill/>
        </p:spPr>
        <p:txBody>
          <a:bodyPr>
            <a:spAutoFit/>
          </a:bodyPr>
          <a:lstStyle/>
          <a:p>
            <a:pPr>
              <a:defRPr/>
            </a:pPr>
            <a:r>
              <a:rPr lang="en-US" sz="2500" dirty="0">
                <a:solidFill>
                  <a:schemeClr val="accent2">
                    <a:lumMod val="75000"/>
                  </a:schemeClr>
                </a:solidFill>
                <a:ea typeface="ＭＳ Ｐゴシック" charset="-128"/>
                <a:cs typeface="ＭＳ Ｐゴシック" charset="-128"/>
              </a:rPr>
              <a:t>The structure of the chromosome allows the DNA to be packed very tightly inside the cell. </a:t>
            </a:r>
          </a:p>
        </p:txBody>
      </p:sp>
      <p:sp>
        <p:nvSpPr>
          <p:cNvPr id="34822" name="TextBox 5"/>
          <p:cNvSpPr txBox="1">
            <a:spLocks noChangeArrowheads="1"/>
          </p:cNvSpPr>
          <p:nvPr/>
        </p:nvSpPr>
        <p:spPr bwMode="auto">
          <a:xfrm>
            <a:off x="4984750" y="2705100"/>
            <a:ext cx="4006850" cy="1524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3100" dirty="0">
                <a:solidFill>
                  <a:srgbClr val="0000FF"/>
                </a:solidFill>
              </a:rPr>
              <a:t>A chromosome is composed of:</a:t>
            </a:r>
          </a:p>
          <a:p>
            <a:pPr algn="ctr" eaLnBrk="1" hangingPunct="1"/>
            <a:r>
              <a:rPr lang="en-US" sz="3100" dirty="0">
                <a:solidFill>
                  <a:srgbClr val="0000FF"/>
                </a:solidFill>
              </a:rPr>
              <a:t>DNA and proteins. </a:t>
            </a:r>
          </a:p>
        </p:txBody>
      </p:sp>
      <p:sp>
        <p:nvSpPr>
          <p:cNvPr id="34823" name="TextBox 6"/>
          <p:cNvSpPr txBox="1">
            <a:spLocks noChangeArrowheads="1"/>
          </p:cNvSpPr>
          <p:nvPr/>
        </p:nvSpPr>
        <p:spPr bwMode="auto">
          <a:xfrm>
            <a:off x="190500" y="3856038"/>
            <a:ext cx="5245100" cy="1292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600" dirty="0">
                <a:solidFill>
                  <a:srgbClr val="FF6600"/>
                </a:solidFill>
              </a:rPr>
              <a:t>The DNA is wrapped tightly around proteins called _______.</a:t>
            </a:r>
          </a:p>
          <a:p>
            <a:pPr eaLnBrk="1" hangingPunct="1"/>
            <a:endParaRPr lang="en-US" sz="2600" dirty="0">
              <a:solidFill>
                <a:srgbClr val="FF6600"/>
              </a:solidFill>
            </a:endParaRPr>
          </a:p>
        </p:txBody>
      </p:sp>
      <p:sp>
        <p:nvSpPr>
          <p:cNvPr id="34824" name="TextBox 7"/>
          <p:cNvSpPr txBox="1">
            <a:spLocks noChangeArrowheads="1"/>
          </p:cNvSpPr>
          <p:nvPr/>
        </p:nvSpPr>
        <p:spPr bwMode="auto">
          <a:xfrm>
            <a:off x="3557668" y="4262524"/>
            <a:ext cx="2032000" cy="47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500" dirty="0">
                <a:solidFill>
                  <a:srgbClr val="8C2AAC"/>
                </a:solidFill>
              </a:rPr>
              <a:t>histones</a:t>
            </a:r>
          </a:p>
        </p:txBody>
      </p:sp>
      <p:sp>
        <p:nvSpPr>
          <p:cNvPr id="34825" name="TextBox 8"/>
          <p:cNvSpPr txBox="1">
            <a:spLocks noChangeArrowheads="1"/>
          </p:cNvSpPr>
          <p:nvPr/>
        </p:nvSpPr>
        <p:spPr bwMode="auto">
          <a:xfrm>
            <a:off x="0" y="4876800"/>
            <a:ext cx="3524250" cy="1631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500" dirty="0">
                <a:solidFill>
                  <a:srgbClr val="008000"/>
                </a:solidFill>
              </a:rPr>
              <a:t>Together, the DNA and histone molecules form a beadlike structure called a ___________. </a:t>
            </a:r>
          </a:p>
        </p:txBody>
      </p:sp>
      <p:sp>
        <p:nvSpPr>
          <p:cNvPr id="34826" name="TextBox 9"/>
          <p:cNvSpPr txBox="1">
            <a:spLocks noChangeArrowheads="1"/>
          </p:cNvSpPr>
          <p:nvPr/>
        </p:nvSpPr>
        <p:spPr bwMode="auto">
          <a:xfrm>
            <a:off x="1263650" y="6030913"/>
            <a:ext cx="2032000" cy="4778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500" dirty="0">
                <a:solidFill>
                  <a:srgbClr val="8C2AAC"/>
                </a:solidFill>
              </a:rPr>
              <a:t>nucleosome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900" decel="100000" fill="hold"/>
                                        <p:tgtEl>
                                          <p:spTgt spid="5"/>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34822">
                                            <p:txEl>
                                              <p:pRg st="0" end="0"/>
                                            </p:txEl>
                                          </p:spTgt>
                                        </p:tgtEl>
                                        <p:attrNameLst>
                                          <p:attrName>style.visibility</p:attrName>
                                        </p:attrNameLst>
                                      </p:cBhvr>
                                      <p:to>
                                        <p:strVal val="visible"/>
                                      </p:to>
                                    </p:set>
                                    <p:animEffect transition="in" filter="fade">
                                      <p:cBhvr>
                                        <p:cTn id="15" dur="1000"/>
                                        <p:tgtEl>
                                          <p:spTgt spid="34822">
                                            <p:txEl>
                                              <p:pRg st="0" end="0"/>
                                            </p:txEl>
                                          </p:spTgt>
                                        </p:tgtEl>
                                      </p:cBhvr>
                                    </p:animEffect>
                                    <p:anim calcmode="lin" valueType="num">
                                      <p:cBhvr>
                                        <p:cTn id="16" dur="1000" fill="hold"/>
                                        <p:tgtEl>
                                          <p:spTgt spid="34822">
                                            <p:txEl>
                                              <p:pRg st="0" end="0"/>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34822">
                                            <p:txEl>
                                              <p:pRg st="0" end="0"/>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34822">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34822">
                                            <p:txEl>
                                              <p:pRg st="1" end="1"/>
                                            </p:txEl>
                                          </p:spTgt>
                                        </p:tgtEl>
                                        <p:attrNameLst>
                                          <p:attrName>style.visibility</p:attrName>
                                        </p:attrNameLst>
                                      </p:cBhvr>
                                      <p:to>
                                        <p:strVal val="visible"/>
                                      </p:to>
                                    </p:set>
                                    <p:animEffect transition="in" filter="fade">
                                      <p:cBhvr>
                                        <p:cTn id="23" dur="1000"/>
                                        <p:tgtEl>
                                          <p:spTgt spid="34822">
                                            <p:txEl>
                                              <p:pRg st="1" end="1"/>
                                            </p:txEl>
                                          </p:spTgt>
                                        </p:tgtEl>
                                      </p:cBhvr>
                                    </p:animEffect>
                                    <p:anim calcmode="lin" valueType="num">
                                      <p:cBhvr>
                                        <p:cTn id="24" dur="1000" fill="hold"/>
                                        <p:tgtEl>
                                          <p:spTgt spid="34822">
                                            <p:txEl>
                                              <p:pRg st="1" end="1"/>
                                            </p:txEl>
                                          </p:spTgt>
                                        </p:tgtEl>
                                        <p:attrNameLst>
                                          <p:attrName>ppt_x</p:attrName>
                                        </p:attrNameLst>
                                      </p:cBhvr>
                                      <p:tavLst>
                                        <p:tav tm="0">
                                          <p:val>
                                            <p:strVal val="#ppt_x"/>
                                          </p:val>
                                        </p:tav>
                                        <p:tav tm="100000">
                                          <p:val>
                                            <p:strVal val="#ppt_x"/>
                                          </p:val>
                                        </p:tav>
                                      </p:tavLst>
                                    </p:anim>
                                    <p:anim calcmode="lin" valueType="num">
                                      <p:cBhvr>
                                        <p:cTn id="25" dur="900" decel="100000" fill="hold"/>
                                        <p:tgtEl>
                                          <p:spTgt spid="34822">
                                            <p:txEl>
                                              <p:pRg st="1" end="1"/>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34822">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34823"/>
                                        </p:tgtEl>
                                        <p:attrNameLst>
                                          <p:attrName>style.visibility</p:attrName>
                                        </p:attrNameLst>
                                      </p:cBhvr>
                                      <p:to>
                                        <p:strVal val="visible"/>
                                      </p:to>
                                    </p:set>
                                    <p:animEffect transition="in" filter="fade">
                                      <p:cBhvr>
                                        <p:cTn id="31" dur="1000"/>
                                        <p:tgtEl>
                                          <p:spTgt spid="34823"/>
                                        </p:tgtEl>
                                      </p:cBhvr>
                                    </p:animEffect>
                                    <p:anim calcmode="lin" valueType="num">
                                      <p:cBhvr>
                                        <p:cTn id="32" dur="1000" fill="hold"/>
                                        <p:tgtEl>
                                          <p:spTgt spid="34823"/>
                                        </p:tgtEl>
                                        <p:attrNameLst>
                                          <p:attrName>ppt_x</p:attrName>
                                        </p:attrNameLst>
                                      </p:cBhvr>
                                      <p:tavLst>
                                        <p:tav tm="0">
                                          <p:val>
                                            <p:strVal val="#ppt_x"/>
                                          </p:val>
                                        </p:tav>
                                        <p:tav tm="100000">
                                          <p:val>
                                            <p:strVal val="#ppt_x"/>
                                          </p:val>
                                        </p:tav>
                                      </p:tavLst>
                                    </p:anim>
                                    <p:anim calcmode="lin" valueType="num">
                                      <p:cBhvr>
                                        <p:cTn id="33" dur="900" decel="100000" fill="hold"/>
                                        <p:tgtEl>
                                          <p:spTgt spid="34823"/>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34823"/>
                                        </p:tgtEl>
                                        <p:attrNameLst>
                                          <p:attrName>ppt_y</p:attrName>
                                        </p:attrNameLst>
                                      </p:cBhvr>
                                      <p:tavLst>
                                        <p:tav tm="0">
                                          <p:val>
                                            <p:strVal val="#ppt_y-.03"/>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37" presetClass="entr" presetSubtype="0" fill="hold" grpId="0" nodeType="clickEffect">
                                  <p:stCondLst>
                                    <p:cond delay="0"/>
                                  </p:stCondLst>
                                  <p:childTnLst>
                                    <p:set>
                                      <p:cBhvr>
                                        <p:cTn id="38" dur="1" fill="hold">
                                          <p:stCondLst>
                                            <p:cond delay="0"/>
                                          </p:stCondLst>
                                        </p:cTn>
                                        <p:tgtEl>
                                          <p:spTgt spid="34824"/>
                                        </p:tgtEl>
                                        <p:attrNameLst>
                                          <p:attrName>style.visibility</p:attrName>
                                        </p:attrNameLst>
                                      </p:cBhvr>
                                      <p:to>
                                        <p:strVal val="visible"/>
                                      </p:to>
                                    </p:set>
                                    <p:animEffect transition="in" filter="fade">
                                      <p:cBhvr>
                                        <p:cTn id="39" dur="1000"/>
                                        <p:tgtEl>
                                          <p:spTgt spid="34824"/>
                                        </p:tgtEl>
                                      </p:cBhvr>
                                    </p:animEffect>
                                    <p:anim calcmode="lin" valueType="num">
                                      <p:cBhvr>
                                        <p:cTn id="40" dur="1000" fill="hold"/>
                                        <p:tgtEl>
                                          <p:spTgt spid="34824"/>
                                        </p:tgtEl>
                                        <p:attrNameLst>
                                          <p:attrName>ppt_x</p:attrName>
                                        </p:attrNameLst>
                                      </p:cBhvr>
                                      <p:tavLst>
                                        <p:tav tm="0">
                                          <p:val>
                                            <p:strVal val="#ppt_x"/>
                                          </p:val>
                                        </p:tav>
                                        <p:tav tm="100000">
                                          <p:val>
                                            <p:strVal val="#ppt_x"/>
                                          </p:val>
                                        </p:tav>
                                      </p:tavLst>
                                    </p:anim>
                                    <p:anim calcmode="lin" valueType="num">
                                      <p:cBhvr>
                                        <p:cTn id="41" dur="900" decel="100000" fill="hold"/>
                                        <p:tgtEl>
                                          <p:spTgt spid="34824"/>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34824"/>
                                        </p:tgtEl>
                                        <p:attrNameLst>
                                          <p:attrName>ppt_y</p:attrName>
                                        </p:attrNameLst>
                                      </p:cBhvr>
                                      <p:tavLst>
                                        <p:tav tm="0">
                                          <p:val>
                                            <p:strVal val="#ppt_y-.03"/>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37" presetClass="entr" presetSubtype="0" fill="hold" grpId="0" nodeType="clickEffect">
                                  <p:stCondLst>
                                    <p:cond delay="0"/>
                                  </p:stCondLst>
                                  <p:childTnLst>
                                    <p:set>
                                      <p:cBhvr>
                                        <p:cTn id="46" dur="1" fill="hold">
                                          <p:stCondLst>
                                            <p:cond delay="0"/>
                                          </p:stCondLst>
                                        </p:cTn>
                                        <p:tgtEl>
                                          <p:spTgt spid="34825"/>
                                        </p:tgtEl>
                                        <p:attrNameLst>
                                          <p:attrName>style.visibility</p:attrName>
                                        </p:attrNameLst>
                                      </p:cBhvr>
                                      <p:to>
                                        <p:strVal val="visible"/>
                                      </p:to>
                                    </p:set>
                                    <p:animEffect transition="in" filter="fade">
                                      <p:cBhvr>
                                        <p:cTn id="47" dur="1000"/>
                                        <p:tgtEl>
                                          <p:spTgt spid="34825"/>
                                        </p:tgtEl>
                                      </p:cBhvr>
                                    </p:animEffect>
                                    <p:anim calcmode="lin" valueType="num">
                                      <p:cBhvr>
                                        <p:cTn id="48" dur="1000" fill="hold"/>
                                        <p:tgtEl>
                                          <p:spTgt spid="34825"/>
                                        </p:tgtEl>
                                        <p:attrNameLst>
                                          <p:attrName>ppt_x</p:attrName>
                                        </p:attrNameLst>
                                      </p:cBhvr>
                                      <p:tavLst>
                                        <p:tav tm="0">
                                          <p:val>
                                            <p:strVal val="#ppt_x"/>
                                          </p:val>
                                        </p:tav>
                                        <p:tav tm="100000">
                                          <p:val>
                                            <p:strVal val="#ppt_x"/>
                                          </p:val>
                                        </p:tav>
                                      </p:tavLst>
                                    </p:anim>
                                    <p:anim calcmode="lin" valueType="num">
                                      <p:cBhvr>
                                        <p:cTn id="49" dur="900" decel="100000" fill="hold"/>
                                        <p:tgtEl>
                                          <p:spTgt spid="34825"/>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34825"/>
                                        </p:tgtEl>
                                        <p:attrNameLst>
                                          <p:attrName>ppt_y</p:attrName>
                                        </p:attrNameLst>
                                      </p:cBhvr>
                                      <p:tavLst>
                                        <p:tav tm="0">
                                          <p:val>
                                            <p:strVal val="#ppt_y-.03"/>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37" presetClass="entr" presetSubtype="0" fill="hold" grpId="0" nodeType="clickEffect">
                                  <p:stCondLst>
                                    <p:cond delay="0"/>
                                  </p:stCondLst>
                                  <p:childTnLst>
                                    <p:set>
                                      <p:cBhvr>
                                        <p:cTn id="54" dur="1" fill="hold">
                                          <p:stCondLst>
                                            <p:cond delay="0"/>
                                          </p:stCondLst>
                                        </p:cTn>
                                        <p:tgtEl>
                                          <p:spTgt spid="34826"/>
                                        </p:tgtEl>
                                        <p:attrNameLst>
                                          <p:attrName>style.visibility</p:attrName>
                                        </p:attrNameLst>
                                      </p:cBhvr>
                                      <p:to>
                                        <p:strVal val="visible"/>
                                      </p:to>
                                    </p:set>
                                    <p:animEffect transition="in" filter="fade">
                                      <p:cBhvr>
                                        <p:cTn id="55" dur="1000"/>
                                        <p:tgtEl>
                                          <p:spTgt spid="34826"/>
                                        </p:tgtEl>
                                      </p:cBhvr>
                                    </p:animEffect>
                                    <p:anim calcmode="lin" valueType="num">
                                      <p:cBhvr>
                                        <p:cTn id="56" dur="1000" fill="hold"/>
                                        <p:tgtEl>
                                          <p:spTgt spid="34826"/>
                                        </p:tgtEl>
                                        <p:attrNameLst>
                                          <p:attrName>ppt_x</p:attrName>
                                        </p:attrNameLst>
                                      </p:cBhvr>
                                      <p:tavLst>
                                        <p:tav tm="0">
                                          <p:val>
                                            <p:strVal val="#ppt_x"/>
                                          </p:val>
                                        </p:tav>
                                        <p:tav tm="100000">
                                          <p:val>
                                            <p:strVal val="#ppt_x"/>
                                          </p:val>
                                        </p:tav>
                                      </p:tavLst>
                                    </p:anim>
                                    <p:anim calcmode="lin" valueType="num">
                                      <p:cBhvr>
                                        <p:cTn id="57" dur="900" decel="100000" fill="hold"/>
                                        <p:tgtEl>
                                          <p:spTgt spid="34826"/>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3482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4822" grpId="0" build="p"/>
      <p:bldP spid="34823" grpId="0"/>
      <p:bldP spid="34824" grpId="0"/>
      <p:bldP spid="34825" grpId="0"/>
      <p:bldP spid="3482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D3FFF9"/>
        </a:solidFill>
        <a:effectLst/>
      </p:bgPr>
    </p:bg>
    <p:spTree>
      <p:nvGrpSpPr>
        <p:cNvPr id="1" name=""/>
        <p:cNvGrpSpPr/>
        <p:nvPr/>
      </p:nvGrpSpPr>
      <p:grpSpPr>
        <a:xfrm>
          <a:off x="0" y="0"/>
          <a:ext cx="0" cy="0"/>
          <a:chOff x="0" y="0"/>
          <a:chExt cx="0" cy="0"/>
        </a:xfrm>
      </p:grpSpPr>
      <p:pic>
        <p:nvPicPr>
          <p:cNvPr id="2" name="Picture 1" descr=":dna3.jpg"/>
          <p:cNvPicPr/>
          <p:nvPr/>
        </p:nvPicPr>
        <p:blipFill>
          <a:blip r:embed="rId2">
            <a:lum bright="-24000" contrast="-2000"/>
          </a:blip>
          <a:srcRect/>
          <a:stretch>
            <a:fillRect/>
          </a:stretch>
        </p:blipFill>
        <p:spPr bwMode="auto">
          <a:xfrm>
            <a:off x="609600" y="850900"/>
            <a:ext cx="5916613" cy="3665538"/>
          </a:xfrm>
          <a:prstGeom prst="rect">
            <a:avLst/>
          </a:prstGeom>
          <a:ln w="38100" cap="sq">
            <a:solidFill>
              <a:srgbClr val="0000FF"/>
            </a:solidFill>
            <a:prstDash val="solid"/>
            <a:miter lim="800000"/>
          </a:ln>
          <a:effectLst>
            <a:outerShdw blurRad="50800" dist="38100" dir="2700000" algn="tl" rotWithShape="0">
              <a:srgbClr val="000000">
                <a:alpha val="43000"/>
              </a:srgbClr>
            </a:outerShdw>
          </a:effectLst>
        </p:spPr>
      </p:pic>
      <p:cxnSp>
        <p:nvCxnSpPr>
          <p:cNvPr id="6" name="Straight Connector 5"/>
          <p:cNvCxnSpPr/>
          <p:nvPr/>
        </p:nvCxnSpPr>
        <p:spPr>
          <a:xfrm>
            <a:off x="6526213" y="1765300"/>
            <a:ext cx="534987"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7" name="TextBox 6"/>
          <p:cNvSpPr txBox="1">
            <a:spLocks noChangeArrowheads="1"/>
          </p:cNvSpPr>
          <p:nvPr/>
        </p:nvSpPr>
        <p:spPr bwMode="auto">
          <a:xfrm>
            <a:off x="7061200" y="1587500"/>
            <a:ext cx="1892300" cy="646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a:t>DNA double helix</a:t>
            </a:r>
          </a:p>
        </p:txBody>
      </p:sp>
      <p:cxnSp>
        <p:nvCxnSpPr>
          <p:cNvPr id="11" name="Straight Connector 10"/>
          <p:cNvCxnSpPr/>
          <p:nvPr/>
        </p:nvCxnSpPr>
        <p:spPr>
          <a:xfrm rot="5400000">
            <a:off x="4064001" y="4432300"/>
            <a:ext cx="736600" cy="3175"/>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sp>
        <p:nvSpPr>
          <p:cNvPr id="12" name="TextBox 11"/>
          <p:cNvSpPr txBox="1">
            <a:spLocks noChangeArrowheads="1"/>
          </p:cNvSpPr>
          <p:nvPr/>
        </p:nvSpPr>
        <p:spPr bwMode="auto">
          <a:xfrm>
            <a:off x="4089400" y="4802188"/>
            <a:ext cx="1752600"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a:t>histones</a:t>
            </a:r>
          </a:p>
        </p:txBody>
      </p:sp>
      <p:sp>
        <p:nvSpPr>
          <p:cNvPr id="13" name="TextBox 12"/>
          <p:cNvSpPr txBox="1">
            <a:spLocks noChangeArrowheads="1"/>
          </p:cNvSpPr>
          <p:nvPr/>
        </p:nvSpPr>
        <p:spPr bwMode="auto">
          <a:xfrm>
            <a:off x="3708400" y="2233613"/>
            <a:ext cx="1104900"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400" dirty="0"/>
              <a:t>coils</a:t>
            </a:r>
          </a:p>
        </p:txBody>
      </p:sp>
      <p:cxnSp>
        <p:nvCxnSpPr>
          <p:cNvPr id="14" name="Straight Connector 13"/>
          <p:cNvCxnSpPr/>
          <p:nvPr/>
        </p:nvCxnSpPr>
        <p:spPr>
          <a:xfrm rot="5400000">
            <a:off x="3967957" y="921544"/>
            <a:ext cx="596900" cy="1587"/>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sp>
        <p:nvSpPr>
          <p:cNvPr id="17" name="TextBox 16"/>
          <p:cNvSpPr txBox="1">
            <a:spLocks noChangeArrowheads="1"/>
          </p:cNvSpPr>
          <p:nvPr/>
        </p:nvSpPr>
        <p:spPr bwMode="auto">
          <a:xfrm>
            <a:off x="4089400" y="330200"/>
            <a:ext cx="201930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a:t>nucleosomes</a:t>
            </a:r>
          </a:p>
        </p:txBody>
      </p:sp>
      <p:sp>
        <p:nvSpPr>
          <p:cNvPr id="18" name="TextBox 17"/>
          <p:cNvSpPr txBox="1">
            <a:spLocks noChangeArrowheads="1"/>
          </p:cNvSpPr>
          <p:nvPr/>
        </p:nvSpPr>
        <p:spPr bwMode="auto">
          <a:xfrm>
            <a:off x="1739900" y="2730500"/>
            <a:ext cx="1104900"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400" dirty="0"/>
              <a:t>supercoils</a:t>
            </a:r>
          </a:p>
        </p:txBody>
      </p:sp>
      <p:sp>
        <p:nvSpPr>
          <p:cNvPr id="19" name="TextBox 18"/>
          <p:cNvSpPr txBox="1">
            <a:spLocks noChangeArrowheads="1"/>
          </p:cNvSpPr>
          <p:nvPr/>
        </p:nvSpPr>
        <p:spPr bwMode="auto">
          <a:xfrm>
            <a:off x="266700" y="4802188"/>
            <a:ext cx="3441700" cy="2308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dirty="0">
                <a:solidFill>
                  <a:srgbClr val="8C2AAC"/>
                </a:solidFill>
              </a:rPr>
              <a:t>Nucleosomes pack with one another to form a thick fiber, which is shortened by a system of loops and coils.</a:t>
            </a:r>
          </a:p>
          <a:p>
            <a:pPr eaLnBrk="1" hangingPunct="1"/>
            <a:endParaRPr lang="en-US" dirty="0">
              <a:solidFill>
                <a:srgbClr val="8C2AAC"/>
              </a:solidFill>
            </a:endParaRPr>
          </a:p>
        </p:txBody>
      </p:sp>
      <p:sp>
        <p:nvSpPr>
          <p:cNvPr id="20" name="TextBox 19"/>
          <p:cNvSpPr txBox="1">
            <a:spLocks noChangeArrowheads="1"/>
          </p:cNvSpPr>
          <p:nvPr/>
        </p:nvSpPr>
        <p:spPr bwMode="auto">
          <a:xfrm>
            <a:off x="5486400" y="4802188"/>
            <a:ext cx="3657600" cy="1784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200" dirty="0"/>
              <a:t>Nucleosomes seem to be able to </a:t>
            </a:r>
            <a:r>
              <a:rPr lang="en-US" sz="2200" u="sng" dirty="0">
                <a:solidFill>
                  <a:srgbClr val="8C2AAC"/>
                </a:solidFill>
              </a:rPr>
              <a:t>fold enormous lengths of DNA </a:t>
            </a:r>
            <a:r>
              <a:rPr lang="en-US" sz="2200" dirty="0"/>
              <a:t>into the tiny space available in the cell nucleus.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900" decel="100000" fill="hold"/>
                                        <p:tgtEl>
                                          <p:spTgt spid="6"/>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anim calcmode="lin" valueType="num">
                                      <p:cBhvr>
                                        <p:cTn id="16" dur="1000" fill="hold"/>
                                        <p:tgtEl>
                                          <p:spTgt spid="7"/>
                                        </p:tgtEl>
                                        <p:attrNameLst>
                                          <p:attrName>ppt_x</p:attrName>
                                        </p:attrNameLst>
                                      </p:cBhvr>
                                      <p:tavLst>
                                        <p:tav tm="0">
                                          <p:val>
                                            <p:strVal val="#ppt_x"/>
                                          </p:val>
                                        </p:tav>
                                        <p:tav tm="100000">
                                          <p:val>
                                            <p:strVal val="#ppt_x"/>
                                          </p:val>
                                        </p:tav>
                                      </p:tavLst>
                                    </p:anim>
                                    <p:anim calcmode="lin" valueType="num">
                                      <p:cBhvr>
                                        <p:cTn id="17" dur="900" decel="100000" fill="hold"/>
                                        <p:tgtEl>
                                          <p:spTgt spid="7"/>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37"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1000"/>
                                        <p:tgtEl>
                                          <p:spTgt spid="11"/>
                                        </p:tgtEl>
                                      </p:cBhvr>
                                    </p:animEffect>
                                    <p:anim calcmode="lin" valueType="num">
                                      <p:cBhvr>
                                        <p:cTn id="24" dur="1000" fill="hold"/>
                                        <p:tgtEl>
                                          <p:spTgt spid="11"/>
                                        </p:tgtEl>
                                        <p:attrNameLst>
                                          <p:attrName>ppt_x</p:attrName>
                                        </p:attrNameLst>
                                      </p:cBhvr>
                                      <p:tavLst>
                                        <p:tav tm="0">
                                          <p:val>
                                            <p:strVal val="#ppt_x"/>
                                          </p:val>
                                        </p:tav>
                                        <p:tav tm="100000">
                                          <p:val>
                                            <p:strVal val="#ppt_x"/>
                                          </p:val>
                                        </p:tav>
                                      </p:tavLst>
                                    </p:anim>
                                    <p:anim calcmode="lin" valueType="num">
                                      <p:cBhvr>
                                        <p:cTn id="25" dur="900" decel="100000" fill="hold"/>
                                        <p:tgtEl>
                                          <p:spTgt spid="1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900" decel="100000" fill="hold"/>
                                        <p:tgtEl>
                                          <p:spTgt spid="12"/>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37" presetClass="entr" presetSubtype="0" fill="hold" nodeType="click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fade">
                                      <p:cBhvr>
                                        <p:cTn id="39" dur="1000"/>
                                        <p:tgtEl>
                                          <p:spTgt spid="14"/>
                                        </p:tgtEl>
                                      </p:cBhvr>
                                    </p:animEffect>
                                    <p:anim calcmode="lin" valueType="num">
                                      <p:cBhvr>
                                        <p:cTn id="40" dur="1000" fill="hold"/>
                                        <p:tgtEl>
                                          <p:spTgt spid="14"/>
                                        </p:tgtEl>
                                        <p:attrNameLst>
                                          <p:attrName>ppt_x</p:attrName>
                                        </p:attrNameLst>
                                      </p:cBhvr>
                                      <p:tavLst>
                                        <p:tav tm="0">
                                          <p:val>
                                            <p:strVal val="#ppt_x"/>
                                          </p:val>
                                        </p:tav>
                                        <p:tav tm="100000">
                                          <p:val>
                                            <p:strVal val="#ppt_x"/>
                                          </p:val>
                                        </p:tav>
                                      </p:tavLst>
                                    </p:anim>
                                    <p:anim calcmode="lin" valueType="num">
                                      <p:cBhvr>
                                        <p:cTn id="41" dur="900" decel="100000" fill="hold"/>
                                        <p:tgtEl>
                                          <p:spTgt spid="14"/>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37" presetClass="entr" presetSubtype="0" fill="hold" grpId="0" nodeType="click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900" decel="100000" fill="hold"/>
                                        <p:tgtEl>
                                          <p:spTgt spid="17"/>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37" presetClass="entr" presetSubtype="0" fill="hold" grpId="0" nodeType="clickEffect">
                                  <p:stCondLst>
                                    <p:cond delay="0"/>
                                  </p:stCondLst>
                                  <p:childTnLst>
                                    <p:set>
                                      <p:cBhvr>
                                        <p:cTn id="54" dur="1" fill="hold">
                                          <p:stCondLst>
                                            <p:cond delay="0"/>
                                          </p:stCondLst>
                                        </p:cTn>
                                        <p:tgtEl>
                                          <p:spTgt spid="13"/>
                                        </p:tgtEl>
                                        <p:attrNameLst>
                                          <p:attrName>style.visibility</p:attrName>
                                        </p:attrNameLst>
                                      </p:cBhvr>
                                      <p:to>
                                        <p:strVal val="visible"/>
                                      </p:to>
                                    </p:set>
                                    <p:animEffect transition="in" filter="fade">
                                      <p:cBhvr>
                                        <p:cTn id="55" dur="1000"/>
                                        <p:tgtEl>
                                          <p:spTgt spid="13"/>
                                        </p:tgtEl>
                                      </p:cBhvr>
                                    </p:animEffect>
                                    <p:anim calcmode="lin" valueType="num">
                                      <p:cBhvr>
                                        <p:cTn id="56" dur="1000" fill="hold"/>
                                        <p:tgtEl>
                                          <p:spTgt spid="13"/>
                                        </p:tgtEl>
                                        <p:attrNameLst>
                                          <p:attrName>ppt_x</p:attrName>
                                        </p:attrNameLst>
                                      </p:cBhvr>
                                      <p:tavLst>
                                        <p:tav tm="0">
                                          <p:val>
                                            <p:strVal val="#ppt_x"/>
                                          </p:val>
                                        </p:tav>
                                        <p:tav tm="100000">
                                          <p:val>
                                            <p:strVal val="#ppt_x"/>
                                          </p:val>
                                        </p:tav>
                                      </p:tavLst>
                                    </p:anim>
                                    <p:anim calcmode="lin" valueType="num">
                                      <p:cBhvr>
                                        <p:cTn id="57" dur="900" decel="100000" fill="hold"/>
                                        <p:tgtEl>
                                          <p:spTgt spid="13"/>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childTnLst>
                    </p:cTn>
                  </p:par>
                  <p:par>
                    <p:cTn id="59" fill="hold" nodeType="clickPar">
                      <p:stCondLst>
                        <p:cond delay="indefinite"/>
                      </p:stCondLst>
                      <p:childTnLst>
                        <p:par>
                          <p:cTn id="60" fill="hold" nodeType="withGroup">
                            <p:stCondLst>
                              <p:cond delay="0"/>
                            </p:stCondLst>
                            <p:childTnLst>
                              <p:par>
                                <p:cTn id="61" presetID="37" presetClass="entr" presetSubtype="0" fill="hold" grpId="0" nodeType="click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fade">
                                      <p:cBhvr>
                                        <p:cTn id="63" dur="1000"/>
                                        <p:tgtEl>
                                          <p:spTgt spid="18"/>
                                        </p:tgtEl>
                                      </p:cBhvr>
                                    </p:animEffect>
                                    <p:anim calcmode="lin" valueType="num">
                                      <p:cBhvr>
                                        <p:cTn id="64" dur="1000" fill="hold"/>
                                        <p:tgtEl>
                                          <p:spTgt spid="18"/>
                                        </p:tgtEl>
                                        <p:attrNameLst>
                                          <p:attrName>ppt_x</p:attrName>
                                        </p:attrNameLst>
                                      </p:cBhvr>
                                      <p:tavLst>
                                        <p:tav tm="0">
                                          <p:val>
                                            <p:strVal val="#ppt_x"/>
                                          </p:val>
                                        </p:tav>
                                        <p:tav tm="100000">
                                          <p:val>
                                            <p:strVal val="#ppt_x"/>
                                          </p:val>
                                        </p:tav>
                                      </p:tavLst>
                                    </p:anim>
                                    <p:anim calcmode="lin" valueType="num">
                                      <p:cBhvr>
                                        <p:cTn id="65" dur="900" decel="100000" fill="hold"/>
                                        <p:tgtEl>
                                          <p:spTgt spid="18"/>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par>
                    <p:cTn id="67" fill="hold" nodeType="clickPar">
                      <p:stCondLst>
                        <p:cond delay="indefinite"/>
                      </p:stCondLst>
                      <p:childTnLst>
                        <p:par>
                          <p:cTn id="68" fill="hold" nodeType="withGroup">
                            <p:stCondLst>
                              <p:cond delay="0"/>
                            </p:stCondLst>
                            <p:childTnLst>
                              <p:par>
                                <p:cTn id="69" presetID="12" presetClass="entr" presetSubtype="4" fill="hold" grpId="0" nodeType="click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slide(fromBottom)">
                                      <p:cBhvr>
                                        <p:cTn id="71" dur="500"/>
                                        <p:tgtEl>
                                          <p:spTgt spid="19"/>
                                        </p:tgtEl>
                                      </p:cBhvr>
                                    </p:animEffect>
                                  </p:childTnLst>
                                </p:cTn>
                              </p:par>
                            </p:childTnLst>
                          </p:cTn>
                        </p:par>
                      </p:childTnLst>
                    </p:cTn>
                  </p:par>
                  <p:par>
                    <p:cTn id="72" fill="hold" nodeType="clickPar">
                      <p:stCondLst>
                        <p:cond delay="indefinite"/>
                      </p:stCondLst>
                      <p:childTnLst>
                        <p:par>
                          <p:cTn id="73" fill="hold" nodeType="withGroup">
                            <p:stCondLst>
                              <p:cond delay="0"/>
                            </p:stCondLst>
                            <p:childTnLst>
                              <p:par>
                                <p:cTn id="74" presetID="12" presetClass="entr" presetSubtype="4" fill="hold" grpId="0" nodeType="clickEffect">
                                  <p:stCondLst>
                                    <p:cond delay="0"/>
                                  </p:stCondLst>
                                  <p:childTnLst>
                                    <p:set>
                                      <p:cBhvr>
                                        <p:cTn id="75" dur="1" fill="hold">
                                          <p:stCondLst>
                                            <p:cond delay="0"/>
                                          </p:stCondLst>
                                        </p:cTn>
                                        <p:tgtEl>
                                          <p:spTgt spid="20"/>
                                        </p:tgtEl>
                                        <p:attrNameLst>
                                          <p:attrName>style.visibility</p:attrName>
                                        </p:attrNameLst>
                                      </p:cBhvr>
                                      <p:to>
                                        <p:strVal val="visible"/>
                                      </p:to>
                                    </p:set>
                                    <p:animEffect transition="in" filter="slide(fromBottom)">
                                      <p:cBhvr>
                                        <p:cTn id="7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3" grpId="0"/>
      <p:bldP spid="17" grpId="0"/>
      <p:bldP spid="18" grpId="0"/>
      <p:bldP spid="19" grpId="0"/>
      <p:bldP spid="2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4">
            <a:lumMod val="50000"/>
          </a:schemeClr>
        </a:solidFill>
        <a:effectLst/>
      </p:bgPr>
    </p:bg>
    <p:spTree>
      <p:nvGrpSpPr>
        <p:cNvPr id="1" name=""/>
        <p:cNvGrpSpPr/>
        <p:nvPr/>
      </p:nvGrpSpPr>
      <p:grpSpPr>
        <a:xfrm>
          <a:off x="0" y="0"/>
          <a:ext cx="0" cy="0"/>
          <a:chOff x="0" y="0"/>
          <a:chExt cx="0" cy="0"/>
        </a:xfrm>
      </p:grpSpPr>
      <p:pic>
        <p:nvPicPr>
          <p:cNvPr id="2" name="Picture 1" descr="images-1.jpeg"/>
          <p:cNvPicPr>
            <a:picLocks noChangeAspect="1"/>
          </p:cNvPicPr>
          <p:nvPr/>
        </p:nvPicPr>
        <p:blipFill>
          <a:blip r:embed="rId2"/>
          <a:stretch>
            <a:fillRect/>
          </a:stretch>
        </p:blipFill>
        <p:spPr>
          <a:xfrm>
            <a:off x="292100" y="323850"/>
            <a:ext cx="2819400" cy="5551488"/>
          </a:xfrm>
          <a:prstGeom prst="rect">
            <a:avLst/>
          </a:prstGeom>
          <a:solidFill>
            <a:schemeClr val="accent5">
              <a:lumMod val="75000"/>
            </a:schemeClr>
          </a:solidFill>
          <a:ln w="38100" cap="sq">
            <a:solidFill>
              <a:schemeClr val="accent5">
                <a:lumMod val="75000"/>
              </a:schemeClr>
            </a:solidFill>
            <a:prstDash val="solid"/>
            <a:miter lim="800000"/>
          </a:ln>
          <a:effectLst>
            <a:outerShdw blurRad="50800" dist="38100" dir="2700000" algn="tl" rotWithShape="0">
              <a:srgbClr val="000000">
                <a:alpha val="43000"/>
              </a:srgbClr>
            </a:outerShdw>
          </a:effectLst>
        </p:spPr>
      </p:pic>
      <p:sp>
        <p:nvSpPr>
          <p:cNvPr id="36867" name="TextBox 2"/>
          <p:cNvSpPr txBox="1">
            <a:spLocks noChangeArrowheads="1"/>
          </p:cNvSpPr>
          <p:nvPr/>
        </p:nvSpPr>
        <p:spPr bwMode="auto">
          <a:xfrm>
            <a:off x="3263900" y="323850"/>
            <a:ext cx="5651500" cy="892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600" b="1" dirty="0">
                <a:solidFill>
                  <a:srgbClr val="B7DEE8"/>
                </a:solidFill>
              </a:rPr>
              <a:t>Replication of DNA – An Overview</a:t>
            </a:r>
            <a:endParaRPr lang="en-US" sz="2600" dirty="0">
              <a:solidFill>
                <a:srgbClr val="B7DEE8"/>
              </a:solidFill>
            </a:endParaRPr>
          </a:p>
          <a:p>
            <a:pPr eaLnBrk="1" hangingPunct="1"/>
            <a:endParaRPr lang="en-US" sz="2600" dirty="0">
              <a:solidFill>
                <a:srgbClr val="B7DEE8"/>
              </a:solidFill>
            </a:endParaRPr>
          </a:p>
        </p:txBody>
      </p:sp>
      <p:sp>
        <p:nvSpPr>
          <p:cNvPr id="4" name="TextBox 3"/>
          <p:cNvSpPr txBox="1">
            <a:spLocks noChangeArrowheads="1"/>
          </p:cNvSpPr>
          <p:nvPr/>
        </p:nvSpPr>
        <p:spPr bwMode="auto">
          <a:xfrm>
            <a:off x="3263900" y="914400"/>
            <a:ext cx="5651500" cy="4094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600" dirty="0">
                <a:solidFill>
                  <a:srgbClr val="FFFF00"/>
                </a:solidFill>
              </a:rPr>
              <a:t>The structure of DNA allows it </a:t>
            </a:r>
            <a:r>
              <a:rPr lang="en-US" sz="2600" dirty="0" smtClean="0">
                <a:solidFill>
                  <a:srgbClr val="FFFF00"/>
                </a:solidFill>
              </a:rPr>
              <a:t>to be </a:t>
            </a:r>
            <a:r>
              <a:rPr lang="en-US" sz="2600" dirty="0">
                <a:solidFill>
                  <a:srgbClr val="FFFF00"/>
                </a:solidFill>
              </a:rPr>
              <a:t>easily </a:t>
            </a:r>
            <a:r>
              <a:rPr lang="en-US" sz="2600" dirty="0" smtClean="0">
                <a:solidFill>
                  <a:srgbClr val="FFFF00"/>
                </a:solidFill>
              </a:rPr>
              <a:t>copied </a:t>
            </a:r>
            <a:r>
              <a:rPr lang="en-US" sz="2600" dirty="0">
                <a:solidFill>
                  <a:srgbClr val="FFFF00"/>
                </a:solidFill>
              </a:rPr>
              <a:t>or _________.  </a:t>
            </a:r>
          </a:p>
          <a:p>
            <a:pPr eaLnBrk="1" hangingPunct="1"/>
            <a:r>
              <a:rPr lang="en-US" sz="2600" dirty="0">
                <a:solidFill>
                  <a:srgbClr val="FFFF00"/>
                </a:solidFill>
              </a:rPr>
              <a:t>Each strand of the double helix has all the information needed to construct the other half by the mechanism of base pairing. </a:t>
            </a:r>
          </a:p>
          <a:p>
            <a:pPr eaLnBrk="1" hangingPunct="1"/>
            <a:r>
              <a:rPr lang="en-US" sz="2600" dirty="0">
                <a:solidFill>
                  <a:srgbClr val="FFFF00"/>
                </a:solidFill>
              </a:rPr>
              <a:t>Because each strand can be used to make the other strand, the strands are said to be _____________.</a:t>
            </a:r>
          </a:p>
          <a:p>
            <a:pPr eaLnBrk="1" hangingPunct="1"/>
            <a:endParaRPr lang="en-US" sz="2600" dirty="0">
              <a:solidFill>
                <a:srgbClr val="FFFF00"/>
              </a:solidFill>
            </a:endParaRPr>
          </a:p>
        </p:txBody>
      </p:sp>
      <p:sp>
        <p:nvSpPr>
          <p:cNvPr id="5" name="TextBox 4"/>
          <p:cNvSpPr txBox="1"/>
          <p:nvPr/>
        </p:nvSpPr>
        <p:spPr>
          <a:xfrm>
            <a:off x="5754475" y="1266161"/>
            <a:ext cx="2400300" cy="508000"/>
          </a:xfrm>
          <a:prstGeom prst="rect">
            <a:avLst/>
          </a:prstGeom>
          <a:noFill/>
        </p:spPr>
        <p:txBody>
          <a:bodyPr>
            <a:spAutoFit/>
          </a:bodyPr>
          <a:lstStyle/>
          <a:p>
            <a:pPr>
              <a:defRPr/>
            </a:pPr>
            <a:r>
              <a:rPr lang="en-US" sz="2600" dirty="0">
                <a:solidFill>
                  <a:schemeClr val="accent2">
                    <a:lumMod val="60000"/>
                    <a:lumOff val="40000"/>
                  </a:schemeClr>
                </a:solidFill>
                <a:ea typeface="ＭＳ Ｐゴシック" charset="-128"/>
                <a:cs typeface="ＭＳ Ｐゴシック" charset="-128"/>
              </a:rPr>
              <a:t>replicated</a:t>
            </a:r>
          </a:p>
        </p:txBody>
      </p:sp>
      <p:sp>
        <p:nvSpPr>
          <p:cNvPr id="6" name="TextBox 5"/>
          <p:cNvSpPr txBox="1"/>
          <p:nvPr/>
        </p:nvSpPr>
        <p:spPr>
          <a:xfrm>
            <a:off x="5435600" y="4059324"/>
            <a:ext cx="2400300" cy="508000"/>
          </a:xfrm>
          <a:prstGeom prst="rect">
            <a:avLst/>
          </a:prstGeom>
          <a:noFill/>
        </p:spPr>
        <p:txBody>
          <a:bodyPr>
            <a:spAutoFit/>
          </a:bodyPr>
          <a:lstStyle/>
          <a:p>
            <a:pPr>
              <a:defRPr/>
            </a:pPr>
            <a:r>
              <a:rPr lang="en-US" sz="2600" dirty="0">
                <a:solidFill>
                  <a:schemeClr val="accent2">
                    <a:lumMod val="60000"/>
                    <a:lumOff val="40000"/>
                  </a:schemeClr>
                </a:solidFill>
                <a:ea typeface="ＭＳ Ｐゴシック" charset="-128"/>
                <a:cs typeface="ＭＳ Ｐゴシック" charset="-128"/>
              </a:rPr>
              <a:t>complimentary</a:t>
            </a:r>
          </a:p>
        </p:txBody>
      </p:sp>
      <p:sp>
        <p:nvSpPr>
          <p:cNvPr id="7" name="TextBox 6"/>
          <p:cNvSpPr txBox="1">
            <a:spLocks noChangeArrowheads="1"/>
          </p:cNvSpPr>
          <p:nvPr/>
        </p:nvSpPr>
        <p:spPr bwMode="auto">
          <a:xfrm>
            <a:off x="3263900" y="4533900"/>
            <a:ext cx="5499100" cy="1754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700" dirty="0">
                <a:solidFill>
                  <a:srgbClr val="31C2B2"/>
                </a:solidFill>
              </a:rPr>
              <a:t>The strands will be separated and the rules of base pairing will allow new strands to be constructed.</a:t>
            </a:r>
          </a:p>
          <a:p>
            <a:pPr eaLnBrk="1" hangingPunct="1"/>
            <a:endParaRPr lang="en-US" sz="2700" dirty="0">
              <a:solidFill>
                <a:srgbClr val="31C2B2"/>
              </a:solidFill>
            </a:endParaRPr>
          </a:p>
        </p:txBody>
      </p:sp>
      <p:sp>
        <p:nvSpPr>
          <p:cNvPr id="8" name="TextBox 7"/>
          <p:cNvSpPr txBox="1">
            <a:spLocks noChangeArrowheads="1"/>
          </p:cNvSpPr>
          <p:nvPr/>
        </p:nvSpPr>
        <p:spPr bwMode="auto">
          <a:xfrm>
            <a:off x="292100" y="5875338"/>
            <a:ext cx="2578100" cy="646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3600" dirty="0">
                <a:solidFill>
                  <a:srgbClr val="FB93FA"/>
                </a:solidFill>
              </a:rPr>
              <a:t>Replication:</a:t>
            </a:r>
          </a:p>
        </p:txBody>
      </p:sp>
      <p:sp>
        <p:nvSpPr>
          <p:cNvPr id="9" name="TextBox 8"/>
          <p:cNvSpPr txBox="1">
            <a:spLocks noChangeArrowheads="1"/>
          </p:cNvSpPr>
          <p:nvPr/>
        </p:nvSpPr>
        <p:spPr bwMode="auto">
          <a:xfrm>
            <a:off x="3111500" y="5934075"/>
            <a:ext cx="5803900" cy="1200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dirty="0">
                <a:solidFill>
                  <a:srgbClr val="FB93FA"/>
                </a:solidFill>
              </a:rPr>
              <a:t>The process in which a DNA molecule builds an exact duplicate of itself.</a:t>
            </a:r>
          </a:p>
          <a:p>
            <a:pPr eaLnBrk="1" hangingPunct="1"/>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4">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5"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2000"/>
                                        <p:tgtEl>
                                          <p:spTgt spid="5"/>
                                        </p:tgtEl>
                                      </p:cBhvr>
                                    </p:animEffect>
                                    <p:anim calcmode="lin" valueType="num">
                                      <p:cBhvr>
                                        <p:cTn id="16" dur="2000" fill="hold"/>
                                        <p:tgtEl>
                                          <p:spTgt spid="5"/>
                                        </p:tgtEl>
                                        <p:attrNameLst>
                                          <p:attrName>style.rotation</p:attrName>
                                        </p:attrNameLst>
                                      </p:cBhvr>
                                      <p:tavLst>
                                        <p:tav tm="0">
                                          <p:val>
                                            <p:fltVal val="720"/>
                                          </p:val>
                                        </p:tav>
                                        <p:tav tm="100000">
                                          <p:val>
                                            <p:fltVal val="0"/>
                                          </p:val>
                                        </p:tav>
                                      </p:tavLst>
                                    </p:anim>
                                    <p:anim calcmode="lin" valueType="num">
                                      <p:cBhvr>
                                        <p:cTn id="17" dur="2000" fill="hold"/>
                                        <p:tgtEl>
                                          <p:spTgt spid="5"/>
                                        </p:tgtEl>
                                        <p:attrNameLst>
                                          <p:attrName>ppt_h</p:attrName>
                                        </p:attrNameLst>
                                      </p:cBhvr>
                                      <p:tavLst>
                                        <p:tav tm="0">
                                          <p:val>
                                            <p:fltVal val="0"/>
                                          </p:val>
                                        </p:tav>
                                        <p:tav tm="100000">
                                          <p:val>
                                            <p:strVal val="#ppt_h"/>
                                          </p:val>
                                        </p:tav>
                                      </p:tavLst>
                                    </p:anim>
                                    <p:anim calcmode="lin" valueType="num">
                                      <p:cBhvr>
                                        <p:cTn id="18" dur="2000" fill="hold"/>
                                        <p:tgtEl>
                                          <p:spTgt spid="5"/>
                                        </p:tgtEl>
                                        <p:attrNameLst>
                                          <p:attrName>ppt_w</p:attrName>
                                        </p:attrNameLst>
                                      </p:cBhvr>
                                      <p:tavLst>
                                        <p:tav tm="0">
                                          <p:val>
                                            <p:fltVal val="0"/>
                                          </p:val>
                                        </p:tav>
                                        <p:tav tm="100000">
                                          <p:val>
                                            <p:strVal val="#ppt_w"/>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4">
                                            <p:txEl>
                                              <p:pRg st="1" end="1"/>
                                            </p:txEl>
                                          </p:spTgt>
                                        </p:tgtEl>
                                        <p:attrNameLst>
                                          <p:attrName>style.visibility</p:attrName>
                                        </p:attrNameLst>
                                      </p:cBhvr>
                                      <p:to>
                                        <p:strVal val="visible"/>
                                      </p:to>
                                    </p:set>
                                    <p:animEffect transition="in" filter="fade">
                                      <p:cBhvr>
                                        <p:cTn id="23" dur="1000"/>
                                        <p:tgtEl>
                                          <p:spTgt spid="4">
                                            <p:txEl>
                                              <p:pRg st="1" end="1"/>
                                            </p:txEl>
                                          </p:spTgt>
                                        </p:tgtEl>
                                      </p:cBhvr>
                                    </p:animEffect>
                                    <p:anim calcmode="lin" valueType="num">
                                      <p:cBhvr>
                                        <p:cTn id="24"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5" dur="900" decel="100000" fill="hold"/>
                                        <p:tgtEl>
                                          <p:spTgt spid="4">
                                            <p:txEl>
                                              <p:pRg st="1" end="1"/>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4">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4">
                                            <p:txEl>
                                              <p:pRg st="2" end="2"/>
                                            </p:txEl>
                                          </p:spTgt>
                                        </p:tgtEl>
                                        <p:attrNameLst>
                                          <p:attrName>style.visibility</p:attrName>
                                        </p:attrNameLst>
                                      </p:cBhvr>
                                      <p:to>
                                        <p:strVal val="visible"/>
                                      </p:to>
                                    </p:set>
                                    <p:animEffect transition="in" filter="fade">
                                      <p:cBhvr>
                                        <p:cTn id="31" dur="1000"/>
                                        <p:tgtEl>
                                          <p:spTgt spid="4">
                                            <p:txEl>
                                              <p:pRg st="2" end="2"/>
                                            </p:txEl>
                                          </p:spTgt>
                                        </p:tgtEl>
                                      </p:cBhvr>
                                    </p:animEffect>
                                    <p:anim calcmode="lin" valueType="num">
                                      <p:cBhvr>
                                        <p:cTn id="3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33" dur="900" decel="100000" fill="hold"/>
                                        <p:tgtEl>
                                          <p:spTgt spid="4">
                                            <p:txEl>
                                              <p:pRg st="2" end="2"/>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4">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35" presetClass="entr" presetSubtype="0" fill="hold" grpId="0" nodeType="click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2000"/>
                                        <p:tgtEl>
                                          <p:spTgt spid="6"/>
                                        </p:tgtEl>
                                      </p:cBhvr>
                                    </p:animEffect>
                                    <p:anim calcmode="lin" valueType="num">
                                      <p:cBhvr>
                                        <p:cTn id="40" dur="2000" fill="hold"/>
                                        <p:tgtEl>
                                          <p:spTgt spid="6"/>
                                        </p:tgtEl>
                                        <p:attrNameLst>
                                          <p:attrName>style.rotation</p:attrName>
                                        </p:attrNameLst>
                                      </p:cBhvr>
                                      <p:tavLst>
                                        <p:tav tm="0">
                                          <p:val>
                                            <p:fltVal val="720"/>
                                          </p:val>
                                        </p:tav>
                                        <p:tav tm="100000">
                                          <p:val>
                                            <p:fltVal val="0"/>
                                          </p:val>
                                        </p:tav>
                                      </p:tavLst>
                                    </p:anim>
                                    <p:anim calcmode="lin" valueType="num">
                                      <p:cBhvr>
                                        <p:cTn id="41" dur="2000" fill="hold"/>
                                        <p:tgtEl>
                                          <p:spTgt spid="6"/>
                                        </p:tgtEl>
                                        <p:attrNameLst>
                                          <p:attrName>ppt_h</p:attrName>
                                        </p:attrNameLst>
                                      </p:cBhvr>
                                      <p:tavLst>
                                        <p:tav tm="0">
                                          <p:val>
                                            <p:fltVal val="0"/>
                                          </p:val>
                                        </p:tav>
                                        <p:tav tm="100000">
                                          <p:val>
                                            <p:strVal val="#ppt_h"/>
                                          </p:val>
                                        </p:tav>
                                      </p:tavLst>
                                    </p:anim>
                                    <p:anim calcmode="lin" valueType="num">
                                      <p:cBhvr>
                                        <p:cTn id="42" dur="2000" fill="hold"/>
                                        <p:tgtEl>
                                          <p:spTgt spid="6"/>
                                        </p:tgtEl>
                                        <p:attrNameLst>
                                          <p:attrName>ppt_w</p:attrName>
                                        </p:attrNameLst>
                                      </p:cBhvr>
                                      <p:tavLst>
                                        <p:tav tm="0">
                                          <p:val>
                                            <p:fltVal val="0"/>
                                          </p:val>
                                        </p:tav>
                                        <p:tav tm="100000">
                                          <p:val>
                                            <p:strVal val="#ppt_w"/>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37" presetClass="entr" presetSubtype="0" fill="hold" grpId="0" nodeType="click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fade">
                                      <p:cBhvr>
                                        <p:cTn id="47" dur="1000"/>
                                        <p:tgtEl>
                                          <p:spTgt spid="7"/>
                                        </p:tgtEl>
                                      </p:cBhvr>
                                    </p:animEffect>
                                    <p:anim calcmode="lin" valueType="num">
                                      <p:cBhvr>
                                        <p:cTn id="48" dur="1000" fill="hold"/>
                                        <p:tgtEl>
                                          <p:spTgt spid="7"/>
                                        </p:tgtEl>
                                        <p:attrNameLst>
                                          <p:attrName>ppt_x</p:attrName>
                                        </p:attrNameLst>
                                      </p:cBhvr>
                                      <p:tavLst>
                                        <p:tav tm="0">
                                          <p:val>
                                            <p:strVal val="#ppt_x"/>
                                          </p:val>
                                        </p:tav>
                                        <p:tav tm="100000">
                                          <p:val>
                                            <p:strVal val="#ppt_x"/>
                                          </p:val>
                                        </p:tav>
                                      </p:tavLst>
                                    </p:anim>
                                    <p:anim calcmode="lin" valueType="num">
                                      <p:cBhvr>
                                        <p:cTn id="49" dur="900" decel="100000" fill="hold"/>
                                        <p:tgtEl>
                                          <p:spTgt spid="7"/>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30" presetClass="entr" presetSubtype="0" fill="hold" grpId="0" nodeType="clickEffect">
                                  <p:stCondLst>
                                    <p:cond delay="0"/>
                                  </p:stCondLst>
                                  <p:childTnLst>
                                    <p:set>
                                      <p:cBhvr>
                                        <p:cTn id="54" dur="1" fill="hold">
                                          <p:stCondLst>
                                            <p:cond delay="0"/>
                                          </p:stCondLst>
                                        </p:cTn>
                                        <p:tgtEl>
                                          <p:spTgt spid="8"/>
                                        </p:tgtEl>
                                        <p:attrNameLst>
                                          <p:attrName>style.visibility</p:attrName>
                                        </p:attrNameLst>
                                      </p:cBhvr>
                                      <p:to>
                                        <p:strVal val="visible"/>
                                      </p:to>
                                    </p:set>
                                    <p:animEffect transition="in" filter="fade">
                                      <p:cBhvr>
                                        <p:cTn id="55" dur="800" decel="100000"/>
                                        <p:tgtEl>
                                          <p:spTgt spid="8"/>
                                        </p:tgtEl>
                                      </p:cBhvr>
                                    </p:animEffect>
                                    <p:anim calcmode="lin" valueType="num">
                                      <p:cBhvr>
                                        <p:cTn id="56" dur="800" decel="100000" fill="hold"/>
                                        <p:tgtEl>
                                          <p:spTgt spid="8"/>
                                        </p:tgtEl>
                                        <p:attrNameLst>
                                          <p:attrName>style.rotation</p:attrName>
                                        </p:attrNameLst>
                                      </p:cBhvr>
                                      <p:tavLst>
                                        <p:tav tm="0">
                                          <p:val>
                                            <p:fltVal val="-90"/>
                                          </p:val>
                                        </p:tav>
                                        <p:tav tm="100000">
                                          <p:val>
                                            <p:fltVal val="0"/>
                                          </p:val>
                                        </p:tav>
                                      </p:tavLst>
                                    </p:anim>
                                    <p:anim calcmode="lin" valueType="num">
                                      <p:cBhvr>
                                        <p:cTn id="57" dur="800" decel="100000" fill="hold"/>
                                        <p:tgtEl>
                                          <p:spTgt spid="8"/>
                                        </p:tgtEl>
                                        <p:attrNameLst>
                                          <p:attrName>ppt_x</p:attrName>
                                        </p:attrNameLst>
                                      </p:cBhvr>
                                      <p:tavLst>
                                        <p:tav tm="0">
                                          <p:val>
                                            <p:strVal val="#ppt_x+0.4"/>
                                          </p:val>
                                        </p:tav>
                                        <p:tav tm="100000">
                                          <p:val>
                                            <p:strVal val="#ppt_x-0.05"/>
                                          </p:val>
                                        </p:tav>
                                      </p:tavLst>
                                    </p:anim>
                                    <p:anim calcmode="lin" valueType="num">
                                      <p:cBhvr>
                                        <p:cTn id="58" dur="800" decel="100000" fill="hold"/>
                                        <p:tgtEl>
                                          <p:spTgt spid="8"/>
                                        </p:tgtEl>
                                        <p:attrNameLst>
                                          <p:attrName>ppt_y</p:attrName>
                                        </p:attrNameLst>
                                      </p:cBhvr>
                                      <p:tavLst>
                                        <p:tav tm="0">
                                          <p:val>
                                            <p:strVal val="#ppt_y-0.4"/>
                                          </p:val>
                                        </p:tav>
                                        <p:tav tm="100000">
                                          <p:val>
                                            <p:strVal val="#ppt_y+0.1"/>
                                          </p:val>
                                        </p:tav>
                                      </p:tavLst>
                                    </p:anim>
                                    <p:anim calcmode="lin" valueType="num">
                                      <p:cBhvr>
                                        <p:cTn id="59"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60"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childTnLst>
                    </p:cTn>
                  </p:par>
                  <p:par>
                    <p:cTn id="61" fill="hold" nodeType="clickPar">
                      <p:stCondLst>
                        <p:cond delay="indefinite"/>
                      </p:stCondLst>
                      <p:childTnLst>
                        <p:par>
                          <p:cTn id="62" fill="hold" nodeType="withGroup">
                            <p:stCondLst>
                              <p:cond delay="0"/>
                            </p:stCondLst>
                            <p:childTnLst>
                              <p:par>
                                <p:cTn id="63" presetID="30" presetClass="entr" presetSubtype="0" fill="hold" grpId="0" nodeType="clickEffect">
                                  <p:stCondLst>
                                    <p:cond delay="0"/>
                                  </p:stCondLst>
                                  <p:childTnLst>
                                    <p:set>
                                      <p:cBhvr>
                                        <p:cTn id="64" dur="1" fill="hold">
                                          <p:stCondLst>
                                            <p:cond delay="0"/>
                                          </p:stCondLst>
                                        </p:cTn>
                                        <p:tgtEl>
                                          <p:spTgt spid="9"/>
                                        </p:tgtEl>
                                        <p:attrNameLst>
                                          <p:attrName>style.visibility</p:attrName>
                                        </p:attrNameLst>
                                      </p:cBhvr>
                                      <p:to>
                                        <p:strVal val="visible"/>
                                      </p:to>
                                    </p:set>
                                    <p:animEffect transition="in" filter="fade">
                                      <p:cBhvr>
                                        <p:cTn id="65" dur="800" decel="100000"/>
                                        <p:tgtEl>
                                          <p:spTgt spid="9"/>
                                        </p:tgtEl>
                                      </p:cBhvr>
                                    </p:animEffect>
                                    <p:anim calcmode="lin" valueType="num">
                                      <p:cBhvr>
                                        <p:cTn id="66" dur="800" decel="100000" fill="hold"/>
                                        <p:tgtEl>
                                          <p:spTgt spid="9"/>
                                        </p:tgtEl>
                                        <p:attrNameLst>
                                          <p:attrName>style.rotation</p:attrName>
                                        </p:attrNameLst>
                                      </p:cBhvr>
                                      <p:tavLst>
                                        <p:tav tm="0">
                                          <p:val>
                                            <p:fltVal val="-90"/>
                                          </p:val>
                                        </p:tav>
                                        <p:tav tm="100000">
                                          <p:val>
                                            <p:fltVal val="0"/>
                                          </p:val>
                                        </p:tav>
                                      </p:tavLst>
                                    </p:anim>
                                    <p:anim calcmode="lin" valueType="num">
                                      <p:cBhvr>
                                        <p:cTn id="67" dur="800" decel="100000" fill="hold"/>
                                        <p:tgtEl>
                                          <p:spTgt spid="9"/>
                                        </p:tgtEl>
                                        <p:attrNameLst>
                                          <p:attrName>ppt_x</p:attrName>
                                        </p:attrNameLst>
                                      </p:cBhvr>
                                      <p:tavLst>
                                        <p:tav tm="0">
                                          <p:val>
                                            <p:strVal val="#ppt_x+0.4"/>
                                          </p:val>
                                        </p:tav>
                                        <p:tav tm="100000">
                                          <p:val>
                                            <p:strVal val="#ppt_x-0.05"/>
                                          </p:val>
                                        </p:tav>
                                      </p:tavLst>
                                    </p:anim>
                                    <p:anim calcmode="lin" valueType="num">
                                      <p:cBhvr>
                                        <p:cTn id="68" dur="800" decel="100000" fill="hold"/>
                                        <p:tgtEl>
                                          <p:spTgt spid="9"/>
                                        </p:tgtEl>
                                        <p:attrNameLst>
                                          <p:attrName>ppt_y</p:attrName>
                                        </p:attrNameLst>
                                      </p:cBhvr>
                                      <p:tavLst>
                                        <p:tav tm="0">
                                          <p:val>
                                            <p:strVal val="#ppt_y-0.4"/>
                                          </p:val>
                                        </p:tav>
                                        <p:tav tm="100000">
                                          <p:val>
                                            <p:strVal val="#ppt_y+0.1"/>
                                          </p:val>
                                        </p:tav>
                                      </p:tavLst>
                                    </p:anim>
                                    <p:anim calcmode="lin" valueType="num">
                                      <p:cBhvr>
                                        <p:cTn id="69" dur="200" accel="100000" fill="hold">
                                          <p:stCondLst>
                                            <p:cond delay="800"/>
                                          </p:stCondLst>
                                        </p:cTn>
                                        <p:tgtEl>
                                          <p:spTgt spid="9"/>
                                        </p:tgtEl>
                                        <p:attrNameLst>
                                          <p:attrName>ppt_x</p:attrName>
                                        </p:attrNameLst>
                                      </p:cBhvr>
                                      <p:tavLst>
                                        <p:tav tm="0">
                                          <p:val>
                                            <p:strVal val="#ppt_x-0.05"/>
                                          </p:val>
                                        </p:tav>
                                        <p:tav tm="100000">
                                          <p:val>
                                            <p:strVal val="#ppt_x"/>
                                          </p:val>
                                        </p:tav>
                                      </p:tavLst>
                                    </p:anim>
                                    <p:anim calcmode="lin" valueType="num">
                                      <p:cBhvr>
                                        <p:cTn id="70" dur="200" accel="100000" fill="hold">
                                          <p:stCondLst>
                                            <p:cond delay="800"/>
                                          </p:stCondLst>
                                        </p:cTn>
                                        <p:tgtEl>
                                          <p:spTgt spid="9"/>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p:bldP spid="6" grpId="0"/>
      <p:bldP spid="7" grpId="0"/>
      <p:bldP spid="8" grpId="0"/>
      <p:bldP spid="9"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6">
            <a:lumMod val="50000"/>
          </a:schemeClr>
        </a:solidFill>
        <a:effectLst/>
      </p:bgPr>
    </p:bg>
    <p:spTree>
      <p:nvGrpSpPr>
        <p:cNvPr id="1" name=""/>
        <p:cNvGrpSpPr/>
        <p:nvPr/>
      </p:nvGrpSpPr>
      <p:grpSpPr>
        <a:xfrm>
          <a:off x="0" y="0"/>
          <a:ext cx="0" cy="0"/>
          <a:chOff x="0" y="0"/>
          <a:chExt cx="0" cy="0"/>
        </a:xfrm>
      </p:grpSpPr>
      <p:pic>
        <p:nvPicPr>
          <p:cNvPr id="37890"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6100" y="495300"/>
            <a:ext cx="8051800" cy="241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7891" name="TextBox 2"/>
          <p:cNvSpPr txBox="1">
            <a:spLocks noChangeArrowheads="1"/>
          </p:cNvSpPr>
          <p:nvPr/>
        </p:nvSpPr>
        <p:spPr bwMode="auto">
          <a:xfrm>
            <a:off x="1346200" y="0"/>
            <a:ext cx="6477000" cy="1046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3000" dirty="0">
                <a:solidFill>
                  <a:srgbClr val="D7E4BD"/>
                </a:solidFill>
              </a:rPr>
              <a:t>Drawing of Replication</a:t>
            </a:r>
          </a:p>
          <a:p>
            <a:pPr algn="ctr" eaLnBrk="1" hangingPunct="1"/>
            <a:endParaRPr lang="en-US" sz="3000" dirty="0">
              <a:solidFill>
                <a:srgbClr val="D7E4BD"/>
              </a:solidFill>
            </a:endParaRPr>
          </a:p>
        </p:txBody>
      </p:sp>
      <p:sp>
        <p:nvSpPr>
          <p:cNvPr id="37892" name="TextBox 3"/>
          <p:cNvSpPr txBox="1">
            <a:spLocks noChangeArrowheads="1"/>
          </p:cNvSpPr>
          <p:nvPr/>
        </p:nvSpPr>
        <p:spPr bwMode="auto">
          <a:xfrm>
            <a:off x="546100" y="2908300"/>
            <a:ext cx="8051800" cy="554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3000" b="1" dirty="0"/>
              <a:t>	 1				  2					 3				    4</a:t>
            </a:r>
          </a:p>
        </p:txBody>
      </p:sp>
      <p:sp>
        <p:nvSpPr>
          <p:cNvPr id="5" name="TextBox 4"/>
          <p:cNvSpPr txBox="1">
            <a:spLocks noChangeArrowheads="1"/>
          </p:cNvSpPr>
          <p:nvPr/>
        </p:nvSpPr>
        <p:spPr bwMode="auto">
          <a:xfrm>
            <a:off x="0" y="3462338"/>
            <a:ext cx="9144000" cy="2170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700" dirty="0">
                <a:solidFill>
                  <a:srgbClr val="DDD9C3"/>
                </a:solidFill>
              </a:rPr>
              <a:t>1.  The parent molecule has </a:t>
            </a:r>
            <a:r>
              <a:rPr lang="en-US" sz="2700" dirty="0" smtClean="0">
                <a:solidFill>
                  <a:srgbClr val="DDD9C3"/>
                </a:solidFill>
              </a:rPr>
              <a:t>________________ strands </a:t>
            </a:r>
            <a:r>
              <a:rPr lang="en-US" sz="2700" dirty="0">
                <a:solidFill>
                  <a:srgbClr val="DDD9C3"/>
                </a:solidFill>
              </a:rPr>
              <a:t>of DNA.  Each base is paired to its specific partner by ________ bonding.  Adenine always pairs with ________; cytosine always pairs with </a:t>
            </a:r>
            <a:r>
              <a:rPr lang="en-US" sz="2700" dirty="0" smtClean="0">
                <a:solidFill>
                  <a:srgbClr val="DDD9C3"/>
                </a:solidFill>
              </a:rPr>
              <a:t>________</a:t>
            </a:r>
            <a:r>
              <a:rPr lang="en-US" sz="2700" dirty="0">
                <a:solidFill>
                  <a:srgbClr val="DDD9C3"/>
                </a:solidFill>
              </a:rPr>
              <a:t>.</a:t>
            </a:r>
          </a:p>
          <a:p>
            <a:pPr eaLnBrk="1" hangingPunct="1"/>
            <a:endParaRPr lang="en-US" sz="2700" dirty="0">
              <a:solidFill>
                <a:srgbClr val="DDD9C3"/>
              </a:solidFill>
            </a:endParaRPr>
          </a:p>
        </p:txBody>
      </p:sp>
      <p:sp>
        <p:nvSpPr>
          <p:cNvPr id="6" name="TextBox 5"/>
          <p:cNvSpPr txBox="1"/>
          <p:nvPr/>
        </p:nvSpPr>
        <p:spPr>
          <a:xfrm>
            <a:off x="4368800" y="3462338"/>
            <a:ext cx="3695700" cy="523875"/>
          </a:xfrm>
          <a:prstGeom prst="rect">
            <a:avLst/>
          </a:prstGeom>
          <a:noFill/>
        </p:spPr>
        <p:txBody>
          <a:bodyPr>
            <a:spAutoFit/>
          </a:bodyPr>
          <a:lstStyle/>
          <a:p>
            <a:pPr>
              <a:defRPr/>
            </a:pPr>
            <a:r>
              <a:rPr lang="en-US" sz="2700" dirty="0">
                <a:solidFill>
                  <a:schemeClr val="accent5">
                    <a:lumMod val="60000"/>
                    <a:lumOff val="40000"/>
                  </a:schemeClr>
                </a:solidFill>
                <a:ea typeface="ＭＳ Ｐゴシック" charset="-128"/>
                <a:cs typeface="ＭＳ Ｐゴシック" charset="-128"/>
              </a:rPr>
              <a:t>two complementary </a:t>
            </a:r>
          </a:p>
        </p:txBody>
      </p:sp>
      <p:sp>
        <p:nvSpPr>
          <p:cNvPr id="7" name="TextBox 6"/>
          <p:cNvSpPr txBox="1"/>
          <p:nvPr/>
        </p:nvSpPr>
        <p:spPr>
          <a:xfrm>
            <a:off x="0" y="4267200"/>
            <a:ext cx="3695700" cy="523875"/>
          </a:xfrm>
          <a:prstGeom prst="rect">
            <a:avLst/>
          </a:prstGeom>
          <a:noFill/>
        </p:spPr>
        <p:txBody>
          <a:bodyPr>
            <a:spAutoFit/>
          </a:bodyPr>
          <a:lstStyle/>
          <a:p>
            <a:pPr>
              <a:defRPr/>
            </a:pPr>
            <a:r>
              <a:rPr lang="en-US" sz="2700" dirty="0">
                <a:solidFill>
                  <a:schemeClr val="accent5">
                    <a:lumMod val="60000"/>
                    <a:lumOff val="40000"/>
                  </a:schemeClr>
                </a:solidFill>
                <a:ea typeface="ＭＳ Ｐゴシック" charset="-128"/>
                <a:cs typeface="ＭＳ Ｐゴシック" charset="-128"/>
              </a:rPr>
              <a:t>hydrogen</a:t>
            </a:r>
          </a:p>
        </p:txBody>
      </p:sp>
      <p:sp>
        <p:nvSpPr>
          <p:cNvPr id="8" name="TextBox 7"/>
          <p:cNvSpPr txBox="1"/>
          <p:nvPr/>
        </p:nvSpPr>
        <p:spPr>
          <a:xfrm>
            <a:off x="7296150" y="4267200"/>
            <a:ext cx="3695700" cy="523875"/>
          </a:xfrm>
          <a:prstGeom prst="rect">
            <a:avLst/>
          </a:prstGeom>
          <a:noFill/>
        </p:spPr>
        <p:txBody>
          <a:bodyPr>
            <a:spAutoFit/>
          </a:bodyPr>
          <a:lstStyle/>
          <a:p>
            <a:pPr>
              <a:defRPr/>
            </a:pPr>
            <a:r>
              <a:rPr lang="en-US" sz="2700" dirty="0">
                <a:solidFill>
                  <a:schemeClr val="accent5">
                    <a:lumMod val="60000"/>
                    <a:lumOff val="40000"/>
                  </a:schemeClr>
                </a:solidFill>
                <a:ea typeface="ＭＳ Ｐゴシック" charset="-128"/>
                <a:cs typeface="ＭＳ Ｐゴシック" charset="-128"/>
              </a:rPr>
              <a:t>thymine</a:t>
            </a:r>
          </a:p>
        </p:txBody>
      </p:sp>
      <p:sp>
        <p:nvSpPr>
          <p:cNvPr id="37897" name="TextBox 9"/>
          <p:cNvSpPr txBox="1">
            <a:spLocks noChangeArrowheads="1"/>
          </p:cNvSpPr>
          <p:nvPr/>
        </p:nvSpPr>
        <p:spPr bwMode="auto">
          <a:xfrm>
            <a:off x="4127500" y="4707515"/>
            <a:ext cx="2019300"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700" dirty="0">
                <a:solidFill>
                  <a:srgbClr val="93CDDD"/>
                </a:solidFill>
              </a:rPr>
              <a:t>guanine</a:t>
            </a:r>
          </a:p>
        </p:txBody>
      </p:sp>
      <p:sp>
        <p:nvSpPr>
          <p:cNvPr id="10" name="TextBox 9"/>
          <p:cNvSpPr txBox="1">
            <a:spLocks noChangeArrowheads="1"/>
          </p:cNvSpPr>
          <p:nvPr/>
        </p:nvSpPr>
        <p:spPr bwMode="auto">
          <a:xfrm>
            <a:off x="0" y="5205413"/>
            <a:ext cx="9144000" cy="1292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600" dirty="0">
                <a:solidFill>
                  <a:srgbClr val="39FC30"/>
                </a:solidFill>
              </a:rPr>
              <a:t>2.  The first step is the __________ of the two DNA strands.  The _______________ are broken between the bases.  Each parental strand now serves as a template.  </a:t>
            </a:r>
          </a:p>
        </p:txBody>
      </p:sp>
      <p:sp>
        <p:nvSpPr>
          <p:cNvPr id="11" name="TextBox 10"/>
          <p:cNvSpPr txBox="1">
            <a:spLocks noChangeArrowheads="1"/>
          </p:cNvSpPr>
          <p:nvPr/>
        </p:nvSpPr>
        <p:spPr bwMode="auto">
          <a:xfrm>
            <a:off x="3525918" y="5173749"/>
            <a:ext cx="2273300" cy="492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600" dirty="0"/>
              <a:t>separation</a:t>
            </a:r>
          </a:p>
        </p:txBody>
      </p:sp>
      <p:sp>
        <p:nvSpPr>
          <p:cNvPr id="12" name="TextBox 11"/>
          <p:cNvSpPr txBox="1">
            <a:spLocks noChangeArrowheads="1"/>
          </p:cNvSpPr>
          <p:nvPr/>
        </p:nvSpPr>
        <p:spPr bwMode="auto">
          <a:xfrm>
            <a:off x="863600" y="5582314"/>
            <a:ext cx="2832100" cy="50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600" dirty="0"/>
              <a:t>hydrogen bonds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900" decel="100000" fill="hold"/>
                                        <p:tgtEl>
                                          <p:spTgt spid="5"/>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56" presetClass="entr" presetSubtype="0" fill="hold" grpId="0" nodeType="clickEffect">
                                  <p:stCondLst>
                                    <p:cond delay="0"/>
                                  </p:stCondLst>
                                  <p:iterate type="lt">
                                    <p:tmPct val="10000"/>
                                  </p:iterate>
                                  <p:childTnLst>
                                    <p:set>
                                      <p:cBhvr>
                                        <p:cTn id="14" dur="1" fill="hold">
                                          <p:stCondLst>
                                            <p:cond delay="0"/>
                                          </p:stCondLst>
                                        </p:cTn>
                                        <p:tgtEl>
                                          <p:spTgt spid="6"/>
                                        </p:tgtEl>
                                        <p:attrNameLst>
                                          <p:attrName>style.visibility</p:attrName>
                                        </p:attrNameLst>
                                      </p:cBhvr>
                                      <p:to>
                                        <p:strVal val="visible"/>
                                      </p:to>
                                    </p:set>
                                    <p:anim by="(-#ppt_w*2)" calcmode="lin" valueType="num">
                                      <p:cBhvr rctx="PPT">
                                        <p:cTn id="15" dur="500" autoRev="1" fill="hold">
                                          <p:stCondLst>
                                            <p:cond delay="0"/>
                                          </p:stCondLst>
                                        </p:cTn>
                                        <p:tgtEl>
                                          <p:spTgt spid="6"/>
                                        </p:tgtEl>
                                        <p:attrNameLst>
                                          <p:attrName>ppt_w</p:attrName>
                                        </p:attrNameLst>
                                      </p:cBhvr>
                                    </p:anim>
                                    <p:anim by="(#ppt_w*0.50)" calcmode="lin" valueType="num">
                                      <p:cBhvr>
                                        <p:cTn id="16" dur="500" decel="50000" autoRev="1" fill="hold">
                                          <p:stCondLst>
                                            <p:cond delay="0"/>
                                          </p:stCondLst>
                                        </p:cTn>
                                        <p:tgtEl>
                                          <p:spTgt spid="6"/>
                                        </p:tgtEl>
                                        <p:attrNameLst>
                                          <p:attrName>ppt_x</p:attrName>
                                        </p:attrNameLst>
                                      </p:cBhvr>
                                    </p:anim>
                                    <p:anim from="(-#ppt_h/2)" to="(#ppt_y)" calcmode="lin" valueType="num">
                                      <p:cBhvr>
                                        <p:cTn id="17" dur="1000" fill="hold">
                                          <p:stCondLst>
                                            <p:cond delay="0"/>
                                          </p:stCondLst>
                                        </p:cTn>
                                        <p:tgtEl>
                                          <p:spTgt spid="6"/>
                                        </p:tgtEl>
                                        <p:attrNameLst>
                                          <p:attrName>ppt_y</p:attrName>
                                        </p:attrNameLst>
                                      </p:cBhvr>
                                    </p:anim>
                                    <p:animRot by="21600000">
                                      <p:cBhvr>
                                        <p:cTn id="18" dur="1000" fill="hold">
                                          <p:stCondLst>
                                            <p:cond delay="0"/>
                                          </p:stCondLst>
                                        </p:cTn>
                                        <p:tgtEl>
                                          <p:spTgt spid="6"/>
                                        </p:tgtEl>
                                        <p:attrNameLst>
                                          <p:attrName>r</p:attrName>
                                        </p:attrNameLst>
                                      </p:cBhvr>
                                    </p:animRot>
                                  </p:childTnLst>
                                </p:cTn>
                              </p:par>
                            </p:childTnLst>
                          </p:cTn>
                        </p:par>
                      </p:childTnLst>
                    </p:cTn>
                  </p:par>
                  <p:par>
                    <p:cTn id="19" fill="hold" nodeType="clickPar">
                      <p:stCondLst>
                        <p:cond delay="indefinite"/>
                      </p:stCondLst>
                      <p:childTnLst>
                        <p:par>
                          <p:cTn id="20" fill="hold" nodeType="withGroup">
                            <p:stCondLst>
                              <p:cond delay="0"/>
                            </p:stCondLst>
                            <p:childTnLst>
                              <p:par>
                                <p:cTn id="21" presetID="56" presetClass="entr" presetSubtype="0" fill="hold" grpId="0" nodeType="clickEffect">
                                  <p:stCondLst>
                                    <p:cond delay="0"/>
                                  </p:stCondLst>
                                  <p:iterate type="lt">
                                    <p:tmPct val="10000"/>
                                  </p:iterate>
                                  <p:childTnLst>
                                    <p:set>
                                      <p:cBhvr>
                                        <p:cTn id="22" dur="1" fill="hold">
                                          <p:stCondLst>
                                            <p:cond delay="0"/>
                                          </p:stCondLst>
                                        </p:cTn>
                                        <p:tgtEl>
                                          <p:spTgt spid="7"/>
                                        </p:tgtEl>
                                        <p:attrNameLst>
                                          <p:attrName>style.visibility</p:attrName>
                                        </p:attrNameLst>
                                      </p:cBhvr>
                                      <p:to>
                                        <p:strVal val="visible"/>
                                      </p:to>
                                    </p:set>
                                    <p:anim by="(-#ppt_w*2)" calcmode="lin" valueType="num">
                                      <p:cBhvr rctx="PPT">
                                        <p:cTn id="23" dur="500" autoRev="1" fill="hold">
                                          <p:stCondLst>
                                            <p:cond delay="0"/>
                                          </p:stCondLst>
                                        </p:cTn>
                                        <p:tgtEl>
                                          <p:spTgt spid="7"/>
                                        </p:tgtEl>
                                        <p:attrNameLst>
                                          <p:attrName>ppt_w</p:attrName>
                                        </p:attrNameLst>
                                      </p:cBhvr>
                                    </p:anim>
                                    <p:anim by="(#ppt_w*0.50)" calcmode="lin" valueType="num">
                                      <p:cBhvr>
                                        <p:cTn id="24" dur="500" decel="50000" autoRev="1" fill="hold">
                                          <p:stCondLst>
                                            <p:cond delay="0"/>
                                          </p:stCondLst>
                                        </p:cTn>
                                        <p:tgtEl>
                                          <p:spTgt spid="7"/>
                                        </p:tgtEl>
                                        <p:attrNameLst>
                                          <p:attrName>ppt_x</p:attrName>
                                        </p:attrNameLst>
                                      </p:cBhvr>
                                    </p:anim>
                                    <p:anim from="(-#ppt_h/2)" to="(#ppt_y)" calcmode="lin" valueType="num">
                                      <p:cBhvr>
                                        <p:cTn id="25" dur="1000" fill="hold">
                                          <p:stCondLst>
                                            <p:cond delay="0"/>
                                          </p:stCondLst>
                                        </p:cTn>
                                        <p:tgtEl>
                                          <p:spTgt spid="7"/>
                                        </p:tgtEl>
                                        <p:attrNameLst>
                                          <p:attrName>ppt_y</p:attrName>
                                        </p:attrNameLst>
                                      </p:cBhvr>
                                    </p:anim>
                                    <p:animRot by="21600000">
                                      <p:cBhvr>
                                        <p:cTn id="26" dur="1000" fill="hold">
                                          <p:stCondLst>
                                            <p:cond delay="0"/>
                                          </p:stCondLst>
                                        </p:cTn>
                                        <p:tgtEl>
                                          <p:spTgt spid="7"/>
                                        </p:tgtEl>
                                        <p:attrNameLst>
                                          <p:attrName>r</p:attrName>
                                        </p:attrNameLst>
                                      </p:cBhvr>
                                    </p:animRot>
                                  </p:childTnLst>
                                </p:cTn>
                              </p:par>
                            </p:childTnLst>
                          </p:cTn>
                        </p:par>
                      </p:childTnLst>
                    </p:cTn>
                  </p:par>
                  <p:par>
                    <p:cTn id="27" fill="hold" nodeType="clickPar">
                      <p:stCondLst>
                        <p:cond delay="indefinite"/>
                      </p:stCondLst>
                      <p:childTnLst>
                        <p:par>
                          <p:cTn id="28" fill="hold" nodeType="withGroup">
                            <p:stCondLst>
                              <p:cond delay="0"/>
                            </p:stCondLst>
                            <p:childTnLst>
                              <p:par>
                                <p:cTn id="29" presetID="56" presetClass="entr" presetSubtype="0" fill="hold" grpId="0" nodeType="clickEffect">
                                  <p:stCondLst>
                                    <p:cond delay="0"/>
                                  </p:stCondLst>
                                  <p:iterate type="lt">
                                    <p:tmPct val="10000"/>
                                  </p:iterate>
                                  <p:childTnLst>
                                    <p:set>
                                      <p:cBhvr>
                                        <p:cTn id="30" dur="1" fill="hold">
                                          <p:stCondLst>
                                            <p:cond delay="0"/>
                                          </p:stCondLst>
                                        </p:cTn>
                                        <p:tgtEl>
                                          <p:spTgt spid="8"/>
                                        </p:tgtEl>
                                        <p:attrNameLst>
                                          <p:attrName>style.visibility</p:attrName>
                                        </p:attrNameLst>
                                      </p:cBhvr>
                                      <p:to>
                                        <p:strVal val="visible"/>
                                      </p:to>
                                    </p:set>
                                    <p:anim by="(-#ppt_w*2)" calcmode="lin" valueType="num">
                                      <p:cBhvr rctx="PPT">
                                        <p:cTn id="31" dur="500" autoRev="1" fill="hold">
                                          <p:stCondLst>
                                            <p:cond delay="0"/>
                                          </p:stCondLst>
                                        </p:cTn>
                                        <p:tgtEl>
                                          <p:spTgt spid="8"/>
                                        </p:tgtEl>
                                        <p:attrNameLst>
                                          <p:attrName>ppt_w</p:attrName>
                                        </p:attrNameLst>
                                      </p:cBhvr>
                                    </p:anim>
                                    <p:anim by="(#ppt_w*0.50)" calcmode="lin" valueType="num">
                                      <p:cBhvr>
                                        <p:cTn id="32" dur="500" decel="50000" autoRev="1" fill="hold">
                                          <p:stCondLst>
                                            <p:cond delay="0"/>
                                          </p:stCondLst>
                                        </p:cTn>
                                        <p:tgtEl>
                                          <p:spTgt spid="8"/>
                                        </p:tgtEl>
                                        <p:attrNameLst>
                                          <p:attrName>ppt_x</p:attrName>
                                        </p:attrNameLst>
                                      </p:cBhvr>
                                    </p:anim>
                                    <p:anim from="(-#ppt_h/2)" to="(#ppt_y)" calcmode="lin" valueType="num">
                                      <p:cBhvr>
                                        <p:cTn id="33" dur="1000" fill="hold">
                                          <p:stCondLst>
                                            <p:cond delay="0"/>
                                          </p:stCondLst>
                                        </p:cTn>
                                        <p:tgtEl>
                                          <p:spTgt spid="8"/>
                                        </p:tgtEl>
                                        <p:attrNameLst>
                                          <p:attrName>ppt_y</p:attrName>
                                        </p:attrNameLst>
                                      </p:cBhvr>
                                    </p:anim>
                                    <p:animRot by="21600000">
                                      <p:cBhvr>
                                        <p:cTn id="34" dur="1000" fill="hold">
                                          <p:stCondLst>
                                            <p:cond delay="0"/>
                                          </p:stCondLst>
                                        </p:cTn>
                                        <p:tgtEl>
                                          <p:spTgt spid="8"/>
                                        </p:tgtEl>
                                        <p:attrNameLst>
                                          <p:attrName>r</p:attrName>
                                        </p:attrNameLst>
                                      </p:cBhvr>
                                    </p:animRot>
                                  </p:childTnLst>
                                </p:cTn>
                              </p:par>
                            </p:childTnLst>
                          </p:cTn>
                        </p:par>
                      </p:childTnLst>
                    </p:cTn>
                  </p:par>
                  <p:par>
                    <p:cTn id="35" fill="hold" nodeType="clickPar">
                      <p:stCondLst>
                        <p:cond delay="indefinite"/>
                      </p:stCondLst>
                      <p:childTnLst>
                        <p:par>
                          <p:cTn id="36" fill="hold" nodeType="withGroup">
                            <p:stCondLst>
                              <p:cond delay="0"/>
                            </p:stCondLst>
                            <p:childTnLst>
                              <p:par>
                                <p:cTn id="37" presetID="56" presetClass="entr" presetSubtype="0" fill="hold" grpId="0" nodeType="clickEffect">
                                  <p:stCondLst>
                                    <p:cond delay="0"/>
                                  </p:stCondLst>
                                  <p:iterate type="lt">
                                    <p:tmPct val="10000"/>
                                  </p:iterate>
                                  <p:childTnLst>
                                    <p:set>
                                      <p:cBhvr>
                                        <p:cTn id="38" dur="1" fill="hold">
                                          <p:stCondLst>
                                            <p:cond delay="0"/>
                                          </p:stCondLst>
                                        </p:cTn>
                                        <p:tgtEl>
                                          <p:spTgt spid="37897"/>
                                        </p:tgtEl>
                                        <p:attrNameLst>
                                          <p:attrName>style.visibility</p:attrName>
                                        </p:attrNameLst>
                                      </p:cBhvr>
                                      <p:to>
                                        <p:strVal val="visible"/>
                                      </p:to>
                                    </p:set>
                                    <p:anim by="(-#ppt_w*2)" calcmode="lin" valueType="num">
                                      <p:cBhvr rctx="PPT">
                                        <p:cTn id="39" dur="500" autoRev="1" fill="hold">
                                          <p:stCondLst>
                                            <p:cond delay="0"/>
                                          </p:stCondLst>
                                        </p:cTn>
                                        <p:tgtEl>
                                          <p:spTgt spid="37897"/>
                                        </p:tgtEl>
                                        <p:attrNameLst>
                                          <p:attrName>ppt_w</p:attrName>
                                        </p:attrNameLst>
                                      </p:cBhvr>
                                    </p:anim>
                                    <p:anim by="(#ppt_w*0.50)" calcmode="lin" valueType="num">
                                      <p:cBhvr>
                                        <p:cTn id="40" dur="500" decel="50000" autoRev="1" fill="hold">
                                          <p:stCondLst>
                                            <p:cond delay="0"/>
                                          </p:stCondLst>
                                        </p:cTn>
                                        <p:tgtEl>
                                          <p:spTgt spid="37897"/>
                                        </p:tgtEl>
                                        <p:attrNameLst>
                                          <p:attrName>ppt_x</p:attrName>
                                        </p:attrNameLst>
                                      </p:cBhvr>
                                    </p:anim>
                                    <p:anim from="(-#ppt_h/2)" to="(#ppt_y)" calcmode="lin" valueType="num">
                                      <p:cBhvr>
                                        <p:cTn id="41" dur="1000" fill="hold">
                                          <p:stCondLst>
                                            <p:cond delay="0"/>
                                          </p:stCondLst>
                                        </p:cTn>
                                        <p:tgtEl>
                                          <p:spTgt spid="37897"/>
                                        </p:tgtEl>
                                        <p:attrNameLst>
                                          <p:attrName>ppt_y</p:attrName>
                                        </p:attrNameLst>
                                      </p:cBhvr>
                                    </p:anim>
                                    <p:animRot by="21600000">
                                      <p:cBhvr>
                                        <p:cTn id="42" dur="1000" fill="hold">
                                          <p:stCondLst>
                                            <p:cond delay="0"/>
                                          </p:stCondLst>
                                        </p:cTn>
                                        <p:tgtEl>
                                          <p:spTgt spid="37897"/>
                                        </p:tgtEl>
                                        <p:attrNameLst>
                                          <p:attrName>r</p:attrName>
                                        </p:attrNameLst>
                                      </p:cBhvr>
                                    </p:animRot>
                                  </p:childTnLst>
                                </p:cTn>
                              </p:par>
                            </p:childTnLst>
                          </p:cTn>
                        </p:par>
                      </p:childTnLst>
                    </p:cTn>
                  </p:par>
                  <p:par>
                    <p:cTn id="43" fill="hold" nodeType="clickPar">
                      <p:stCondLst>
                        <p:cond delay="indefinite"/>
                      </p:stCondLst>
                      <p:childTnLst>
                        <p:par>
                          <p:cTn id="44" fill="hold" nodeType="withGroup">
                            <p:stCondLst>
                              <p:cond delay="0"/>
                            </p:stCondLst>
                            <p:childTnLst>
                              <p:par>
                                <p:cTn id="45" presetID="37" presetClass="entr" presetSubtype="0"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1000"/>
                                        <p:tgtEl>
                                          <p:spTgt spid="10"/>
                                        </p:tgtEl>
                                      </p:cBhvr>
                                    </p:animEffect>
                                    <p:anim calcmode="lin" valueType="num">
                                      <p:cBhvr>
                                        <p:cTn id="48" dur="1000" fill="hold"/>
                                        <p:tgtEl>
                                          <p:spTgt spid="10"/>
                                        </p:tgtEl>
                                        <p:attrNameLst>
                                          <p:attrName>ppt_x</p:attrName>
                                        </p:attrNameLst>
                                      </p:cBhvr>
                                      <p:tavLst>
                                        <p:tav tm="0">
                                          <p:val>
                                            <p:strVal val="#ppt_x"/>
                                          </p:val>
                                        </p:tav>
                                        <p:tav tm="100000">
                                          <p:val>
                                            <p:strVal val="#ppt_x"/>
                                          </p:val>
                                        </p:tav>
                                      </p:tavLst>
                                    </p:anim>
                                    <p:anim calcmode="lin" valueType="num">
                                      <p:cBhvr>
                                        <p:cTn id="49" dur="900" decel="100000" fill="hold"/>
                                        <p:tgtEl>
                                          <p:spTgt spid="1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56" presetClass="entr" presetSubtype="0" fill="hold" grpId="0" nodeType="clickEffect">
                                  <p:stCondLst>
                                    <p:cond delay="0"/>
                                  </p:stCondLst>
                                  <p:iterate type="lt">
                                    <p:tmPct val="10000"/>
                                  </p:iterate>
                                  <p:childTnLst>
                                    <p:set>
                                      <p:cBhvr>
                                        <p:cTn id="54" dur="1" fill="hold">
                                          <p:stCondLst>
                                            <p:cond delay="0"/>
                                          </p:stCondLst>
                                        </p:cTn>
                                        <p:tgtEl>
                                          <p:spTgt spid="11"/>
                                        </p:tgtEl>
                                        <p:attrNameLst>
                                          <p:attrName>style.visibility</p:attrName>
                                        </p:attrNameLst>
                                      </p:cBhvr>
                                      <p:to>
                                        <p:strVal val="visible"/>
                                      </p:to>
                                    </p:set>
                                    <p:anim by="(-#ppt_w*2)" calcmode="lin" valueType="num">
                                      <p:cBhvr rctx="PPT">
                                        <p:cTn id="55" dur="500" autoRev="1" fill="hold">
                                          <p:stCondLst>
                                            <p:cond delay="0"/>
                                          </p:stCondLst>
                                        </p:cTn>
                                        <p:tgtEl>
                                          <p:spTgt spid="11"/>
                                        </p:tgtEl>
                                        <p:attrNameLst>
                                          <p:attrName>ppt_w</p:attrName>
                                        </p:attrNameLst>
                                      </p:cBhvr>
                                    </p:anim>
                                    <p:anim by="(#ppt_w*0.50)" calcmode="lin" valueType="num">
                                      <p:cBhvr>
                                        <p:cTn id="56" dur="500" decel="50000" autoRev="1" fill="hold">
                                          <p:stCondLst>
                                            <p:cond delay="0"/>
                                          </p:stCondLst>
                                        </p:cTn>
                                        <p:tgtEl>
                                          <p:spTgt spid="11"/>
                                        </p:tgtEl>
                                        <p:attrNameLst>
                                          <p:attrName>ppt_x</p:attrName>
                                        </p:attrNameLst>
                                      </p:cBhvr>
                                    </p:anim>
                                    <p:anim from="(-#ppt_h/2)" to="(#ppt_y)" calcmode="lin" valueType="num">
                                      <p:cBhvr>
                                        <p:cTn id="57" dur="1000" fill="hold">
                                          <p:stCondLst>
                                            <p:cond delay="0"/>
                                          </p:stCondLst>
                                        </p:cTn>
                                        <p:tgtEl>
                                          <p:spTgt spid="11"/>
                                        </p:tgtEl>
                                        <p:attrNameLst>
                                          <p:attrName>ppt_y</p:attrName>
                                        </p:attrNameLst>
                                      </p:cBhvr>
                                    </p:anim>
                                    <p:animRot by="21600000">
                                      <p:cBhvr>
                                        <p:cTn id="58" dur="1000" fill="hold">
                                          <p:stCondLst>
                                            <p:cond delay="0"/>
                                          </p:stCondLst>
                                        </p:cTn>
                                        <p:tgtEl>
                                          <p:spTgt spid="11"/>
                                        </p:tgtEl>
                                        <p:attrNameLst>
                                          <p:attrName>r</p:attrName>
                                        </p:attrNameLst>
                                      </p:cBhvr>
                                    </p:animRot>
                                  </p:childTnLst>
                                </p:cTn>
                              </p:par>
                            </p:childTnLst>
                          </p:cTn>
                        </p:par>
                      </p:childTnLst>
                    </p:cTn>
                  </p:par>
                  <p:par>
                    <p:cTn id="59" fill="hold" nodeType="clickPar">
                      <p:stCondLst>
                        <p:cond delay="indefinite"/>
                      </p:stCondLst>
                      <p:childTnLst>
                        <p:par>
                          <p:cTn id="60" fill="hold" nodeType="withGroup">
                            <p:stCondLst>
                              <p:cond delay="0"/>
                            </p:stCondLst>
                            <p:childTnLst>
                              <p:par>
                                <p:cTn id="61" presetID="56" presetClass="entr" presetSubtype="0" fill="hold" grpId="0" nodeType="clickEffect">
                                  <p:stCondLst>
                                    <p:cond delay="0"/>
                                  </p:stCondLst>
                                  <p:iterate type="lt">
                                    <p:tmPct val="10000"/>
                                  </p:iterate>
                                  <p:childTnLst>
                                    <p:set>
                                      <p:cBhvr>
                                        <p:cTn id="62" dur="1" fill="hold">
                                          <p:stCondLst>
                                            <p:cond delay="0"/>
                                          </p:stCondLst>
                                        </p:cTn>
                                        <p:tgtEl>
                                          <p:spTgt spid="12"/>
                                        </p:tgtEl>
                                        <p:attrNameLst>
                                          <p:attrName>style.visibility</p:attrName>
                                        </p:attrNameLst>
                                      </p:cBhvr>
                                      <p:to>
                                        <p:strVal val="visible"/>
                                      </p:to>
                                    </p:set>
                                    <p:anim by="(-#ppt_w*2)" calcmode="lin" valueType="num">
                                      <p:cBhvr rctx="PPT">
                                        <p:cTn id="63" dur="500" autoRev="1" fill="hold">
                                          <p:stCondLst>
                                            <p:cond delay="0"/>
                                          </p:stCondLst>
                                        </p:cTn>
                                        <p:tgtEl>
                                          <p:spTgt spid="12"/>
                                        </p:tgtEl>
                                        <p:attrNameLst>
                                          <p:attrName>ppt_w</p:attrName>
                                        </p:attrNameLst>
                                      </p:cBhvr>
                                    </p:anim>
                                    <p:anim by="(#ppt_w*0.50)" calcmode="lin" valueType="num">
                                      <p:cBhvr>
                                        <p:cTn id="64" dur="500" decel="50000" autoRev="1" fill="hold">
                                          <p:stCondLst>
                                            <p:cond delay="0"/>
                                          </p:stCondLst>
                                        </p:cTn>
                                        <p:tgtEl>
                                          <p:spTgt spid="12"/>
                                        </p:tgtEl>
                                        <p:attrNameLst>
                                          <p:attrName>ppt_x</p:attrName>
                                        </p:attrNameLst>
                                      </p:cBhvr>
                                    </p:anim>
                                    <p:anim from="(-#ppt_h/2)" to="(#ppt_y)" calcmode="lin" valueType="num">
                                      <p:cBhvr>
                                        <p:cTn id="65" dur="1000" fill="hold">
                                          <p:stCondLst>
                                            <p:cond delay="0"/>
                                          </p:stCondLst>
                                        </p:cTn>
                                        <p:tgtEl>
                                          <p:spTgt spid="12"/>
                                        </p:tgtEl>
                                        <p:attrNameLst>
                                          <p:attrName>ppt_y</p:attrName>
                                        </p:attrNameLst>
                                      </p:cBhvr>
                                    </p:anim>
                                    <p:animRot by="21600000">
                                      <p:cBhvr>
                                        <p:cTn id="66" dur="1000" fill="hold">
                                          <p:stCondLst>
                                            <p:cond delay="0"/>
                                          </p:stCondLst>
                                        </p:cTn>
                                        <p:tgtEl>
                                          <p:spTgt spid="1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37897" grpId="0"/>
      <p:bldP spid="10" grpId="0"/>
      <p:bldP spid="11" grpId="0"/>
      <p:bldP spid="1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6">
            <a:lumMod val="50000"/>
          </a:schemeClr>
        </a:solidFill>
        <a:effectLst/>
      </p:bgPr>
    </p:bg>
    <p:spTree>
      <p:nvGrpSpPr>
        <p:cNvPr id="1" name=""/>
        <p:cNvGrpSpPr/>
        <p:nvPr/>
      </p:nvGrpSpPr>
      <p:grpSpPr>
        <a:xfrm>
          <a:off x="0" y="0"/>
          <a:ext cx="0" cy="0"/>
          <a:chOff x="0" y="0"/>
          <a:chExt cx="0" cy="0"/>
        </a:xfrm>
      </p:grpSpPr>
      <p:pic>
        <p:nvPicPr>
          <p:cNvPr id="38914"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6100" y="495300"/>
            <a:ext cx="8051800" cy="241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8915" name="TextBox 2"/>
          <p:cNvSpPr txBox="1">
            <a:spLocks noChangeArrowheads="1"/>
          </p:cNvSpPr>
          <p:nvPr/>
        </p:nvSpPr>
        <p:spPr bwMode="auto">
          <a:xfrm>
            <a:off x="1346200" y="0"/>
            <a:ext cx="6477000" cy="1046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3000" dirty="0">
                <a:solidFill>
                  <a:srgbClr val="D7E4BD"/>
                </a:solidFill>
              </a:rPr>
              <a:t>Drawing of Replication</a:t>
            </a:r>
          </a:p>
          <a:p>
            <a:pPr algn="ctr" eaLnBrk="1" hangingPunct="1"/>
            <a:endParaRPr lang="en-US" sz="3000" dirty="0">
              <a:solidFill>
                <a:srgbClr val="D7E4BD"/>
              </a:solidFill>
            </a:endParaRPr>
          </a:p>
        </p:txBody>
      </p:sp>
      <p:sp>
        <p:nvSpPr>
          <p:cNvPr id="38916" name="TextBox 3"/>
          <p:cNvSpPr txBox="1">
            <a:spLocks noChangeArrowheads="1"/>
          </p:cNvSpPr>
          <p:nvPr/>
        </p:nvSpPr>
        <p:spPr bwMode="auto">
          <a:xfrm>
            <a:off x="546100" y="2908300"/>
            <a:ext cx="8051800" cy="554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3000" b="1" dirty="0"/>
              <a:t>	 1				  2					 3				    4</a:t>
            </a:r>
          </a:p>
        </p:txBody>
      </p:sp>
      <p:sp>
        <p:nvSpPr>
          <p:cNvPr id="5" name="TextBox 4"/>
          <p:cNvSpPr txBox="1">
            <a:spLocks noChangeArrowheads="1"/>
          </p:cNvSpPr>
          <p:nvPr/>
        </p:nvSpPr>
        <p:spPr bwMode="auto">
          <a:xfrm>
            <a:off x="0" y="3644900"/>
            <a:ext cx="8991600" cy="1784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200" dirty="0"/>
              <a:t>3.  	New </a:t>
            </a:r>
            <a:r>
              <a:rPr lang="en-US" sz="2200" u="sng" dirty="0">
                <a:solidFill>
                  <a:srgbClr val="F2DCDB"/>
                </a:solidFill>
              </a:rPr>
              <a:t>nucleotides</a:t>
            </a:r>
            <a:r>
              <a:rPr lang="en-US" sz="2200" dirty="0"/>
              <a:t> are inserted along both sides (both templates).   As the molecule </a:t>
            </a:r>
            <a:r>
              <a:rPr lang="ja-JP" altLang="en-US" sz="2200"/>
              <a:t>“</a:t>
            </a:r>
            <a:r>
              <a:rPr lang="en-US" altLang="ja-JP" sz="2200" dirty="0"/>
              <a:t>unzips</a:t>
            </a:r>
            <a:r>
              <a:rPr lang="ja-JP" altLang="en-US" sz="2200"/>
              <a:t>”</a:t>
            </a:r>
            <a:r>
              <a:rPr lang="en-US" altLang="ja-JP" sz="2200" dirty="0"/>
              <a:t>, each nitrogen base pairs with its compliment to form a new strand just like the old one.  One at a time, nucleotides line up along the template strand according to the base-pairing rules.  </a:t>
            </a:r>
          </a:p>
          <a:p>
            <a:pPr eaLnBrk="1" hangingPunct="1"/>
            <a:endParaRPr lang="en-US" sz="2200" dirty="0"/>
          </a:p>
        </p:txBody>
      </p:sp>
      <p:sp>
        <p:nvSpPr>
          <p:cNvPr id="6" name="TextBox 5"/>
          <p:cNvSpPr txBox="1">
            <a:spLocks noChangeArrowheads="1"/>
          </p:cNvSpPr>
          <p:nvPr/>
        </p:nvSpPr>
        <p:spPr bwMode="auto">
          <a:xfrm>
            <a:off x="0" y="5143500"/>
            <a:ext cx="9144000" cy="203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a:solidFill>
                  <a:srgbClr val="F2DCDB"/>
                </a:solidFill>
              </a:rPr>
              <a:t>4.  	The nucleotides are connected to form the sugar phosphate backbones of the new strands.  </a:t>
            </a:r>
            <a:r>
              <a:rPr lang="en-US" sz="1800" u="sng" dirty="0"/>
              <a:t>Hydrogen bonds</a:t>
            </a:r>
            <a:r>
              <a:rPr lang="en-US" sz="1800" dirty="0">
                <a:solidFill>
                  <a:srgbClr val="F2DCDB"/>
                </a:solidFill>
              </a:rPr>
              <a:t> are formed to link the two complimentary bases together.  </a:t>
            </a:r>
            <a:r>
              <a:rPr lang="en-US" sz="1800" u="sng" dirty="0">
                <a:solidFill>
                  <a:srgbClr val="000000"/>
                </a:solidFill>
              </a:rPr>
              <a:t>Covalent bonds </a:t>
            </a:r>
            <a:r>
              <a:rPr lang="en-US" sz="1800" dirty="0">
                <a:solidFill>
                  <a:srgbClr val="F2DCDB"/>
                </a:solidFill>
              </a:rPr>
              <a:t>are formed between the sugars and the phosphates to join the nucleotides together.  Where there was one double-stranded DNA molecule at the beginning of the process, there are now </a:t>
            </a:r>
            <a:r>
              <a:rPr lang="en-US" sz="1800" u="sng" dirty="0">
                <a:solidFill>
                  <a:srgbClr val="000000"/>
                </a:solidFill>
              </a:rPr>
              <a:t>two</a:t>
            </a:r>
            <a:r>
              <a:rPr lang="en-US" sz="1800" dirty="0">
                <a:solidFill>
                  <a:srgbClr val="F2DCDB"/>
                </a:solidFill>
              </a:rPr>
              <a:t>.  Each is an exact </a:t>
            </a:r>
            <a:r>
              <a:rPr lang="en-US" sz="1800" u="sng" dirty="0">
                <a:solidFill>
                  <a:srgbClr val="000000"/>
                </a:solidFill>
              </a:rPr>
              <a:t>replica</a:t>
            </a:r>
            <a:r>
              <a:rPr lang="en-US" sz="1800" dirty="0">
                <a:solidFill>
                  <a:srgbClr val="F2DCDB"/>
                </a:solidFill>
              </a:rPr>
              <a:t> of the parent molecule.</a:t>
            </a:r>
          </a:p>
          <a:p>
            <a:pPr eaLnBrk="1" hangingPunct="1"/>
            <a:endParaRPr lang="en-US" sz="1800" dirty="0">
              <a:solidFill>
                <a:srgbClr val="F2DCDB"/>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900" decel="100000" fill="hold"/>
                                        <p:tgtEl>
                                          <p:spTgt spid="5"/>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900" decel="100000" fill="hold"/>
                                        <p:tgtEl>
                                          <p:spTgt spid="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EFF84"/>
        </a:solidFill>
        <a:effectLst/>
      </p:bgPr>
    </p:bg>
    <p:spTree>
      <p:nvGrpSpPr>
        <p:cNvPr id="1" name=""/>
        <p:cNvGrpSpPr/>
        <p:nvPr/>
      </p:nvGrpSpPr>
      <p:grpSpPr>
        <a:xfrm>
          <a:off x="0" y="0"/>
          <a:ext cx="0" cy="0"/>
          <a:chOff x="0" y="0"/>
          <a:chExt cx="0" cy="0"/>
        </a:xfrm>
      </p:grpSpPr>
      <p:sp>
        <p:nvSpPr>
          <p:cNvPr id="2" name="TextBox 1"/>
          <p:cNvSpPr txBox="1"/>
          <p:nvPr/>
        </p:nvSpPr>
        <p:spPr>
          <a:xfrm>
            <a:off x="876300" y="368300"/>
            <a:ext cx="7480300" cy="10160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a:spAutoFit/>
          </a:bodyPr>
          <a:lstStyle/>
          <a:p>
            <a:pPr algn="ctr">
              <a:defRPr/>
            </a:pPr>
            <a:r>
              <a:rPr lang="en-US" sz="3000" b="1" dirty="0"/>
              <a:t>The Mechanisms of Replication – A Closer View</a:t>
            </a:r>
            <a:r>
              <a:rPr lang="en-US" sz="3000" dirty="0"/>
              <a:t> </a:t>
            </a:r>
          </a:p>
        </p:txBody>
      </p:sp>
      <p:pic>
        <p:nvPicPr>
          <p:cNvPr id="39939" name="Picture 2" descr="images.jpe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765300"/>
            <a:ext cx="3622675" cy="4140200"/>
          </a:xfrm>
          <a:prstGeom prst="rect">
            <a:avLst/>
          </a:prstGeom>
          <a:noFill/>
          <a:ln w="38100" cmpd="sng">
            <a:solidFill>
              <a:srgbClr val="ADF6FF"/>
            </a:solidFill>
            <a:miter lim="800000"/>
            <a:headEnd/>
            <a:tailEnd/>
          </a:ln>
          <a:extLst>
            <a:ext uri="{909E8E84-426E-40dd-AFC4-6F175D3DCCD1}">
              <a14:hiddenFill xmlns:a14="http://schemas.microsoft.com/office/drawing/2010/main" xmlns="">
                <a:solidFill>
                  <a:srgbClr val="FFFFFF"/>
                </a:solidFill>
              </a14:hiddenFill>
            </a:ext>
          </a:extLst>
        </p:spPr>
      </p:pic>
      <p:sp>
        <p:nvSpPr>
          <p:cNvPr id="4" name="TextBox 3"/>
          <p:cNvSpPr txBox="1"/>
          <p:nvPr/>
        </p:nvSpPr>
        <p:spPr>
          <a:xfrm>
            <a:off x="4470400" y="1993900"/>
            <a:ext cx="4305300" cy="3292475"/>
          </a:xfrm>
          <a:prstGeom prst="rect">
            <a:avLst/>
          </a:prstGeom>
          <a:ln>
            <a:solidFill>
              <a:schemeClr val="tx1"/>
            </a:solidFill>
          </a:ln>
        </p:spPr>
        <p:style>
          <a:lnRef idx="1">
            <a:schemeClr val="accent6"/>
          </a:lnRef>
          <a:fillRef idx="3">
            <a:schemeClr val="accent6"/>
          </a:fillRef>
          <a:effectRef idx="2">
            <a:schemeClr val="accent6"/>
          </a:effectRef>
          <a:fontRef idx="minor">
            <a:schemeClr val="lt1"/>
          </a:fontRef>
        </p:style>
        <p:txBody>
          <a:bodyPr>
            <a:spAutoFit/>
          </a:bodyPr>
          <a:lstStyle/>
          <a:p>
            <a:pPr algn="ctr">
              <a:defRPr/>
            </a:pPr>
            <a:r>
              <a:rPr lang="en-US" sz="2600" b="1" dirty="0">
                <a:solidFill>
                  <a:srgbClr val="000000"/>
                </a:solidFill>
              </a:rPr>
              <a:t>This replication of an enormous amount of genetic information is achieved with very few errors - only one error per 10 billion nucleotides.  The replication is a speedy and accurate process.</a:t>
            </a:r>
          </a:p>
        </p:txBody>
      </p:sp>
      <p:sp>
        <p:nvSpPr>
          <p:cNvPr id="5" name="TextBox 4"/>
          <p:cNvSpPr txBox="1"/>
          <p:nvPr/>
        </p:nvSpPr>
        <p:spPr>
          <a:xfrm>
            <a:off x="4927600" y="5524500"/>
            <a:ext cx="3683000" cy="1061829"/>
          </a:xfrm>
          <a:prstGeom prst="rect">
            <a:avLst/>
          </a:prstGeom>
          <a:ln>
            <a:solidFill>
              <a:srgbClr val="000000"/>
            </a:solidFill>
          </a:ln>
        </p:spPr>
        <p:style>
          <a:lnRef idx="0">
            <a:schemeClr val="accent4"/>
          </a:lnRef>
          <a:fillRef idx="3">
            <a:schemeClr val="accent4"/>
          </a:fillRef>
          <a:effectRef idx="3">
            <a:schemeClr val="accent4"/>
          </a:effectRef>
          <a:fontRef idx="minor">
            <a:schemeClr val="lt1"/>
          </a:fontRef>
        </p:style>
        <p:txBody>
          <a:bodyPr>
            <a:spAutoFit/>
          </a:bodyPr>
          <a:lstStyle/>
          <a:p>
            <a:pPr algn="ctr">
              <a:defRPr/>
            </a:pPr>
            <a:r>
              <a:rPr lang="en-US" sz="2100" dirty="0">
                <a:solidFill>
                  <a:srgbClr val="660066"/>
                </a:solidFill>
              </a:rPr>
              <a:t>More than a dozen enzymes and proteins participate in DNA replication.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900" decel="100000" fill="hold"/>
                                        <p:tgtEl>
                                          <p:spTgt spid="4"/>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900" decel="100000" fill="hold"/>
                                        <p:tgtEl>
                                          <p:spTgt spid="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492125"/>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ctr">
              <a:defRPr/>
            </a:pPr>
            <a:r>
              <a:rPr lang="en-US" sz="2600" dirty="0"/>
              <a:t>Origins of Replication and Replication Forks </a:t>
            </a:r>
          </a:p>
        </p:txBody>
      </p:sp>
      <p:pic>
        <p:nvPicPr>
          <p:cNvPr id="409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0400" y="1244600"/>
            <a:ext cx="3911600" cy="2438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TextBox 3"/>
          <p:cNvSpPr txBox="1">
            <a:spLocks noChangeArrowheads="1"/>
          </p:cNvSpPr>
          <p:nvPr/>
        </p:nvSpPr>
        <p:spPr bwMode="auto">
          <a:xfrm>
            <a:off x="4914900" y="787400"/>
            <a:ext cx="4229100" cy="738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100" dirty="0">
                <a:solidFill>
                  <a:srgbClr val="0000FF"/>
                </a:solidFill>
              </a:rPr>
              <a:t>Replication begins at special sites called "origins of replication". </a:t>
            </a:r>
          </a:p>
        </p:txBody>
      </p:sp>
      <p:cxnSp>
        <p:nvCxnSpPr>
          <p:cNvPr id="17" name="Straight Arrow Connector 16"/>
          <p:cNvCxnSpPr/>
          <p:nvPr/>
        </p:nvCxnSpPr>
        <p:spPr>
          <a:xfrm rot="5400000">
            <a:off x="2362201" y="1016000"/>
            <a:ext cx="457200" cy="3175"/>
          </a:xfrm>
          <a:prstGeom prst="straightConnector1">
            <a:avLst/>
          </a:prstGeom>
          <a:ln>
            <a:solidFill>
              <a:srgbClr val="008000"/>
            </a:solidFill>
            <a:tailEnd type="arrow"/>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p:nvPr/>
        </p:nvCxnSpPr>
        <p:spPr>
          <a:xfrm rot="5400000">
            <a:off x="1244601" y="1016000"/>
            <a:ext cx="457200" cy="3175"/>
          </a:xfrm>
          <a:prstGeom prst="straightConnector1">
            <a:avLst/>
          </a:prstGeom>
          <a:ln>
            <a:solidFill>
              <a:srgbClr val="008000"/>
            </a:solidFill>
            <a:tailEnd type="arrow"/>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p:nvPr/>
        </p:nvCxnSpPr>
        <p:spPr>
          <a:xfrm rot="5400000">
            <a:off x="3467894" y="1016794"/>
            <a:ext cx="455613" cy="3175"/>
          </a:xfrm>
          <a:prstGeom prst="straightConnector1">
            <a:avLst/>
          </a:prstGeom>
          <a:ln>
            <a:solidFill>
              <a:srgbClr val="008000"/>
            </a:solidFill>
            <a:tailEnd type="arrow"/>
          </a:ln>
        </p:spPr>
        <p:style>
          <a:lnRef idx="2">
            <a:schemeClr val="accent1"/>
          </a:lnRef>
          <a:fillRef idx="0">
            <a:schemeClr val="accent1"/>
          </a:fillRef>
          <a:effectRef idx="1">
            <a:schemeClr val="accent1"/>
          </a:effectRef>
          <a:fontRef idx="minor">
            <a:schemeClr val="tx1"/>
          </a:fontRef>
        </p:style>
      </p:cxnSp>
      <p:sp>
        <p:nvSpPr>
          <p:cNvPr id="22" name="TextBox 21"/>
          <p:cNvSpPr txBox="1">
            <a:spLocks noChangeArrowheads="1"/>
          </p:cNvSpPr>
          <p:nvPr/>
        </p:nvSpPr>
        <p:spPr bwMode="auto">
          <a:xfrm>
            <a:off x="1646238" y="492125"/>
            <a:ext cx="1890712"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400" dirty="0"/>
              <a:t>origins of replication</a:t>
            </a:r>
          </a:p>
        </p:txBody>
      </p:sp>
      <p:sp>
        <p:nvSpPr>
          <p:cNvPr id="23" name="TextBox 22"/>
          <p:cNvSpPr txBox="1">
            <a:spLocks noChangeArrowheads="1"/>
          </p:cNvSpPr>
          <p:nvPr/>
        </p:nvSpPr>
        <p:spPr bwMode="auto">
          <a:xfrm>
            <a:off x="177800" y="3683000"/>
            <a:ext cx="8788400" cy="2308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a:solidFill>
                  <a:srgbClr val="8C2AAC"/>
                </a:solidFill>
              </a:rPr>
              <a:t>Origins of Replication are short stretches of DNA that have a specific sequence of nucleotides.   </a:t>
            </a:r>
          </a:p>
          <a:p>
            <a:pPr eaLnBrk="1" hangingPunct="1"/>
            <a:r>
              <a:rPr lang="en-US" sz="1800" dirty="0">
                <a:solidFill>
                  <a:srgbClr val="953735"/>
                </a:solidFill>
              </a:rPr>
              <a:t>Proteins that initiate DNA replication recognize this sequence and attach to the DNA at these sites, </a:t>
            </a:r>
            <a:r>
              <a:rPr lang="en-US" sz="1800" u="sng" dirty="0">
                <a:solidFill>
                  <a:srgbClr val="008000"/>
                </a:solidFill>
              </a:rPr>
              <a:t>separating</a:t>
            </a:r>
            <a:r>
              <a:rPr lang="en-US" sz="1800" dirty="0">
                <a:solidFill>
                  <a:srgbClr val="953735"/>
                </a:solidFill>
              </a:rPr>
              <a:t> the two strands and opening up a </a:t>
            </a:r>
            <a:r>
              <a:rPr lang="en-US" sz="1800" u="sng" dirty="0">
                <a:solidFill>
                  <a:srgbClr val="008000"/>
                </a:solidFill>
              </a:rPr>
              <a:t>replication "bubble"</a:t>
            </a:r>
            <a:r>
              <a:rPr lang="en-US" sz="1800" dirty="0">
                <a:solidFill>
                  <a:srgbClr val="953735"/>
                </a:solidFill>
              </a:rPr>
              <a:t>.  </a:t>
            </a:r>
          </a:p>
          <a:p>
            <a:pPr eaLnBrk="1" hangingPunct="1"/>
            <a:r>
              <a:rPr lang="en-US" sz="1800" dirty="0">
                <a:solidFill>
                  <a:srgbClr val="0000FF"/>
                </a:solidFill>
              </a:rPr>
              <a:t>Replication then proceeds in both directions, until the entire molecule is copied.  </a:t>
            </a:r>
          </a:p>
          <a:p>
            <a:pPr eaLnBrk="1" hangingPunct="1"/>
            <a:r>
              <a:rPr lang="en-US" sz="1800" dirty="0">
                <a:solidFill>
                  <a:srgbClr val="FF0000"/>
                </a:solidFill>
              </a:rPr>
              <a:t>A eukaryotic cell may have hundreds of replication origins, speeding up the copying of the very long DNA molecules.</a:t>
            </a:r>
          </a:p>
          <a:p>
            <a:pPr eaLnBrk="1" hangingPunct="1"/>
            <a:endParaRPr lang="en-US" sz="1800" dirty="0">
              <a:solidFill>
                <a:srgbClr val="8C2AAC"/>
              </a:solidFill>
            </a:endParaRPr>
          </a:p>
        </p:txBody>
      </p:sp>
      <p:cxnSp>
        <p:nvCxnSpPr>
          <p:cNvPr id="31" name="Straight Arrow Connector 30"/>
          <p:cNvCxnSpPr/>
          <p:nvPr/>
        </p:nvCxnSpPr>
        <p:spPr>
          <a:xfrm rot="10800000">
            <a:off x="3962400" y="2159000"/>
            <a:ext cx="952500" cy="22860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32" name="TextBox 31"/>
          <p:cNvSpPr txBox="1">
            <a:spLocks noChangeArrowheads="1"/>
          </p:cNvSpPr>
          <p:nvPr/>
        </p:nvSpPr>
        <p:spPr bwMode="auto">
          <a:xfrm>
            <a:off x="4914900" y="2159000"/>
            <a:ext cx="207010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a:solidFill>
                  <a:srgbClr val="FF0000"/>
                </a:solidFill>
              </a:rPr>
              <a:t>Replication bubble</a:t>
            </a:r>
          </a:p>
        </p:txBody>
      </p:sp>
      <p:cxnSp>
        <p:nvCxnSpPr>
          <p:cNvPr id="33" name="Straight Arrow Connector 32"/>
          <p:cNvCxnSpPr/>
          <p:nvPr/>
        </p:nvCxnSpPr>
        <p:spPr>
          <a:xfrm rot="10800000">
            <a:off x="4572000" y="3455988"/>
            <a:ext cx="685800" cy="1587"/>
          </a:xfrm>
          <a:prstGeom prst="straightConnector1">
            <a:avLst/>
          </a:prstGeom>
          <a:ln>
            <a:solidFill>
              <a:srgbClr val="008000"/>
            </a:solidFill>
            <a:tailEnd type="arrow"/>
          </a:ln>
        </p:spPr>
        <p:style>
          <a:lnRef idx="2">
            <a:schemeClr val="accent1"/>
          </a:lnRef>
          <a:fillRef idx="0">
            <a:schemeClr val="accent1"/>
          </a:fillRef>
          <a:effectRef idx="1">
            <a:schemeClr val="accent1"/>
          </a:effectRef>
          <a:fontRef idx="minor">
            <a:schemeClr val="tx1"/>
          </a:fontRef>
        </p:style>
      </p:cxnSp>
      <p:sp>
        <p:nvSpPr>
          <p:cNvPr id="35" name="TextBox 34"/>
          <p:cNvSpPr txBox="1">
            <a:spLocks noChangeArrowheads="1"/>
          </p:cNvSpPr>
          <p:nvPr/>
        </p:nvSpPr>
        <p:spPr bwMode="auto">
          <a:xfrm>
            <a:off x="5257800" y="2949575"/>
            <a:ext cx="3886200" cy="646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a:solidFill>
                  <a:srgbClr val="FF0000"/>
                </a:solidFill>
              </a:rPr>
              <a:t>The end result is two identical strands of DNA</a:t>
            </a:r>
          </a:p>
        </p:txBody>
      </p:sp>
      <p:sp>
        <p:nvSpPr>
          <p:cNvPr id="36" name="TextBox 35"/>
          <p:cNvSpPr txBox="1">
            <a:spLocks noChangeArrowheads="1"/>
          </p:cNvSpPr>
          <p:nvPr/>
        </p:nvSpPr>
        <p:spPr bwMode="auto">
          <a:xfrm>
            <a:off x="177800" y="1157288"/>
            <a:ext cx="800100"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a:t>DNA</a:t>
            </a:r>
          </a:p>
        </p:txBody>
      </p:sp>
      <p:sp>
        <p:nvSpPr>
          <p:cNvPr id="37" name="TextBox 36"/>
          <p:cNvSpPr txBox="1">
            <a:spLocks noChangeArrowheads="1"/>
          </p:cNvSpPr>
          <p:nvPr/>
        </p:nvSpPr>
        <p:spPr bwMode="auto">
          <a:xfrm>
            <a:off x="177800" y="3086100"/>
            <a:ext cx="80010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a:t>DNA</a:t>
            </a:r>
          </a:p>
        </p:txBody>
      </p:sp>
      <p:sp>
        <p:nvSpPr>
          <p:cNvPr id="38" name="TextBox 37"/>
          <p:cNvSpPr txBox="1">
            <a:spLocks noChangeArrowheads="1"/>
          </p:cNvSpPr>
          <p:nvPr/>
        </p:nvSpPr>
        <p:spPr bwMode="auto">
          <a:xfrm>
            <a:off x="177800" y="3313113"/>
            <a:ext cx="800100"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a:t>DNA</a:t>
            </a:r>
          </a:p>
        </p:txBody>
      </p:sp>
      <p:sp>
        <p:nvSpPr>
          <p:cNvPr id="39" name="TextBox 38"/>
          <p:cNvSpPr txBox="1">
            <a:spLocks noChangeArrowheads="1"/>
          </p:cNvSpPr>
          <p:nvPr/>
        </p:nvSpPr>
        <p:spPr bwMode="auto">
          <a:xfrm>
            <a:off x="0" y="5778500"/>
            <a:ext cx="7937500" cy="923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700" dirty="0"/>
              <a:t>Replication fork:  	</a:t>
            </a:r>
          </a:p>
          <a:p>
            <a:pPr eaLnBrk="1" hangingPunct="1"/>
            <a:endParaRPr lang="en-US" sz="2700" dirty="0"/>
          </a:p>
        </p:txBody>
      </p:sp>
      <p:sp>
        <p:nvSpPr>
          <p:cNvPr id="40" name="TextBox 39"/>
          <p:cNvSpPr txBox="1">
            <a:spLocks noChangeArrowheads="1"/>
          </p:cNvSpPr>
          <p:nvPr/>
        </p:nvSpPr>
        <p:spPr bwMode="auto">
          <a:xfrm>
            <a:off x="2806700" y="5778500"/>
            <a:ext cx="5626100" cy="1016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dirty="0">
                <a:solidFill>
                  <a:srgbClr val="008000"/>
                </a:solidFill>
              </a:rPr>
              <a:t>A "Y" shaped region at the end of each replication bubble where the new strands of DNA are elongating.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900" decel="100000" fill="hold"/>
                                        <p:tgtEl>
                                          <p:spTgt spid="4"/>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fade">
                                      <p:cBhvr>
                                        <p:cTn id="15" dur="1000"/>
                                        <p:tgtEl>
                                          <p:spTgt spid="36"/>
                                        </p:tgtEl>
                                      </p:cBhvr>
                                    </p:animEffect>
                                    <p:anim calcmode="lin" valueType="num">
                                      <p:cBhvr>
                                        <p:cTn id="16" dur="1000" fill="hold"/>
                                        <p:tgtEl>
                                          <p:spTgt spid="36"/>
                                        </p:tgtEl>
                                        <p:attrNameLst>
                                          <p:attrName>ppt_x</p:attrName>
                                        </p:attrNameLst>
                                      </p:cBhvr>
                                      <p:tavLst>
                                        <p:tav tm="0">
                                          <p:val>
                                            <p:strVal val="#ppt_x"/>
                                          </p:val>
                                        </p:tav>
                                        <p:tav tm="100000">
                                          <p:val>
                                            <p:strVal val="#ppt_x"/>
                                          </p:val>
                                        </p:tav>
                                      </p:tavLst>
                                    </p:anim>
                                    <p:anim calcmode="lin" valueType="num">
                                      <p:cBhvr>
                                        <p:cTn id="17" dur="900" decel="100000" fill="hold"/>
                                        <p:tgtEl>
                                          <p:spTgt spid="3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37" presetClass="entr" presetSubtype="0" fill="hold" nodeType="click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1000"/>
                                        <p:tgtEl>
                                          <p:spTgt spid="19"/>
                                        </p:tgtEl>
                                      </p:cBhvr>
                                    </p:animEffect>
                                    <p:anim calcmode="lin" valueType="num">
                                      <p:cBhvr>
                                        <p:cTn id="24" dur="1000" fill="hold"/>
                                        <p:tgtEl>
                                          <p:spTgt spid="19"/>
                                        </p:tgtEl>
                                        <p:attrNameLst>
                                          <p:attrName>ppt_x</p:attrName>
                                        </p:attrNameLst>
                                      </p:cBhvr>
                                      <p:tavLst>
                                        <p:tav tm="0">
                                          <p:val>
                                            <p:strVal val="#ppt_x"/>
                                          </p:val>
                                        </p:tav>
                                        <p:tav tm="100000">
                                          <p:val>
                                            <p:strVal val="#ppt_x"/>
                                          </p:val>
                                        </p:tav>
                                      </p:tavLst>
                                    </p:anim>
                                    <p:anim calcmode="lin" valueType="num">
                                      <p:cBhvr>
                                        <p:cTn id="25" dur="900" decel="100000" fill="hold"/>
                                        <p:tgtEl>
                                          <p:spTgt spid="19"/>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37" presetClass="entr" presetSubtype="0" fill="hold" nodeType="click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1000"/>
                                        <p:tgtEl>
                                          <p:spTgt spid="17"/>
                                        </p:tgtEl>
                                      </p:cBhvr>
                                    </p:animEffect>
                                    <p:anim calcmode="lin" valueType="num">
                                      <p:cBhvr>
                                        <p:cTn id="32" dur="1000" fill="hold"/>
                                        <p:tgtEl>
                                          <p:spTgt spid="17"/>
                                        </p:tgtEl>
                                        <p:attrNameLst>
                                          <p:attrName>ppt_x</p:attrName>
                                        </p:attrNameLst>
                                      </p:cBhvr>
                                      <p:tavLst>
                                        <p:tav tm="0">
                                          <p:val>
                                            <p:strVal val="#ppt_x"/>
                                          </p:val>
                                        </p:tav>
                                        <p:tav tm="100000">
                                          <p:val>
                                            <p:strVal val="#ppt_x"/>
                                          </p:val>
                                        </p:tav>
                                      </p:tavLst>
                                    </p:anim>
                                    <p:anim calcmode="lin" valueType="num">
                                      <p:cBhvr>
                                        <p:cTn id="33" dur="900" decel="100000" fill="hold"/>
                                        <p:tgtEl>
                                          <p:spTgt spid="17"/>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37" presetClass="entr" presetSubtype="0" fill="hold" nodeType="click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900" decel="100000" fill="hold"/>
                                        <p:tgtEl>
                                          <p:spTgt spid="21"/>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37" presetClass="entr" presetSubtype="0" fill="hold" grpId="0" nodeType="click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fade">
                                      <p:cBhvr>
                                        <p:cTn id="47" dur="1000"/>
                                        <p:tgtEl>
                                          <p:spTgt spid="22"/>
                                        </p:tgtEl>
                                      </p:cBhvr>
                                    </p:animEffect>
                                    <p:anim calcmode="lin" valueType="num">
                                      <p:cBhvr>
                                        <p:cTn id="48" dur="1000" fill="hold"/>
                                        <p:tgtEl>
                                          <p:spTgt spid="22"/>
                                        </p:tgtEl>
                                        <p:attrNameLst>
                                          <p:attrName>ppt_x</p:attrName>
                                        </p:attrNameLst>
                                      </p:cBhvr>
                                      <p:tavLst>
                                        <p:tav tm="0">
                                          <p:val>
                                            <p:strVal val="#ppt_x"/>
                                          </p:val>
                                        </p:tav>
                                        <p:tav tm="100000">
                                          <p:val>
                                            <p:strVal val="#ppt_x"/>
                                          </p:val>
                                        </p:tav>
                                      </p:tavLst>
                                    </p:anim>
                                    <p:anim calcmode="lin" valueType="num">
                                      <p:cBhvr>
                                        <p:cTn id="49" dur="900" decel="100000" fill="hold"/>
                                        <p:tgtEl>
                                          <p:spTgt spid="22"/>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37" presetClass="entr" presetSubtype="0" fill="hold" grpId="0" nodeType="clickEffect">
                                  <p:stCondLst>
                                    <p:cond delay="0"/>
                                  </p:stCondLst>
                                  <p:childTnLst>
                                    <p:set>
                                      <p:cBhvr>
                                        <p:cTn id="54" dur="1" fill="hold">
                                          <p:stCondLst>
                                            <p:cond delay="0"/>
                                          </p:stCondLst>
                                        </p:cTn>
                                        <p:tgtEl>
                                          <p:spTgt spid="23">
                                            <p:txEl>
                                              <p:pRg st="0" end="0"/>
                                            </p:txEl>
                                          </p:spTgt>
                                        </p:tgtEl>
                                        <p:attrNameLst>
                                          <p:attrName>style.visibility</p:attrName>
                                        </p:attrNameLst>
                                      </p:cBhvr>
                                      <p:to>
                                        <p:strVal val="visible"/>
                                      </p:to>
                                    </p:set>
                                    <p:animEffect transition="in" filter="fade">
                                      <p:cBhvr>
                                        <p:cTn id="55" dur="1000"/>
                                        <p:tgtEl>
                                          <p:spTgt spid="23">
                                            <p:txEl>
                                              <p:pRg st="0" end="0"/>
                                            </p:txEl>
                                          </p:spTgt>
                                        </p:tgtEl>
                                      </p:cBhvr>
                                    </p:animEffect>
                                    <p:anim calcmode="lin" valueType="num">
                                      <p:cBhvr>
                                        <p:cTn id="5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57" dur="900" decel="100000" fill="hold"/>
                                        <p:tgtEl>
                                          <p:spTgt spid="23">
                                            <p:txEl>
                                              <p:pRg st="0" end="0"/>
                                            </p:txEl>
                                          </p:spTgt>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23">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59" fill="hold" nodeType="clickPar">
                      <p:stCondLst>
                        <p:cond delay="indefinite"/>
                      </p:stCondLst>
                      <p:childTnLst>
                        <p:par>
                          <p:cTn id="60" fill="hold" nodeType="withGroup">
                            <p:stCondLst>
                              <p:cond delay="0"/>
                            </p:stCondLst>
                            <p:childTnLst>
                              <p:par>
                                <p:cTn id="61" presetID="37" presetClass="entr" presetSubtype="0" fill="hold" grpId="0" nodeType="clickEffect">
                                  <p:stCondLst>
                                    <p:cond delay="0"/>
                                  </p:stCondLst>
                                  <p:childTnLst>
                                    <p:set>
                                      <p:cBhvr>
                                        <p:cTn id="62" dur="1" fill="hold">
                                          <p:stCondLst>
                                            <p:cond delay="0"/>
                                          </p:stCondLst>
                                        </p:cTn>
                                        <p:tgtEl>
                                          <p:spTgt spid="23">
                                            <p:txEl>
                                              <p:pRg st="1" end="1"/>
                                            </p:txEl>
                                          </p:spTgt>
                                        </p:tgtEl>
                                        <p:attrNameLst>
                                          <p:attrName>style.visibility</p:attrName>
                                        </p:attrNameLst>
                                      </p:cBhvr>
                                      <p:to>
                                        <p:strVal val="visible"/>
                                      </p:to>
                                    </p:set>
                                    <p:animEffect transition="in" filter="fade">
                                      <p:cBhvr>
                                        <p:cTn id="63" dur="1000"/>
                                        <p:tgtEl>
                                          <p:spTgt spid="23">
                                            <p:txEl>
                                              <p:pRg st="1" end="1"/>
                                            </p:txEl>
                                          </p:spTgt>
                                        </p:tgtEl>
                                      </p:cBhvr>
                                    </p:animEffect>
                                    <p:anim calcmode="lin" valueType="num">
                                      <p:cBhvr>
                                        <p:cTn id="64" dur="1000" fill="hold"/>
                                        <p:tgtEl>
                                          <p:spTgt spid="23">
                                            <p:txEl>
                                              <p:pRg st="1" end="1"/>
                                            </p:txEl>
                                          </p:spTgt>
                                        </p:tgtEl>
                                        <p:attrNameLst>
                                          <p:attrName>ppt_x</p:attrName>
                                        </p:attrNameLst>
                                      </p:cBhvr>
                                      <p:tavLst>
                                        <p:tav tm="0">
                                          <p:val>
                                            <p:strVal val="#ppt_x"/>
                                          </p:val>
                                        </p:tav>
                                        <p:tav tm="100000">
                                          <p:val>
                                            <p:strVal val="#ppt_x"/>
                                          </p:val>
                                        </p:tav>
                                      </p:tavLst>
                                    </p:anim>
                                    <p:anim calcmode="lin" valueType="num">
                                      <p:cBhvr>
                                        <p:cTn id="65" dur="900" decel="100000" fill="hold"/>
                                        <p:tgtEl>
                                          <p:spTgt spid="23">
                                            <p:txEl>
                                              <p:pRg st="1" end="1"/>
                                            </p:txEl>
                                          </p:spTgt>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23">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67" fill="hold" nodeType="clickPar">
                      <p:stCondLst>
                        <p:cond delay="indefinite"/>
                      </p:stCondLst>
                      <p:childTnLst>
                        <p:par>
                          <p:cTn id="68" fill="hold" nodeType="withGroup">
                            <p:stCondLst>
                              <p:cond delay="0"/>
                            </p:stCondLst>
                            <p:childTnLst>
                              <p:par>
                                <p:cTn id="69" presetID="37" presetClass="entr" presetSubtype="0" fill="hold" nodeType="clickEffect">
                                  <p:stCondLst>
                                    <p:cond delay="0"/>
                                  </p:stCondLst>
                                  <p:childTnLst>
                                    <p:set>
                                      <p:cBhvr>
                                        <p:cTn id="70" dur="1" fill="hold">
                                          <p:stCondLst>
                                            <p:cond delay="0"/>
                                          </p:stCondLst>
                                        </p:cTn>
                                        <p:tgtEl>
                                          <p:spTgt spid="31"/>
                                        </p:tgtEl>
                                        <p:attrNameLst>
                                          <p:attrName>style.visibility</p:attrName>
                                        </p:attrNameLst>
                                      </p:cBhvr>
                                      <p:to>
                                        <p:strVal val="visible"/>
                                      </p:to>
                                    </p:set>
                                    <p:animEffect transition="in" filter="fade">
                                      <p:cBhvr>
                                        <p:cTn id="71" dur="1000"/>
                                        <p:tgtEl>
                                          <p:spTgt spid="31"/>
                                        </p:tgtEl>
                                      </p:cBhvr>
                                    </p:animEffect>
                                    <p:anim calcmode="lin" valueType="num">
                                      <p:cBhvr>
                                        <p:cTn id="72" dur="1000" fill="hold"/>
                                        <p:tgtEl>
                                          <p:spTgt spid="31"/>
                                        </p:tgtEl>
                                        <p:attrNameLst>
                                          <p:attrName>ppt_x</p:attrName>
                                        </p:attrNameLst>
                                      </p:cBhvr>
                                      <p:tavLst>
                                        <p:tav tm="0">
                                          <p:val>
                                            <p:strVal val="#ppt_x"/>
                                          </p:val>
                                        </p:tav>
                                        <p:tav tm="100000">
                                          <p:val>
                                            <p:strVal val="#ppt_x"/>
                                          </p:val>
                                        </p:tav>
                                      </p:tavLst>
                                    </p:anim>
                                    <p:anim calcmode="lin" valueType="num">
                                      <p:cBhvr>
                                        <p:cTn id="73" dur="900" decel="100000" fill="hold"/>
                                        <p:tgtEl>
                                          <p:spTgt spid="31"/>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childTnLst>
                    </p:cTn>
                  </p:par>
                  <p:par>
                    <p:cTn id="75" fill="hold" nodeType="clickPar">
                      <p:stCondLst>
                        <p:cond delay="indefinite"/>
                      </p:stCondLst>
                      <p:childTnLst>
                        <p:par>
                          <p:cTn id="76" fill="hold" nodeType="withGroup">
                            <p:stCondLst>
                              <p:cond delay="0"/>
                            </p:stCondLst>
                            <p:childTnLst>
                              <p:par>
                                <p:cTn id="77" presetID="37" presetClass="entr" presetSubtype="0" fill="hold" grpId="0" nodeType="click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fade">
                                      <p:cBhvr>
                                        <p:cTn id="79" dur="1000"/>
                                        <p:tgtEl>
                                          <p:spTgt spid="32"/>
                                        </p:tgtEl>
                                      </p:cBhvr>
                                    </p:animEffect>
                                    <p:anim calcmode="lin" valueType="num">
                                      <p:cBhvr>
                                        <p:cTn id="80" dur="1000" fill="hold"/>
                                        <p:tgtEl>
                                          <p:spTgt spid="32"/>
                                        </p:tgtEl>
                                        <p:attrNameLst>
                                          <p:attrName>ppt_x</p:attrName>
                                        </p:attrNameLst>
                                      </p:cBhvr>
                                      <p:tavLst>
                                        <p:tav tm="0">
                                          <p:val>
                                            <p:strVal val="#ppt_x"/>
                                          </p:val>
                                        </p:tav>
                                        <p:tav tm="100000">
                                          <p:val>
                                            <p:strVal val="#ppt_x"/>
                                          </p:val>
                                        </p:tav>
                                      </p:tavLst>
                                    </p:anim>
                                    <p:anim calcmode="lin" valueType="num">
                                      <p:cBhvr>
                                        <p:cTn id="81" dur="900" decel="100000" fill="hold"/>
                                        <p:tgtEl>
                                          <p:spTgt spid="32"/>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childTnLst>
                    </p:cTn>
                  </p:par>
                  <p:par>
                    <p:cTn id="83" fill="hold" nodeType="clickPar">
                      <p:stCondLst>
                        <p:cond delay="indefinite"/>
                      </p:stCondLst>
                      <p:childTnLst>
                        <p:par>
                          <p:cTn id="84" fill="hold" nodeType="withGroup">
                            <p:stCondLst>
                              <p:cond delay="0"/>
                            </p:stCondLst>
                            <p:childTnLst>
                              <p:par>
                                <p:cTn id="85" presetID="37" presetClass="entr" presetSubtype="0" fill="hold" grpId="0" nodeType="clickEffect">
                                  <p:stCondLst>
                                    <p:cond delay="0"/>
                                  </p:stCondLst>
                                  <p:childTnLst>
                                    <p:set>
                                      <p:cBhvr>
                                        <p:cTn id="86" dur="1" fill="hold">
                                          <p:stCondLst>
                                            <p:cond delay="0"/>
                                          </p:stCondLst>
                                        </p:cTn>
                                        <p:tgtEl>
                                          <p:spTgt spid="23">
                                            <p:txEl>
                                              <p:pRg st="2" end="2"/>
                                            </p:txEl>
                                          </p:spTgt>
                                        </p:tgtEl>
                                        <p:attrNameLst>
                                          <p:attrName>style.visibility</p:attrName>
                                        </p:attrNameLst>
                                      </p:cBhvr>
                                      <p:to>
                                        <p:strVal val="visible"/>
                                      </p:to>
                                    </p:set>
                                    <p:animEffect transition="in" filter="fade">
                                      <p:cBhvr>
                                        <p:cTn id="87" dur="1000"/>
                                        <p:tgtEl>
                                          <p:spTgt spid="23">
                                            <p:txEl>
                                              <p:pRg st="2" end="2"/>
                                            </p:txEl>
                                          </p:spTgt>
                                        </p:tgtEl>
                                      </p:cBhvr>
                                    </p:animEffect>
                                    <p:anim calcmode="lin" valueType="num">
                                      <p:cBhvr>
                                        <p:cTn id="88" dur="10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89" dur="900" decel="100000" fill="hold"/>
                                        <p:tgtEl>
                                          <p:spTgt spid="23">
                                            <p:txEl>
                                              <p:pRg st="2" end="2"/>
                                            </p:txEl>
                                          </p:spTgt>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23">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91" fill="hold" nodeType="clickPar">
                      <p:stCondLst>
                        <p:cond delay="indefinite"/>
                      </p:stCondLst>
                      <p:childTnLst>
                        <p:par>
                          <p:cTn id="92" fill="hold" nodeType="withGroup">
                            <p:stCondLst>
                              <p:cond delay="0"/>
                            </p:stCondLst>
                            <p:childTnLst>
                              <p:par>
                                <p:cTn id="93" presetID="37" presetClass="entr" presetSubtype="0" fill="hold" nodeType="clickEffect">
                                  <p:stCondLst>
                                    <p:cond delay="0"/>
                                  </p:stCondLst>
                                  <p:childTnLst>
                                    <p:set>
                                      <p:cBhvr>
                                        <p:cTn id="94" dur="1" fill="hold">
                                          <p:stCondLst>
                                            <p:cond delay="0"/>
                                          </p:stCondLst>
                                        </p:cTn>
                                        <p:tgtEl>
                                          <p:spTgt spid="33"/>
                                        </p:tgtEl>
                                        <p:attrNameLst>
                                          <p:attrName>style.visibility</p:attrName>
                                        </p:attrNameLst>
                                      </p:cBhvr>
                                      <p:to>
                                        <p:strVal val="visible"/>
                                      </p:to>
                                    </p:set>
                                    <p:animEffect transition="in" filter="fade">
                                      <p:cBhvr>
                                        <p:cTn id="95" dur="1000"/>
                                        <p:tgtEl>
                                          <p:spTgt spid="33"/>
                                        </p:tgtEl>
                                      </p:cBhvr>
                                    </p:animEffect>
                                    <p:anim calcmode="lin" valueType="num">
                                      <p:cBhvr>
                                        <p:cTn id="96" dur="1000" fill="hold"/>
                                        <p:tgtEl>
                                          <p:spTgt spid="33"/>
                                        </p:tgtEl>
                                        <p:attrNameLst>
                                          <p:attrName>ppt_x</p:attrName>
                                        </p:attrNameLst>
                                      </p:cBhvr>
                                      <p:tavLst>
                                        <p:tav tm="0">
                                          <p:val>
                                            <p:strVal val="#ppt_x"/>
                                          </p:val>
                                        </p:tav>
                                        <p:tav tm="100000">
                                          <p:val>
                                            <p:strVal val="#ppt_x"/>
                                          </p:val>
                                        </p:tav>
                                      </p:tavLst>
                                    </p:anim>
                                    <p:anim calcmode="lin" valueType="num">
                                      <p:cBhvr>
                                        <p:cTn id="97" dur="900" decel="100000" fill="hold"/>
                                        <p:tgtEl>
                                          <p:spTgt spid="33"/>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childTnLst>
                    </p:cTn>
                  </p:par>
                  <p:par>
                    <p:cTn id="99" fill="hold" nodeType="clickPar">
                      <p:stCondLst>
                        <p:cond delay="indefinite"/>
                      </p:stCondLst>
                      <p:childTnLst>
                        <p:par>
                          <p:cTn id="100" fill="hold" nodeType="withGroup">
                            <p:stCondLst>
                              <p:cond delay="0"/>
                            </p:stCondLst>
                            <p:childTnLst>
                              <p:par>
                                <p:cTn id="101" presetID="37" presetClass="entr" presetSubtype="0" fill="hold" grpId="0" nodeType="clickEffect">
                                  <p:stCondLst>
                                    <p:cond delay="0"/>
                                  </p:stCondLst>
                                  <p:childTnLst>
                                    <p:set>
                                      <p:cBhvr>
                                        <p:cTn id="102" dur="1" fill="hold">
                                          <p:stCondLst>
                                            <p:cond delay="0"/>
                                          </p:stCondLst>
                                        </p:cTn>
                                        <p:tgtEl>
                                          <p:spTgt spid="35"/>
                                        </p:tgtEl>
                                        <p:attrNameLst>
                                          <p:attrName>style.visibility</p:attrName>
                                        </p:attrNameLst>
                                      </p:cBhvr>
                                      <p:to>
                                        <p:strVal val="visible"/>
                                      </p:to>
                                    </p:set>
                                    <p:animEffect transition="in" filter="fade">
                                      <p:cBhvr>
                                        <p:cTn id="103" dur="1000"/>
                                        <p:tgtEl>
                                          <p:spTgt spid="35"/>
                                        </p:tgtEl>
                                      </p:cBhvr>
                                    </p:animEffect>
                                    <p:anim calcmode="lin" valueType="num">
                                      <p:cBhvr>
                                        <p:cTn id="104" dur="1000" fill="hold"/>
                                        <p:tgtEl>
                                          <p:spTgt spid="35"/>
                                        </p:tgtEl>
                                        <p:attrNameLst>
                                          <p:attrName>ppt_x</p:attrName>
                                        </p:attrNameLst>
                                      </p:cBhvr>
                                      <p:tavLst>
                                        <p:tav tm="0">
                                          <p:val>
                                            <p:strVal val="#ppt_x"/>
                                          </p:val>
                                        </p:tav>
                                        <p:tav tm="100000">
                                          <p:val>
                                            <p:strVal val="#ppt_x"/>
                                          </p:val>
                                        </p:tav>
                                      </p:tavLst>
                                    </p:anim>
                                    <p:anim calcmode="lin" valueType="num">
                                      <p:cBhvr>
                                        <p:cTn id="105" dur="900" decel="100000" fill="hold"/>
                                        <p:tgtEl>
                                          <p:spTgt spid="35"/>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par>
                    <p:cTn id="107" fill="hold" nodeType="clickPar">
                      <p:stCondLst>
                        <p:cond delay="indefinite"/>
                      </p:stCondLst>
                      <p:childTnLst>
                        <p:par>
                          <p:cTn id="108" fill="hold" nodeType="withGroup">
                            <p:stCondLst>
                              <p:cond delay="0"/>
                            </p:stCondLst>
                            <p:childTnLst>
                              <p:par>
                                <p:cTn id="109" presetID="37" presetClass="entr" presetSubtype="0" fill="hold" grpId="0" nodeType="clickEffect">
                                  <p:stCondLst>
                                    <p:cond delay="0"/>
                                  </p:stCondLst>
                                  <p:childTnLst>
                                    <p:set>
                                      <p:cBhvr>
                                        <p:cTn id="110" dur="1" fill="hold">
                                          <p:stCondLst>
                                            <p:cond delay="0"/>
                                          </p:stCondLst>
                                        </p:cTn>
                                        <p:tgtEl>
                                          <p:spTgt spid="37"/>
                                        </p:tgtEl>
                                        <p:attrNameLst>
                                          <p:attrName>style.visibility</p:attrName>
                                        </p:attrNameLst>
                                      </p:cBhvr>
                                      <p:to>
                                        <p:strVal val="visible"/>
                                      </p:to>
                                    </p:set>
                                    <p:animEffect transition="in" filter="fade">
                                      <p:cBhvr>
                                        <p:cTn id="111" dur="1000"/>
                                        <p:tgtEl>
                                          <p:spTgt spid="37"/>
                                        </p:tgtEl>
                                      </p:cBhvr>
                                    </p:animEffect>
                                    <p:anim calcmode="lin" valueType="num">
                                      <p:cBhvr>
                                        <p:cTn id="112" dur="1000" fill="hold"/>
                                        <p:tgtEl>
                                          <p:spTgt spid="37"/>
                                        </p:tgtEl>
                                        <p:attrNameLst>
                                          <p:attrName>ppt_x</p:attrName>
                                        </p:attrNameLst>
                                      </p:cBhvr>
                                      <p:tavLst>
                                        <p:tav tm="0">
                                          <p:val>
                                            <p:strVal val="#ppt_x"/>
                                          </p:val>
                                        </p:tav>
                                        <p:tav tm="100000">
                                          <p:val>
                                            <p:strVal val="#ppt_x"/>
                                          </p:val>
                                        </p:tav>
                                      </p:tavLst>
                                    </p:anim>
                                    <p:anim calcmode="lin" valueType="num">
                                      <p:cBhvr>
                                        <p:cTn id="113" dur="900" decel="100000" fill="hold"/>
                                        <p:tgtEl>
                                          <p:spTgt spid="37"/>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childTnLst>
                    </p:cTn>
                  </p:par>
                  <p:par>
                    <p:cTn id="115" fill="hold" nodeType="clickPar">
                      <p:stCondLst>
                        <p:cond delay="indefinite"/>
                      </p:stCondLst>
                      <p:childTnLst>
                        <p:par>
                          <p:cTn id="116" fill="hold" nodeType="withGroup">
                            <p:stCondLst>
                              <p:cond delay="0"/>
                            </p:stCondLst>
                            <p:childTnLst>
                              <p:par>
                                <p:cTn id="117" presetID="37" presetClass="entr" presetSubtype="0" fill="hold" grpId="0" nodeType="clickEffect">
                                  <p:stCondLst>
                                    <p:cond delay="0"/>
                                  </p:stCondLst>
                                  <p:childTnLst>
                                    <p:set>
                                      <p:cBhvr>
                                        <p:cTn id="118" dur="1" fill="hold">
                                          <p:stCondLst>
                                            <p:cond delay="0"/>
                                          </p:stCondLst>
                                        </p:cTn>
                                        <p:tgtEl>
                                          <p:spTgt spid="38"/>
                                        </p:tgtEl>
                                        <p:attrNameLst>
                                          <p:attrName>style.visibility</p:attrName>
                                        </p:attrNameLst>
                                      </p:cBhvr>
                                      <p:to>
                                        <p:strVal val="visible"/>
                                      </p:to>
                                    </p:set>
                                    <p:animEffect transition="in" filter="fade">
                                      <p:cBhvr>
                                        <p:cTn id="119" dur="1000"/>
                                        <p:tgtEl>
                                          <p:spTgt spid="38"/>
                                        </p:tgtEl>
                                      </p:cBhvr>
                                    </p:animEffect>
                                    <p:anim calcmode="lin" valueType="num">
                                      <p:cBhvr>
                                        <p:cTn id="120" dur="1000" fill="hold"/>
                                        <p:tgtEl>
                                          <p:spTgt spid="38"/>
                                        </p:tgtEl>
                                        <p:attrNameLst>
                                          <p:attrName>ppt_x</p:attrName>
                                        </p:attrNameLst>
                                      </p:cBhvr>
                                      <p:tavLst>
                                        <p:tav tm="0">
                                          <p:val>
                                            <p:strVal val="#ppt_x"/>
                                          </p:val>
                                        </p:tav>
                                        <p:tav tm="100000">
                                          <p:val>
                                            <p:strVal val="#ppt_x"/>
                                          </p:val>
                                        </p:tav>
                                      </p:tavLst>
                                    </p:anim>
                                    <p:anim calcmode="lin" valueType="num">
                                      <p:cBhvr>
                                        <p:cTn id="121" dur="900" decel="100000" fill="hold"/>
                                        <p:tgtEl>
                                          <p:spTgt spid="38"/>
                                        </p:tgtEl>
                                        <p:attrNameLst>
                                          <p:attrName>ppt_y</p:attrName>
                                        </p:attrNameLst>
                                      </p:cBhvr>
                                      <p:tavLst>
                                        <p:tav tm="0">
                                          <p:val>
                                            <p:strVal val="#ppt_y+1"/>
                                          </p:val>
                                        </p:tav>
                                        <p:tav tm="100000">
                                          <p:val>
                                            <p:strVal val="#ppt_y-.03"/>
                                          </p:val>
                                        </p:tav>
                                      </p:tavLst>
                                    </p:anim>
                                    <p:anim calcmode="lin" valueType="num">
                                      <p:cBhvr>
                                        <p:cTn id="122"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childTnLst>
                    </p:cTn>
                  </p:par>
                  <p:par>
                    <p:cTn id="123" fill="hold" nodeType="clickPar">
                      <p:stCondLst>
                        <p:cond delay="indefinite"/>
                      </p:stCondLst>
                      <p:childTnLst>
                        <p:par>
                          <p:cTn id="124" fill="hold" nodeType="withGroup">
                            <p:stCondLst>
                              <p:cond delay="0"/>
                            </p:stCondLst>
                            <p:childTnLst>
                              <p:par>
                                <p:cTn id="125" presetID="37" presetClass="entr" presetSubtype="0" fill="hold" grpId="0" nodeType="clickEffect">
                                  <p:stCondLst>
                                    <p:cond delay="0"/>
                                  </p:stCondLst>
                                  <p:childTnLst>
                                    <p:set>
                                      <p:cBhvr>
                                        <p:cTn id="126" dur="1" fill="hold">
                                          <p:stCondLst>
                                            <p:cond delay="0"/>
                                          </p:stCondLst>
                                        </p:cTn>
                                        <p:tgtEl>
                                          <p:spTgt spid="23">
                                            <p:txEl>
                                              <p:pRg st="3" end="3"/>
                                            </p:txEl>
                                          </p:spTgt>
                                        </p:tgtEl>
                                        <p:attrNameLst>
                                          <p:attrName>style.visibility</p:attrName>
                                        </p:attrNameLst>
                                      </p:cBhvr>
                                      <p:to>
                                        <p:strVal val="visible"/>
                                      </p:to>
                                    </p:set>
                                    <p:animEffect transition="in" filter="fade">
                                      <p:cBhvr>
                                        <p:cTn id="127" dur="1000"/>
                                        <p:tgtEl>
                                          <p:spTgt spid="23">
                                            <p:txEl>
                                              <p:pRg st="3" end="3"/>
                                            </p:txEl>
                                          </p:spTgt>
                                        </p:tgtEl>
                                      </p:cBhvr>
                                    </p:animEffect>
                                    <p:anim calcmode="lin" valueType="num">
                                      <p:cBhvr>
                                        <p:cTn id="12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29" dur="900" decel="100000" fill="hold"/>
                                        <p:tgtEl>
                                          <p:spTgt spid="23">
                                            <p:txEl>
                                              <p:pRg st="3" end="3"/>
                                            </p:txEl>
                                          </p:spTgt>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23">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131" fill="hold" nodeType="clickPar">
                      <p:stCondLst>
                        <p:cond delay="indefinite"/>
                      </p:stCondLst>
                      <p:childTnLst>
                        <p:par>
                          <p:cTn id="132" fill="hold" nodeType="withGroup">
                            <p:stCondLst>
                              <p:cond delay="0"/>
                            </p:stCondLst>
                            <p:childTnLst>
                              <p:par>
                                <p:cTn id="133" presetID="37" presetClass="entr" presetSubtype="0" fill="hold" grpId="0" nodeType="clickEffect">
                                  <p:stCondLst>
                                    <p:cond delay="0"/>
                                  </p:stCondLst>
                                  <p:childTnLst>
                                    <p:set>
                                      <p:cBhvr>
                                        <p:cTn id="134" dur="1" fill="hold">
                                          <p:stCondLst>
                                            <p:cond delay="0"/>
                                          </p:stCondLst>
                                        </p:cTn>
                                        <p:tgtEl>
                                          <p:spTgt spid="39"/>
                                        </p:tgtEl>
                                        <p:attrNameLst>
                                          <p:attrName>style.visibility</p:attrName>
                                        </p:attrNameLst>
                                      </p:cBhvr>
                                      <p:to>
                                        <p:strVal val="visible"/>
                                      </p:to>
                                    </p:set>
                                    <p:animEffect transition="in" filter="fade">
                                      <p:cBhvr>
                                        <p:cTn id="135" dur="1000"/>
                                        <p:tgtEl>
                                          <p:spTgt spid="39"/>
                                        </p:tgtEl>
                                      </p:cBhvr>
                                    </p:animEffect>
                                    <p:anim calcmode="lin" valueType="num">
                                      <p:cBhvr>
                                        <p:cTn id="136" dur="1000" fill="hold"/>
                                        <p:tgtEl>
                                          <p:spTgt spid="39"/>
                                        </p:tgtEl>
                                        <p:attrNameLst>
                                          <p:attrName>ppt_x</p:attrName>
                                        </p:attrNameLst>
                                      </p:cBhvr>
                                      <p:tavLst>
                                        <p:tav tm="0">
                                          <p:val>
                                            <p:strVal val="#ppt_x"/>
                                          </p:val>
                                        </p:tav>
                                        <p:tav tm="100000">
                                          <p:val>
                                            <p:strVal val="#ppt_x"/>
                                          </p:val>
                                        </p:tav>
                                      </p:tavLst>
                                    </p:anim>
                                    <p:anim calcmode="lin" valueType="num">
                                      <p:cBhvr>
                                        <p:cTn id="137" dur="900" decel="100000" fill="hold"/>
                                        <p:tgtEl>
                                          <p:spTgt spid="39"/>
                                        </p:tgtEl>
                                        <p:attrNameLst>
                                          <p:attrName>ppt_y</p:attrName>
                                        </p:attrNameLst>
                                      </p:cBhvr>
                                      <p:tavLst>
                                        <p:tav tm="0">
                                          <p:val>
                                            <p:strVal val="#ppt_y+1"/>
                                          </p:val>
                                        </p:tav>
                                        <p:tav tm="100000">
                                          <p:val>
                                            <p:strVal val="#ppt_y-.03"/>
                                          </p:val>
                                        </p:tav>
                                      </p:tavLst>
                                    </p:anim>
                                    <p:anim calcmode="lin" valueType="num">
                                      <p:cBhvr>
                                        <p:cTn id="13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childTnLst>
                    </p:cTn>
                  </p:par>
                  <p:par>
                    <p:cTn id="139" fill="hold" nodeType="clickPar">
                      <p:stCondLst>
                        <p:cond delay="indefinite"/>
                      </p:stCondLst>
                      <p:childTnLst>
                        <p:par>
                          <p:cTn id="140" fill="hold" nodeType="withGroup">
                            <p:stCondLst>
                              <p:cond delay="0"/>
                            </p:stCondLst>
                            <p:childTnLst>
                              <p:par>
                                <p:cTn id="141" presetID="37" presetClass="entr" presetSubtype="0" fill="hold" grpId="0" nodeType="clickEffect">
                                  <p:stCondLst>
                                    <p:cond delay="0"/>
                                  </p:stCondLst>
                                  <p:childTnLst>
                                    <p:set>
                                      <p:cBhvr>
                                        <p:cTn id="142" dur="1" fill="hold">
                                          <p:stCondLst>
                                            <p:cond delay="0"/>
                                          </p:stCondLst>
                                        </p:cTn>
                                        <p:tgtEl>
                                          <p:spTgt spid="40"/>
                                        </p:tgtEl>
                                        <p:attrNameLst>
                                          <p:attrName>style.visibility</p:attrName>
                                        </p:attrNameLst>
                                      </p:cBhvr>
                                      <p:to>
                                        <p:strVal val="visible"/>
                                      </p:to>
                                    </p:set>
                                    <p:animEffect transition="in" filter="fade">
                                      <p:cBhvr>
                                        <p:cTn id="143" dur="1000"/>
                                        <p:tgtEl>
                                          <p:spTgt spid="40"/>
                                        </p:tgtEl>
                                      </p:cBhvr>
                                    </p:animEffect>
                                    <p:anim calcmode="lin" valueType="num">
                                      <p:cBhvr>
                                        <p:cTn id="144" dur="1000" fill="hold"/>
                                        <p:tgtEl>
                                          <p:spTgt spid="40"/>
                                        </p:tgtEl>
                                        <p:attrNameLst>
                                          <p:attrName>ppt_x</p:attrName>
                                        </p:attrNameLst>
                                      </p:cBhvr>
                                      <p:tavLst>
                                        <p:tav tm="0">
                                          <p:val>
                                            <p:strVal val="#ppt_x"/>
                                          </p:val>
                                        </p:tav>
                                        <p:tav tm="100000">
                                          <p:val>
                                            <p:strVal val="#ppt_x"/>
                                          </p:val>
                                        </p:tav>
                                      </p:tavLst>
                                    </p:anim>
                                    <p:anim calcmode="lin" valueType="num">
                                      <p:cBhvr>
                                        <p:cTn id="145" dur="900" decel="100000" fill="hold"/>
                                        <p:tgtEl>
                                          <p:spTgt spid="40"/>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2" grpId="0"/>
      <p:bldP spid="23" grpId="0" build="p"/>
      <p:bldP spid="32" grpId="0"/>
      <p:bldP spid="35" grpId="0"/>
      <p:bldP spid="36" grpId="0"/>
      <p:bldP spid="37" grpId="0"/>
      <p:bldP spid="38" grpId="0"/>
      <p:bldP spid="39" grpId="0"/>
      <p:bldP spid="4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pic>
        <p:nvPicPr>
          <p:cNvPr id="41986" name="Picture 1" descr="images.jpe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738688" cy="2781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1987" name="TextBox 2"/>
          <p:cNvSpPr txBox="1">
            <a:spLocks noChangeArrowheads="1"/>
          </p:cNvSpPr>
          <p:nvPr/>
        </p:nvSpPr>
        <p:spPr bwMode="auto">
          <a:xfrm>
            <a:off x="5283200" y="381000"/>
            <a:ext cx="3340100" cy="2078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4200" dirty="0">
                <a:solidFill>
                  <a:srgbClr val="FFFF00"/>
                </a:solidFill>
              </a:rPr>
              <a:t>Replicating the DNA</a:t>
            </a:r>
          </a:p>
          <a:p>
            <a:pPr algn="ctr" eaLnBrk="1" hangingPunct="1"/>
            <a:endParaRPr lang="en-US" sz="4200" dirty="0">
              <a:solidFill>
                <a:srgbClr val="FFFF00"/>
              </a:solidFill>
            </a:endParaRPr>
          </a:p>
        </p:txBody>
      </p:sp>
      <p:sp>
        <p:nvSpPr>
          <p:cNvPr id="4" name="TextBox 3"/>
          <p:cNvSpPr txBox="1">
            <a:spLocks noChangeArrowheads="1"/>
          </p:cNvSpPr>
          <p:nvPr/>
        </p:nvSpPr>
        <p:spPr bwMode="auto">
          <a:xfrm>
            <a:off x="266700" y="2946400"/>
            <a:ext cx="2387600" cy="5699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3100" dirty="0">
                <a:solidFill>
                  <a:schemeClr val="bg1"/>
                </a:solidFill>
              </a:rPr>
              <a:t>Replication:  </a:t>
            </a:r>
          </a:p>
        </p:txBody>
      </p:sp>
      <p:sp>
        <p:nvSpPr>
          <p:cNvPr id="5" name="TextBox 4"/>
          <p:cNvSpPr txBox="1">
            <a:spLocks noChangeArrowheads="1"/>
          </p:cNvSpPr>
          <p:nvPr/>
        </p:nvSpPr>
        <p:spPr bwMode="auto">
          <a:xfrm>
            <a:off x="2654300" y="2946400"/>
            <a:ext cx="6210300" cy="1338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700" dirty="0">
                <a:solidFill>
                  <a:srgbClr val="D99694"/>
                </a:solidFill>
              </a:rPr>
              <a:t>The process by which a cell copies</a:t>
            </a:r>
          </a:p>
          <a:p>
            <a:pPr eaLnBrk="1" hangingPunct="1"/>
            <a:r>
              <a:rPr lang="en-US" sz="2700" dirty="0">
                <a:solidFill>
                  <a:srgbClr val="D99694"/>
                </a:solidFill>
              </a:rPr>
              <a:t>or duplicates its DNA. </a:t>
            </a:r>
          </a:p>
          <a:p>
            <a:pPr eaLnBrk="1" hangingPunct="1"/>
            <a:endParaRPr lang="en-US" sz="2700" dirty="0">
              <a:solidFill>
                <a:srgbClr val="D99694"/>
              </a:solidFill>
            </a:endParaRPr>
          </a:p>
        </p:txBody>
      </p:sp>
      <p:sp>
        <p:nvSpPr>
          <p:cNvPr id="6" name="TextBox 5"/>
          <p:cNvSpPr txBox="1"/>
          <p:nvPr/>
        </p:nvSpPr>
        <p:spPr>
          <a:xfrm>
            <a:off x="266700" y="3949700"/>
            <a:ext cx="8597900" cy="923925"/>
          </a:xfrm>
          <a:prstGeom prst="rect">
            <a:avLst/>
          </a:prstGeom>
          <a:noFill/>
        </p:spPr>
        <p:txBody>
          <a:bodyPr>
            <a:spAutoFit/>
          </a:bodyPr>
          <a:lstStyle/>
          <a:p>
            <a:pPr>
              <a:defRPr/>
            </a:pPr>
            <a:r>
              <a:rPr lang="en-US" sz="2600" dirty="0">
                <a:solidFill>
                  <a:schemeClr val="tx2">
                    <a:lumMod val="40000"/>
                    <a:lumOff val="60000"/>
                  </a:schemeClr>
                </a:solidFill>
                <a:ea typeface="ＭＳ Ｐゴシック" charset="-128"/>
                <a:cs typeface="ＭＳ Ｐゴシック" charset="-128"/>
              </a:rPr>
              <a:t>During DNA replication…</a:t>
            </a:r>
          </a:p>
          <a:p>
            <a:pPr>
              <a:defRPr/>
            </a:pPr>
            <a:r>
              <a:rPr lang="en-US" sz="2600" dirty="0">
                <a:solidFill>
                  <a:schemeClr val="tx2">
                    <a:lumMod val="40000"/>
                    <a:lumOff val="60000"/>
                  </a:schemeClr>
                </a:solidFill>
                <a:ea typeface="ＭＳ Ｐゴシック" charset="-128"/>
                <a:cs typeface="ＭＳ Ｐゴシック" charset="-128"/>
              </a:rPr>
              <a:t>		….the DNA molecule separates into two strands.</a:t>
            </a:r>
          </a:p>
        </p:txBody>
      </p:sp>
      <p:sp>
        <p:nvSpPr>
          <p:cNvPr id="7" name="TextBox 6"/>
          <p:cNvSpPr txBox="1">
            <a:spLocks noChangeArrowheads="1"/>
          </p:cNvSpPr>
          <p:nvPr/>
        </p:nvSpPr>
        <p:spPr bwMode="auto">
          <a:xfrm>
            <a:off x="266700" y="4873625"/>
            <a:ext cx="8877300" cy="892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600" dirty="0">
                <a:solidFill>
                  <a:srgbClr val="39FC30"/>
                </a:solidFill>
              </a:rPr>
              <a:t>Complementary strands are produced according to the _______________.</a:t>
            </a:r>
          </a:p>
        </p:txBody>
      </p:sp>
      <p:sp>
        <p:nvSpPr>
          <p:cNvPr id="8" name="TextBox 7"/>
          <p:cNvSpPr txBox="1"/>
          <p:nvPr/>
        </p:nvSpPr>
        <p:spPr>
          <a:xfrm>
            <a:off x="249991" y="5240251"/>
            <a:ext cx="3530600" cy="492125"/>
          </a:xfrm>
          <a:prstGeom prst="rect">
            <a:avLst/>
          </a:prstGeom>
          <a:noFill/>
        </p:spPr>
        <p:txBody>
          <a:bodyPr>
            <a:spAutoFit/>
          </a:bodyPr>
          <a:lstStyle/>
          <a:p>
            <a:pPr>
              <a:defRPr/>
            </a:pPr>
            <a:r>
              <a:rPr lang="en-US" sz="2600" dirty="0">
                <a:solidFill>
                  <a:schemeClr val="accent6">
                    <a:lumMod val="60000"/>
                    <a:lumOff val="40000"/>
                  </a:schemeClr>
                </a:solidFill>
                <a:ea typeface="ＭＳ Ｐゴシック" charset="-128"/>
                <a:cs typeface="ＭＳ Ｐゴシック" charset="-128"/>
              </a:rPr>
              <a:t> base pairing rules</a:t>
            </a:r>
          </a:p>
        </p:txBody>
      </p:sp>
      <p:sp>
        <p:nvSpPr>
          <p:cNvPr id="9" name="TextBox 8"/>
          <p:cNvSpPr txBox="1">
            <a:spLocks noChangeArrowheads="1"/>
          </p:cNvSpPr>
          <p:nvPr/>
        </p:nvSpPr>
        <p:spPr bwMode="auto">
          <a:xfrm>
            <a:off x="1752600" y="6019800"/>
            <a:ext cx="7391400" cy="1108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200" dirty="0">
                <a:solidFill>
                  <a:schemeClr val="bg1"/>
                </a:solidFill>
              </a:rPr>
              <a:t>Each strand of the double helix of DNA serves as a template for the new strand.</a:t>
            </a:r>
          </a:p>
          <a:p>
            <a:pPr eaLnBrk="1" hangingPunct="1"/>
            <a:endParaRPr lang="en-US" sz="22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0" presetClass="entr" presetSubtype="0" fill="hold" grpId="0" nodeType="click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1"/>
                                          </p:val>
                                        </p:tav>
                                        <p:tav tm="100000">
                                          <p:val>
                                            <p:strVal val="#ppt_x"/>
                                          </p:val>
                                        </p:tav>
                                      </p:tavLst>
                                    </p:anim>
                                    <p:anim calcmode="lin" valueType="num">
                                      <p:cBhvr>
                                        <p:cTn id="9" dur="1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5"/>
                                        </p:tgtEl>
                                        <p:attrNameLst>
                                          <p:attrName>style.visibility</p:attrName>
                                        </p:attrNameLst>
                                      </p:cBhvr>
                                      <p:to>
                                        <p:strVal val="visible"/>
                                      </p:to>
                                    </p:set>
                                    <p:anim calcmode="discrete" valueType="clr">
                                      <p:cBhvr override="childStyle">
                                        <p:cTn id="14" dur="80"/>
                                        <p:tgtEl>
                                          <p:spTgt spid="5"/>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5"/>
                                        </p:tgtEl>
                                        <p:attrNameLst>
                                          <p:attrName>fillcolor</p:attrName>
                                        </p:attrNameLst>
                                      </p:cBhvr>
                                      <p:tavLst>
                                        <p:tav tm="0">
                                          <p:val>
                                            <p:clrVal>
                                              <a:schemeClr val="accent2"/>
                                            </p:clrVal>
                                          </p:val>
                                        </p:tav>
                                        <p:tav tm="50000">
                                          <p:val>
                                            <p:clrVal>
                                              <a:schemeClr val="hlink"/>
                                            </p:clrVal>
                                          </p:val>
                                        </p:tav>
                                      </p:tavLst>
                                    </p:anim>
                                    <p:set>
                                      <p:cBhvr>
                                        <p:cTn id="16" dur="80"/>
                                        <p:tgtEl>
                                          <p:spTgt spid="5"/>
                                        </p:tgtEl>
                                        <p:attrNameLst>
                                          <p:attrName>fill.type</p:attrName>
                                        </p:attrNameLst>
                                      </p:cBhvr>
                                      <p:to>
                                        <p:strVal val="solid"/>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37" presetClass="entr" presetSubtype="0" fill="hold" grpId="0" nodeType="clickEffect">
                                  <p:stCondLst>
                                    <p:cond delay="0"/>
                                  </p:stCondLst>
                                  <p:childTnLst>
                                    <p:set>
                                      <p:cBhvr>
                                        <p:cTn id="20" dur="1" fill="hold">
                                          <p:stCondLst>
                                            <p:cond delay="0"/>
                                          </p:stCondLst>
                                        </p:cTn>
                                        <p:tgtEl>
                                          <p:spTgt spid="6">
                                            <p:txEl>
                                              <p:pRg st="0" end="0"/>
                                            </p:txEl>
                                          </p:spTgt>
                                        </p:tgtEl>
                                        <p:attrNameLst>
                                          <p:attrName>style.visibility</p:attrName>
                                        </p:attrNameLst>
                                      </p:cBhvr>
                                      <p:to>
                                        <p:strVal val="visible"/>
                                      </p:to>
                                    </p:set>
                                    <p:animEffect transition="in" filter="fade">
                                      <p:cBhvr>
                                        <p:cTn id="21" dur="1000"/>
                                        <p:tgtEl>
                                          <p:spTgt spid="6">
                                            <p:txEl>
                                              <p:pRg st="0" end="0"/>
                                            </p:txEl>
                                          </p:spTgt>
                                        </p:tgtEl>
                                      </p:cBhvr>
                                    </p:animEffect>
                                    <p:anim calcmode="lin" valueType="num">
                                      <p:cBhvr>
                                        <p:cTn id="22"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23" dur="900" decel="100000" fill="hold"/>
                                        <p:tgtEl>
                                          <p:spTgt spid="6">
                                            <p:txEl>
                                              <p:pRg st="0" end="0"/>
                                            </p:txEl>
                                          </p:spTgt>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6">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37" presetClass="entr" presetSubtype="0" fill="hold" grpId="0" nodeType="clickEffect">
                                  <p:stCondLst>
                                    <p:cond delay="0"/>
                                  </p:stCondLst>
                                  <p:childTnLst>
                                    <p:set>
                                      <p:cBhvr>
                                        <p:cTn id="28" dur="1" fill="hold">
                                          <p:stCondLst>
                                            <p:cond delay="0"/>
                                          </p:stCondLst>
                                        </p:cTn>
                                        <p:tgtEl>
                                          <p:spTgt spid="6">
                                            <p:txEl>
                                              <p:pRg st="1" end="1"/>
                                            </p:txEl>
                                          </p:spTgt>
                                        </p:tgtEl>
                                        <p:attrNameLst>
                                          <p:attrName>style.visibility</p:attrName>
                                        </p:attrNameLst>
                                      </p:cBhvr>
                                      <p:to>
                                        <p:strVal val="visible"/>
                                      </p:to>
                                    </p:set>
                                    <p:animEffect transition="in" filter="fade">
                                      <p:cBhvr>
                                        <p:cTn id="29" dur="1000"/>
                                        <p:tgtEl>
                                          <p:spTgt spid="6">
                                            <p:txEl>
                                              <p:pRg st="1" end="1"/>
                                            </p:txEl>
                                          </p:spTgt>
                                        </p:tgtEl>
                                      </p:cBhvr>
                                    </p:animEffect>
                                    <p:anim calcmode="lin" valueType="num">
                                      <p:cBhvr>
                                        <p:cTn id="30"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31" dur="900" decel="100000" fill="hold"/>
                                        <p:tgtEl>
                                          <p:spTgt spid="6">
                                            <p:txEl>
                                              <p:pRg st="1" end="1"/>
                                            </p:txEl>
                                          </p:spTgt>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37" presetClass="entr" presetSubtype="0"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1000"/>
                                        <p:tgtEl>
                                          <p:spTgt spid="7"/>
                                        </p:tgtEl>
                                      </p:cBhvr>
                                    </p:animEffect>
                                    <p:anim calcmode="lin" valueType="num">
                                      <p:cBhvr>
                                        <p:cTn id="38" dur="1000" fill="hold"/>
                                        <p:tgtEl>
                                          <p:spTgt spid="7"/>
                                        </p:tgtEl>
                                        <p:attrNameLst>
                                          <p:attrName>ppt_x</p:attrName>
                                        </p:attrNameLst>
                                      </p:cBhvr>
                                      <p:tavLst>
                                        <p:tav tm="0">
                                          <p:val>
                                            <p:strVal val="#ppt_x"/>
                                          </p:val>
                                        </p:tav>
                                        <p:tav tm="100000">
                                          <p:val>
                                            <p:strVal val="#ppt_x"/>
                                          </p:val>
                                        </p:tav>
                                      </p:tavLst>
                                    </p:anim>
                                    <p:anim calcmode="lin" valueType="num">
                                      <p:cBhvr>
                                        <p:cTn id="39" dur="900" decel="100000" fill="hold"/>
                                        <p:tgtEl>
                                          <p:spTgt spid="7"/>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35" presetClass="entr" presetSubtype="0" fill="hold" grpId="0" nodeType="clickEffect">
                                  <p:stCondLst>
                                    <p:cond delay="0"/>
                                  </p:stCondLst>
                                  <p:childTnLst>
                                    <p:set>
                                      <p:cBhvr>
                                        <p:cTn id="44" dur="1" fill="hold">
                                          <p:stCondLst>
                                            <p:cond delay="0"/>
                                          </p:stCondLst>
                                        </p:cTn>
                                        <p:tgtEl>
                                          <p:spTgt spid="8"/>
                                        </p:tgtEl>
                                        <p:attrNameLst>
                                          <p:attrName>style.visibility</p:attrName>
                                        </p:attrNameLst>
                                      </p:cBhvr>
                                      <p:to>
                                        <p:strVal val="visible"/>
                                      </p:to>
                                    </p:set>
                                    <p:animEffect transition="in" filter="fade">
                                      <p:cBhvr>
                                        <p:cTn id="45" dur="2000"/>
                                        <p:tgtEl>
                                          <p:spTgt spid="8"/>
                                        </p:tgtEl>
                                      </p:cBhvr>
                                    </p:animEffect>
                                    <p:anim calcmode="lin" valueType="num">
                                      <p:cBhvr>
                                        <p:cTn id="46" dur="2000" fill="hold"/>
                                        <p:tgtEl>
                                          <p:spTgt spid="8"/>
                                        </p:tgtEl>
                                        <p:attrNameLst>
                                          <p:attrName>style.rotation</p:attrName>
                                        </p:attrNameLst>
                                      </p:cBhvr>
                                      <p:tavLst>
                                        <p:tav tm="0">
                                          <p:val>
                                            <p:fltVal val="720"/>
                                          </p:val>
                                        </p:tav>
                                        <p:tav tm="100000">
                                          <p:val>
                                            <p:fltVal val="0"/>
                                          </p:val>
                                        </p:tav>
                                      </p:tavLst>
                                    </p:anim>
                                    <p:anim calcmode="lin" valueType="num">
                                      <p:cBhvr>
                                        <p:cTn id="47" dur="2000" fill="hold"/>
                                        <p:tgtEl>
                                          <p:spTgt spid="8"/>
                                        </p:tgtEl>
                                        <p:attrNameLst>
                                          <p:attrName>ppt_h</p:attrName>
                                        </p:attrNameLst>
                                      </p:cBhvr>
                                      <p:tavLst>
                                        <p:tav tm="0">
                                          <p:val>
                                            <p:fltVal val="0"/>
                                          </p:val>
                                        </p:tav>
                                        <p:tav tm="100000">
                                          <p:val>
                                            <p:strVal val="#ppt_h"/>
                                          </p:val>
                                        </p:tav>
                                      </p:tavLst>
                                    </p:anim>
                                    <p:anim calcmode="lin" valueType="num">
                                      <p:cBhvr>
                                        <p:cTn id="48" dur="2000" fill="hold"/>
                                        <p:tgtEl>
                                          <p:spTgt spid="8"/>
                                        </p:tgtEl>
                                        <p:attrNameLst>
                                          <p:attrName>ppt_w</p:attrName>
                                        </p:attrNameLst>
                                      </p:cBhvr>
                                      <p:tavLst>
                                        <p:tav tm="0">
                                          <p:val>
                                            <p:fltVal val="0"/>
                                          </p:val>
                                        </p:tav>
                                        <p:tav tm="100000">
                                          <p:val>
                                            <p:strVal val="#ppt_w"/>
                                          </p:val>
                                        </p:tav>
                                      </p:tavLst>
                                    </p:anim>
                                  </p:childTnLst>
                                </p:cTn>
                              </p:par>
                            </p:childTnLst>
                          </p:cTn>
                        </p:par>
                      </p:childTnLst>
                    </p:cTn>
                  </p:par>
                  <p:par>
                    <p:cTn id="49" fill="hold" nodeType="clickPar">
                      <p:stCondLst>
                        <p:cond delay="indefinite"/>
                      </p:stCondLst>
                      <p:childTnLst>
                        <p:par>
                          <p:cTn id="50" fill="hold" nodeType="withGroup">
                            <p:stCondLst>
                              <p:cond delay="0"/>
                            </p:stCondLst>
                            <p:childTnLst>
                              <p:par>
                                <p:cTn id="51" presetID="29" presetClass="entr" presetSubtype="0" fill="hold" grpId="0" nodeType="click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p:cTn id="53" dur="1000" fill="hold"/>
                                        <p:tgtEl>
                                          <p:spTgt spid="9"/>
                                        </p:tgtEl>
                                        <p:attrNameLst>
                                          <p:attrName>ppt_x</p:attrName>
                                        </p:attrNameLst>
                                      </p:cBhvr>
                                      <p:tavLst>
                                        <p:tav tm="0">
                                          <p:val>
                                            <p:strVal val="#ppt_x-.2"/>
                                          </p:val>
                                        </p:tav>
                                        <p:tav tm="100000">
                                          <p:val>
                                            <p:strVal val="#ppt_x"/>
                                          </p:val>
                                        </p:tav>
                                      </p:tavLst>
                                    </p:anim>
                                    <p:anim calcmode="lin" valueType="num">
                                      <p:cBhvr>
                                        <p:cTn id="54" dur="1000" fill="hold"/>
                                        <p:tgtEl>
                                          <p:spTgt spid="9"/>
                                        </p:tgtEl>
                                        <p:attrNameLst>
                                          <p:attrName>ppt_y</p:attrName>
                                        </p:attrNameLst>
                                      </p:cBhvr>
                                      <p:tavLst>
                                        <p:tav tm="0">
                                          <p:val>
                                            <p:strVal val="#ppt_y"/>
                                          </p:val>
                                        </p:tav>
                                        <p:tav tm="100000">
                                          <p:val>
                                            <p:strVal val="#ppt_y"/>
                                          </p:val>
                                        </p:tav>
                                      </p:tavLst>
                                    </p:anim>
                                    <p:animEffect transition="in" filter="wipe(right)" prLst="gradientSize: 0.1">
                                      <p:cBhvr>
                                        <p:cTn id="55"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build="p"/>
      <p:bldP spid="7" grpId="0"/>
      <p:bldP spid="8" grpId="0"/>
      <p:bldP spid="9"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09" name="Picture 1" descr=":dna pics:dna.jpg"/>
          <p:cNvPicPr>
            <a:picLocks noChangeAspect="1" noChangeArrowheads="1"/>
          </p:cNvPicPr>
          <p:nvPr/>
        </p:nvPicPr>
        <p:blipFill>
          <a:blip r:embed="rId2">
            <a:lum bright="-12000"/>
            <a:extLst>
              <a:ext uri="{28A0092B-C50C-407E-A947-70E740481C1C}">
                <a14:useLocalDpi xmlns:a14="http://schemas.microsoft.com/office/drawing/2010/main" val="0"/>
              </a:ext>
            </a:extLst>
          </a:blip>
          <a:srcRect/>
          <a:stretch>
            <a:fillRect/>
          </a:stretch>
        </p:blipFill>
        <p:spPr bwMode="auto">
          <a:xfrm>
            <a:off x="4749800" y="342900"/>
            <a:ext cx="3340100" cy="55578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TextBox 2"/>
          <p:cNvSpPr txBox="1">
            <a:spLocks noChangeArrowheads="1"/>
          </p:cNvSpPr>
          <p:nvPr/>
        </p:nvSpPr>
        <p:spPr bwMode="auto">
          <a:xfrm>
            <a:off x="7416800" y="527050"/>
            <a:ext cx="172720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a:t>Nitrogen bases</a:t>
            </a:r>
          </a:p>
        </p:txBody>
      </p:sp>
      <p:sp>
        <p:nvSpPr>
          <p:cNvPr id="4" name="TextBox 3"/>
          <p:cNvSpPr txBox="1">
            <a:spLocks noChangeArrowheads="1"/>
          </p:cNvSpPr>
          <p:nvPr/>
        </p:nvSpPr>
        <p:spPr bwMode="auto">
          <a:xfrm>
            <a:off x="7226300" y="1293813"/>
            <a:ext cx="1917700"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a:t>Replication fork</a:t>
            </a:r>
          </a:p>
        </p:txBody>
      </p:sp>
      <p:sp>
        <p:nvSpPr>
          <p:cNvPr id="5" name="TextBox 4"/>
          <p:cNvSpPr txBox="1">
            <a:spLocks noChangeArrowheads="1"/>
          </p:cNvSpPr>
          <p:nvPr/>
        </p:nvSpPr>
        <p:spPr bwMode="auto">
          <a:xfrm>
            <a:off x="7226300" y="4760913"/>
            <a:ext cx="1917700"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a:t>Replication fork</a:t>
            </a:r>
          </a:p>
        </p:txBody>
      </p:sp>
      <p:sp>
        <p:nvSpPr>
          <p:cNvPr id="6" name="TextBox 5"/>
          <p:cNvSpPr txBox="1">
            <a:spLocks noChangeArrowheads="1"/>
          </p:cNvSpPr>
          <p:nvPr/>
        </p:nvSpPr>
        <p:spPr bwMode="auto">
          <a:xfrm>
            <a:off x="7721600" y="1663700"/>
            <a:ext cx="1917700" cy="292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300" dirty="0"/>
              <a:t>DNA polymerase</a:t>
            </a:r>
          </a:p>
        </p:txBody>
      </p:sp>
      <p:sp>
        <p:nvSpPr>
          <p:cNvPr id="7" name="TextBox 6"/>
          <p:cNvSpPr txBox="1">
            <a:spLocks noChangeArrowheads="1"/>
          </p:cNvSpPr>
          <p:nvPr/>
        </p:nvSpPr>
        <p:spPr bwMode="auto">
          <a:xfrm>
            <a:off x="6057900" y="3190875"/>
            <a:ext cx="1168400" cy="492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300" dirty="0"/>
              <a:t>DNA</a:t>
            </a:r>
          </a:p>
          <a:p>
            <a:pPr algn="ctr" eaLnBrk="1" hangingPunct="1"/>
            <a:r>
              <a:rPr lang="en-US" sz="1300" dirty="0"/>
              <a:t>polymerase</a:t>
            </a:r>
          </a:p>
        </p:txBody>
      </p:sp>
      <p:sp>
        <p:nvSpPr>
          <p:cNvPr id="8" name="TextBox 7"/>
          <p:cNvSpPr txBox="1">
            <a:spLocks noChangeArrowheads="1"/>
          </p:cNvSpPr>
          <p:nvPr/>
        </p:nvSpPr>
        <p:spPr bwMode="auto">
          <a:xfrm>
            <a:off x="7874000" y="2324100"/>
            <a:ext cx="1917700" cy="292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300" dirty="0"/>
              <a:t>Original strand</a:t>
            </a:r>
          </a:p>
        </p:txBody>
      </p:sp>
      <p:sp>
        <p:nvSpPr>
          <p:cNvPr id="9" name="TextBox 8"/>
          <p:cNvSpPr txBox="1">
            <a:spLocks noChangeArrowheads="1"/>
          </p:cNvSpPr>
          <p:nvPr/>
        </p:nvSpPr>
        <p:spPr bwMode="auto">
          <a:xfrm>
            <a:off x="8026400" y="2897188"/>
            <a:ext cx="1917700" cy="2936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300" dirty="0"/>
              <a:t>New strand</a:t>
            </a:r>
          </a:p>
        </p:txBody>
      </p:sp>
      <p:sp>
        <p:nvSpPr>
          <p:cNvPr id="10" name="TextBox 9"/>
          <p:cNvSpPr txBox="1">
            <a:spLocks noChangeArrowheads="1"/>
          </p:cNvSpPr>
          <p:nvPr/>
        </p:nvSpPr>
        <p:spPr bwMode="auto">
          <a:xfrm>
            <a:off x="0" y="0"/>
            <a:ext cx="4749800" cy="7525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457200" indent="-4572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buFontTx/>
              <a:buAutoNum type="arabicPeriod"/>
            </a:pPr>
            <a:r>
              <a:rPr lang="en-US" sz="2100" dirty="0"/>
              <a:t>The two strands have separated and </a:t>
            </a:r>
            <a:r>
              <a:rPr lang="en-US" sz="2100" u="sng" dirty="0"/>
              <a:t>two replication forks form</a:t>
            </a:r>
            <a:r>
              <a:rPr lang="en-US" sz="2100" dirty="0"/>
              <a:t>.</a:t>
            </a:r>
          </a:p>
          <a:p>
            <a:pPr eaLnBrk="1" hangingPunct="1">
              <a:buFontTx/>
              <a:buAutoNum type="arabicPeriod"/>
            </a:pPr>
            <a:r>
              <a:rPr lang="en-US" sz="2100" dirty="0">
                <a:solidFill>
                  <a:schemeClr val="accent2"/>
                </a:solidFill>
              </a:rPr>
              <a:t>New bases are added following the base pairing rules.</a:t>
            </a:r>
          </a:p>
          <a:p>
            <a:pPr eaLnBrk="1" hangingPunct="1">
              <a:buFontTx/>
              <a:buAutoNum type="arabicPeriod"/>
            </a:pPr>
            <a:r>
              <a:rPr lang="en-US" sz="2100" dirty="0">
                <a:solidFill>
                  <a:srgbClr val="0000FF"/>
                </a:solidFill>
              </a:rPr>
              <a:t>For example:  If there is adenine on the template strand, then a nucleotide with </a:t>
            </a:r>
            <a:r>
              <a:rPr lang="en-US" sz="2100" u="sng" dirty="0">
                <a:solidFill>
                  <a:srgbClr val="0000FF"/>
                </a:solidFill>
              </a:rPr>
              <a:t>thymine</a:t>
            </a:r>
            <a:r>
              <a:rPr lang="en-US" sz="2100" dirty="0">
                <a:solidFill>
                  <a:srgbClr val="0000FF"/>
                </a:solidFill>
              </a:rPr>
              <a:t> is added to the newly forming strand.</a:t>
            </a:r>
          </a:p>
          <a:p>
            <a:pPr eaLnBrk="1" hangingPunct="1">
              <a:buFontTx/>
              <a:buAutoNum type="arabicPeriod"/>
            </a:pPr>
            <a:r>
              <a:rPr lang="en-US" sz="2100" dirty="0">
                <a:solidFill>
                  <a:srgbClr val="008000"/>
                </a:solidFill>
              </a:rPr>
              <a:t>New nucleotides are added in this way until the entire molecule has been copied.</a:t>
            </a:r>
          </a:p>
          <a:p>
            <a:pPr eaLnBrk="1" hangingPunct="1">
              <a:buFontTx/>
              <a:buAutoNum type="arabicPeriod"/>
            </a:pPr>
            <a:r>
              <a:rPr lang="en-US" sz="2100" dirty="0"/>
              <a:t>Question:  If the template strand has the bases ACTGCA, what new complementary strand would be produced?</a:t>
            </a:r>
          </a:p>
          <a:p>
            <a:pPr eaLnBrk="1" hangingPunct="1"/>
            <a:r>
              <a:rPr lang="en-US" sz="2100" dirty="0"/>
              <a:t>	</a:t>
            </a:r>
            <a:r>
              <a:rPr lang="en-US" sz="2100" dirty="0">
                <a:solidFill>
                  <a:srgbClr val="FF0000"/>
                </a:solidFill>
              </a:rPr>
              <a:t>Answer:  TGACGT</a:t>
            </a:r>
          </a:p>
          <a:p>
            <a:pPr eaLnBrk="1" hangingPunct="1">
              <a:buAutoNum type="arabicPeriod" startAt="6"/>
            </a:pPr>
            <a:r>
              <a:rPr lang="en-US" sz="2100" dirty="0" smtClean="0">
                <a:solidFill>
                  <a:srgbClr val="8C2AAC"/>
                </a:solidFill>
              </a:rPr>
              <a:t>The </a:t>
            </a:r>
            <a:r>
              <a:rPr lang="en-US" sz="2100" dirty="0">
                <a:solidFill>
                  <a:srgbClr val="8C2AAC"/>
                </a:solidFill>
              </a:rPr>
              <a:t>end result is </a:t>
            </a:r>
            <a:r>
              <a:rPr lang="en-US" sz="2100" u="sng" dirty="0">
                <a:solidFill>
                  <a:srgbClr val="8C2AAC"/>
                </a:solidFill>
              </a:rPr>
              <a:t>two DNA molecules identical to each other.  </a:t>
            </a:r>
            <a:endParaRPr lang="en-US" sz="2100" u="sng" dirty="0" smtClean="0">
              <a:solidFill>
                <a:srgbClr val="8C2AAC"/>
              </a:solidFill>
            </a:endParaRPr>
          </a:p>
          <a:p>
            <a:pPr marL="450850" indent="-450850" eaLnBrk="1" hangingPunct="1"/>
            <a:r>
              <a:rPr lang="en-US" sz="2100" dirty="0" smtClean="0">
                <a:solidFill>
                  <a:srgbClr val="8C2AAC"/>
                </a:solidFill>
              </a:rPr>
              <a:t>	Each </a:t>
            </a:r>
            <a:r>
              <a:rPr lang="en-US" sz="2100" dirty="0">
                <a:solidFill>
                  <a:srgbClr val="8C2AAC"/>
                </a:solidFill>
              </a:rPr>
              <a:t>DNA molecule has one </a:t>
            </a:r>
            <a:r>
              <a:rPr lang="en-US" sz="2100" u="sng" dirty="0">
                <a:solidFill>
                  <a:srgbClr val="8C2AAC"/>
                </a:solidFill>
              </a:rPr>
              <a:t>original</a:t>
            </a:r>
            <a:r>
              <a:rPr lang="en-US" sz="2100" dirty="0">
                <a:solidFill>
                  <a:srgbClr val="8C2AAC"/>
                </a:solidFill>
              </a:rPr>
              <a:t> strand and one </a:t>
            </a:r>
            <a:r>
              <a:rPr lang="en-US" sz="2100" u="sng" dirty="0">
                <a:solidFill>
                  <a:srgbClr val="8C2AAC"/>
                </a:solidFill>
              </a:rPr>
              <a:t>new</a:t>
            </a:r>
            <a:r>
              <a:rPr lang="en-US" sz="2100" dirty="0">
                <a:solidFill>
                  <a:srgbClr val="8C2AAC"/>
                </a:solidFill>
              </a:rPr>
              <a:t> strand.</a:t>
            </a:r>
          </a:p>
          <a:p>
            <a:pPr eaLnBrk="1" hangingPunct="1"/>
            <a:endParaRPr lang="en-US" sz="2100" dirty="0"/>
          </a:p>
          <a:p>
            <a:pPr eaLnBrk="1" hangingPunct="1"/>
            <a:endParaRPr lang="en-US" sz="21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900" decel="100000" fill="hold"/>
                                        <p:tgtEl>
                                          <p:spTgt spid="3"/>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000"/>
                                        <p:tgtEl>
                                          <p:spTgt spid="4"/>
                                        </p:tgtEl>
                                      </p:cBhvr>
                                    </p:animEffect>
                                    <p:anim calcmode="lin" valueType="num">
                                      <p:cBhvr>
                                        <p:cTn id="16" dur="1000" fill="hold"/>
                                        <p:tgtEl>
                                          <p:spTgt spid="4"/>
                                        </p:tgtEl>
                                        <p:attrNameLst>
                                          <p:attrName>ppt_x</p:attrName>
                                        </p:attrNameLst>
                                      </p:cBhvr>
                                      <p:tavLst>
                                        <p:tav tm="0">
                                          <p:val>
                                            <p:strVal val="#ppt_x"/>
                                          </p:val>
                                        </p:tav>
                                        <p:tav tm="100000">
                                          <p:val>
                                            <p:strVal val="#ppt_x"/>
                                          </p:val>
                                        </p:tav>
                                      </p:tavLst>
                                    </p:anim>
                                    <p:anim calcmode="lin" valueType="num">
                                      <p:cBhvr>
                                        <p:cTn id="17" dur="900" decel="100000" fill="hold"/>
                                        <p:tgtEl>
                                          <p:spTgt spid="4"/>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1000"/>
                                        <p:tgtEl>
                                          <p:spTgt spid="5"/>
                                        </p:tgtEl>
                                      </p:cBhvr>
                                    </p:animEffect>
                                    <p:anim calcmode="lin" valueType="num">
                                      <p:cBhvr>
                                        <p:cTn id="24" dur="1000" fill="hold"/>
                                        <p:tgtEl>
                                          <p:spTgt spid="5"/>
                                        </p:tgtEl>
                                        <p:attrNameLst>
                                          <p:attrName>ppt_x</p:attrName>
                                        </p:attrNameLst>
                                      </p:cBhvr>
                                      <p:tavLst>
                                        <p:tav tm="0">
                                          <p:val>
                                            <p:strVal val="#ppt_x"/>
                                          </p:val>
                                        </p:tav>
                                        <p:tav tm="100000">
                                          <p:val>
                                            <p:strVal val="#ppt_x"/>
                                          </p:val>
                                        </p:tav>
                                      </p:tavLst>
                                    </p:anim>
                                    <p:anim calcmode="lin" valueType="num">
                                      <p:cBhvr>
                                        <p:cTn id="25" dur="900" decel="100000" fill="hold"/>
                                        <p:tgtEl>
                                          <p:spTgt spid="5"/>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1000"/>
                                        <p:tgtEl>
                                          <p:spTgt spid="6"/>
                                        </p:tgtEl>
                                      </p:cBhvr>
                                    </p:animEffect>
                                    <p:anim calcmode="lin" valueType="num">
                                      <p:cBhvr>
                                        <p:cTn id="32" dur="1000" fill="hold"/>
                                        <p:tgtEl>
                                          <p:spTgt spid="6"/>
                                        </p:tgtEl>
                                        <p:attrNameLst>
                                          <p:attrName>ppt_x</p:attrName>
                                        </p:attrNameLst>
                                      </p:cBhvr>
                                      <p:tavLst>
                                        <p:tav tm="0">
                                          <p:val>
                                            <p:strVal val="#ppt_x"/>
                                          </p:val>
                                        </p:tav>
                                        <p:tav tm="100000">
                                          <p:val>
                                            <p:strVal val="#ppt_x"/>
                                          </p:val>
                                        </p:tav>
                                      </p:tavLst>
                                    </p:anim>
                                    <p:anim calcmode="lin" valueType="num">
                                      <p:cBhvr>
                                        <p:cTn id="33" dur="900" decel="100000" fill="hold"/>
                                        <p:tgtEl>
                                          <p:spTgt spid="6"/>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37" presetClass="entr" presetSubtype="0"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fade">
                                      <p:cBhvr>
                                        <p:cTn id="39" dur="1000"/>
                                        <p:tgtEl>
                                          <p:spTgt spid="7"/>
                                        </p:tgtEl>
                                      </p:cBhvr>
                                    </p:animEffect>
                                    <p:anim calcmode="lin" valueType="num">
                                      <p:cBhvr>
                                        <p:cTn id="40" dur="1000" fill="hold"/>
                                        <p:tgtEl>
                                          <p:spTgt spid="7"/>
                                        </p:tgtEl>
                                        <p:attrNameLst>
                                          <p:attrName>ppt_x</p:attrName>
                                        </p:attrNameLst>
                                      </p:cBhvr>
                                      <p:tavLst>
                                        <p:tav tm="0">
                                          <p:val>
                                            <p:strVal val="#ppt_x"/>
                                          </p:val>
                                        </p:tav>
                                        <p:tav tm="100000">
                                          <p:val>
                                            <p:strVal val="#ppt_x"/>
                                          </p:val>
                                        </p:tav>
                                      </p:tavLst>
                                    </p:anim>
                                    <p:anim calcmode="lin" valueType="num">
                                      <p:cBhvr>
                                        <p:cTn id="41" dur="900" decel="100000" fill="hold"/>
                                        <p:tgtEl>
                                          <p:spTgt spid="7"/>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37" presetClass="entr" presetSubtype="0"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fade">
                                      <p:cBhvr>
                                        <p:cTn id="47" dur="1000"/>
                                        <p:tgtEl>
                                          <p:spTgt spid="8"/>
                                        </p:tgtEl>
                                      </p:cBhvr>
                                    </p:animEffect>
                                    <p:anim calcmode="lin" valueType="num">
                                      <p:cBhvr>
                                        <p:cTn id="48" dur="1000" fill="hold"/>
                                        <p:tgtEl>
                                          <p:spTgt spid="8"/>
                                        </p:tgtEl>
                                        <p:attrNameLst>
                                          <p:attrName>ppt_x</p:attrName>
                                        </p:attrNameLst>
                                      </p:cBhvr>
                                      <p:tavLst>
                                        <p:tav tm="0">
                                          <p:val>
                                            <p:strVal val="#ppt_x"/>
                                          </p:val>
                                        </p:tav>
                                        <p:tav tm="100000">
                                          <p:val>
                                            <p:strVal val="#ppt_x"/>
                                          </p:val>
                                        </p:tav>
                                      </p:tavLst>
                                    </p:anim>
                                    <p:anim calcmode="lin" valueType="num">
                                      <p:cBhvr>
                                        <p:cTn id="49" dur="900" decel="100000" fill="hold"/>
                                        <p:tgtEl>
                                          <p:spTgt spid="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37" presetClass="entr" presetSubtype="0" fill="hold" grpId="0" nodeType="click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fade">
                                      <p:cBhvr>
                                        <p:cTn id="55" dur="1000"/>
                                        <p:tgtEl>
                                          <p:spTgt spid="9"/>
                                        </p:tgtEl>
                                      </p:cBhvr>
                                    </p:animEffect>
                                    <p:anim calcmode="lin" valueType="num">
                                      <p:cBhvr>
                                        <p:cTn id="56" dur="1000" fill="hold"/>
                                        <p:tgtEl>
                                          <p:spTgt spid="9"/>
                                        </p:tgtEl>
                                        <p:attrNameLst>
                                          <p:attrName>ppt_x</p:attrName>
                                        </p:attrNameLst>
                                      </p:cBhvr>
                                      <p:tavLst>
                                        <p:tav tm="0">
                                          <p:val>
                                            <p:strVal val="#ppt_x"/>
                                          </p:val>
                                        </p:tav>
                                        <p:tav tm="100000">
                                          <p:val>
                                            <p:strVal val="#ppt_x"/>
                                          </p:val>
                                        </p:tav>
                                      </p:tavLst>
                                    </p:anim>
                                    <p:anim calcmode="lin" valueType="num">
                                      <p:cBhvr>
                                        <p:cTn id="57" dur="900" decel="100000" fill="hold"/>
                                        <p:tgtEl>
                                          <p:spTgt spid="9"/>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childTnLst>
                    </p:cTn>
                  </p:par>
                  <p:par>
                    <p:cTn id="59" fill="hold" nodeType="clickPar">
                      <p:stCondLst>
                        <p:cond delay="indefinite"/>
                      </p:stCondLst>
                      <p:childTnLst>
                        <p:par>
                          <p:cTn id="60" fill="hold" nodeType="withGroup">
                            <p:stCondLst>
                              <p:cond delay="0"/>
                            </p:stCondLst>
                            <p:childTnLst>
                              <p:par>
                                <p:cTn id="61" presetID="37" presetClass="entr" presetSubtype="0" fill="hold" grpId="0" nodeType="clickEffect">
                                  <p:stCondLst>
                                    <p:cond delay="0"/>
                                  </p:stCondLst>
                                  <p:childTnLst>
                                    <p:set>
                                      <p:cBhvr>
                                        <p:cTn id="62" dur="1" fill="hold">
                                          <p:stCondLst>
                                            <p:cond delay="0"/>
                                          </p:stCondLst>
                                        </p:cTn>
                                        <p:tgtEl>
                                          <p:spTgt spid="10">
                                            <p:txEl>
                                              <p:pRg st="0" end="0"/>
                                            </p:txEl>
                                          </p:spTgt>
                                        </p:tgtEl>
                                        <p:attrNameLst>
                                          <p:attrName>style.visibility</p:attrName>
                                        </p:attrNameLst>
                                      </p:cBhvr>
                                      <p:to>
                                        <p:strVal val="visible"/>
                                      </p:to>
                                    </p:set>
                                    <p:animEffect transition="in" filter="fade">
                                      <p:cBhvr>
                                        <p:cTn id="63" dur="1000"/>
                                        <p:tgtEl>
                                          <p:spTgt spid="10">
                                            <p:txEl>
                                              <p:pRg st="0" end="0"/>
                                            </p:txEl>
                                          </p:spTgt>
                                        </p:tgtEl>
                                      </p:cBhvr>
                                    </p:animEffect>
                                    <p:anim calcmode="lin" valueType="num">
                                      <p:cBhvr>
                                        <p:cTn id="64"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65" dur="900" decel="100000" fill="hold"/>
                                        <p:tgtEl>
                                          <p:spTgt spid="10">
                                            <p:txEl>
                                              <p:pRg st="0" end="0"/>
                                            </p:txEl>
                                          </p:spTgt>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0">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67" fill="hold" nodeType="clickPar">
                      <p:stCondLst>
                        <p:cond delay="indefinite"/>
                      </p:stCondLst>
                      <p:childTnLst>
                        <p:par>
                          <p:cTn id="68" fill="hold" nodeType="withGroup">
                            <p:stCondLst>
                              <p:cond delay="0"/>
                            </p:stCondLst>
                            <p:childTnLst>
                              <p:par>
                                <p:cTn id="69" presetID="37" presetClass="entr" presetSubtype="0" fill="hold" grpId="0" nodeType="clickEffect">
                                  <p:stCondLst>
                                    <p:cond delay="0"/>
                                  </p:stCondLst>
                                  <p:childTnLst>
                                    <p:set>
                                      <p:cBhvr>
                                        <p:cTn id="70" dur="1" fill="hold">
                                          <p:stCondLst>
                                            <p:cond delay="0"/>
                                          </p:stCondLst>
                                        </p:cTn>
                                        <p:tgtEl>
                                          <p:spTgt spid="10">
                                            <p:txEl>
                                              <p:pRg st="1" end="1"/>
                                            </p:txEl>
                                          </p:spTgt>
                                        </p:tgtEl>
                                        <p:attrNameLst>
                                          <p:attrName>style.visibility</p:attrName>
                                        </p:attrNameLst>
                                      </p:cBhvr>
                                      <p:to>
                                        <p:strVal val="visible"/>
                                      </p:to>
                                    </p:set>
                                    <p:animEffect transition="in" filter="fade">
                                      <p:cBhvr>
                                        <p:cTn id="71" dur="1000"/>
                                        <p:tgtEl>
                                          <p:spTgt spid="10">
                                            <p:txEl>
                                              <p:pRg st="1" end="1"/>
                                            </p:txEl>
                                          </p:spTgt>
                                        </p:tgtEl>
                                      </p:cBhvr>
                                    </p:animEffect>
                                    <p:anim calcmode="lin" valueType="num">
                                      <p:cBhvr>
                                        <p:cTn id="72"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73" dur="900" decel="100000" fill="hold"/>
                                        <p:tgtEl>
                                          <p:spTgt spid="10">
                                            <p:txEl>
                                              <p:pRg st="1" end="1"/>
                                            </p:txEl>
                                          </p:spTgt>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10">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75" fill="hold" nodeType="clickPar">
                      <p:stCondLst>
                        <p:cond delay="indefinite"/>
                      </p:stCondLst>
                      <p:childTnLst>
                        <p:par>
                          <p:cTn id="76" fill="hold" nodeType="withGroup">
                            <p:stCondLst>
                              <p:cond delay="0"/>
                            </p:stCondLst>
                            <p:childTnLst>
                              <p:par>
                                <p:cTn id="77" presetID="37" presetClass="entr" presetSubtype="0" fill="hold" grpId="0" nodeType="clickEffect">
                                  <p:stCondLst>
                                    <p:cond delay="0"/>
                                  </p:stCondLst>
                                  <p:childTnLst>
                                    <p:set>
                                      <p:cBhvr>
                                        <p:cTn id="78" dur="1" fill="hold">
                                          <p:stCondLst>
                                            <p:cond delay="0"/>
                                          </p:stCondLst>
                                        </p:cTn>
                                        <p:tgtEl>
                                          <p:spTgt spid="10">
                                            <p:txEl>
                                              <p:pRg st="2" end="2"/>
                                            </p:txEl>
                                          </p:spTgt>
                                        </p:tgtEl>
                                        <p:attrNameLst>
                                          <p:attrName>style.visibility</p:attrName>
                                        </p:attrNameLst>
                                      </p:cBhvr>
                                      <p:to>
                                        <p:strVal val="visible"/>
                                      </p:to>
                                    </p:set>
                                    <p:animEffect transition="in" filter="fade">
                                      <p:cBhvr>
                                        <p:cTn id="79" dur="1000"/>
                                        <p:tgtEl>
                                          <p:spTgt spid="10">
                                            <p:txEl>
                                              <p:pRg st="2" end="2"/>
                                            </p:txEl>
                                          </p:spTgt>
                                        </p:tgtEl>
                                      </p:cBhvr>
                                    </p:animEffect>
                                    <p:anim calcmode="lin" valueType="num">
                                      <p:cBhvr>
                                        <p:cTn id="80"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81" dur="900" decel="100000" fill="hold"/>
                                        <p:tgtEl>
                                          <p:spTgt spid="10">
                                            <p:txEl>
                                              <p:pRg st="2" end="2"/>
                                            </p:txEl>
                                          </p:spTgt>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0">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83" fill="hold" nodeType="clickPar">
                      <p:stCondLst>
                        <p:cond delay="indefinite"/>
                      </p:stCondLst>
                      <p:childTnLst>
                        <p:par>
                          <p:cTn id="84" fill="hold" nodeType="withGroup">
                            <p:stCondLst>
                              <p:cond delay="0"/>
                            </p:stCondLst>
                            <p:childTnLst>
                              <p:par>
                                <p:cTn id="85" presetID="37" presetClass="entr" presetSubtype="0" fill="hold" grpId="0" nodeType="clickEffect">
                                  <p:stCondLst>
                                    <p:cond delay="0"/>
                                  </p:stCondLst>
                                  <p:childTnLst>
                                    <p:set>
                                      <p:cBhvr>
                                        <p:cTn id="86" dur="1" fill="hold">
                                          <p:stCondLst>
                                            <p:cond delay="0"/>
                                          </p:stCondLst>
                                        </p:cTn>
                                        <p:tgtEl>
                                          <p:spTgt spid="10">
                                            <p:txEl>
                                              <p:pRg st="3" end="3"/>
                                            </p:txEl>
                                          </p:spTgt>
                                        </p:tgtEl>
                                        <p:attrNameLst>
                                          <p:attrName>style.visibility</p:attrName>
                                        </p:attrNameLst>
                                      </p:cBhvr>
                                      <p:to>
                                        <p:strVal val="visible"/>
                                      </p:to>
                                    </p:set>
                                    <p:animEffect transition="in" filter="fade">
                                      <p:cBhvr>
                                        <p:cTn id="87" dur="1000"/>
                                        <p:tgtEl>
                                          <p:spTgt spid="10">
                                            <p:txEl>
                                              <p:pRg st="3" end="3"/>
                                            </p:txEl>
                                          </p:spTgt>
                                        </p:tgtEl>
                                      </p:cBhvr>
                                    </p:animEffect>
                                    <p:anim calcmode="lin" valueType="num">
                                      <p:cBhvr>
                                        <p:cTn id="8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89" dur="900" decel="100000" fill="hold"/>
                                        <p:tgtEl>
                                          <p:spTgt spid="10">
                                            <p:txEl>
                                              <p:pRg st="3" end="3"/>
                                            </p:txEl>
                                          </p:spTgt>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0">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91" fill="hold" nodeType="clickPar">
                      <p:stCondLst>
                        <p:cond delay="indefinite"/>
                      </p:stCondLst>
                      <p:childTnLst>
                        <p:par>
                          <p:cTn id="92" fill="hold" nodeType="withGroup">
                            <p:stCondLst>
                              <p:cond delay="0"/>
                            </p:stCondLst>
                            <p:childTnLst>
                              <p:par>
                                <p:cTn id="93" presetID="37" presetClass="entr" presetSubtype="0" fill="hold" grpId="0" nodeType="clickEffect">
                                  <p:stCondLst>
                                    <p:cond delay="0"/>
                                  </p:stCondLst>
                                  <p:childTnLst>
                                    <p:set>
                                      <p:cBhvr>
                                        <p:cTn id="94" dur="1" fill="hold">
                                          <p:stCondLst>
                                            <p:cond delay="0"/>
                                          </p:stCondLst>
                                        </p:cTn>
                                        <p:tgtEl>
                                          <p:spTgt spid="10">
                                            <p:txEl>
                                              <p:pRg st="4" end="4"/>
                                            </p:txEl>
                                          </p:spTgt>
                                        </p:tgtEl>
                                        <p:attrNameLst>
                                          <p:attrName>style.visibility</p:attrName>
                                        </p:attrNameLst>
                                      </p:cBhvr>
                                      <p:to>
                                        <p:strVal val="visible"/>
                                      </p:to>
                                    </p:set>
                                    <p:animEffect transition="in" filter="fade">
                                      <p:cBhvr>
                                        <p:cTn id="95" dur="1000"/>
                                        <p:tgtEl>
                                          <p:spTgt spid="10">
                                            <p:txEl>
                                              <p:pRg st="4" end="4"/>
                                            </p:txEl>
                                          </p:spTgt>
                                        </p:tgtEl>
                                      </p:cBhvr>
                                    </p:animEffect>
                                    <p:anim calcmode="lin" valueType="num">
                                      <p:cBhvr>
                                        <p:cTn id="96"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97" dur="900" decel="100000" fill="hold"/>
                                        <p:tgtEl>
                                          <p:spTgt spid="10">
                                            <p:txEl>
                                              <p:pRg st="4" end="4"/>
                                            </p:txEl>
                                          </p:spTgt>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10">
                                            <p:txEl>
                                              <p:pRg st="4" end="4"/>
                                            </p:txEl>
                                          </p:spTgt>
                                        </p:tgtEl>
                                        <p:attrNameLst>
                                          <p:attrName>ppt_y</p:attrName>
                                        </p:attrNameLst>
                                      </p:cBhvr>
                                      <p:tavLst>
                                        <p:tav tm="0">
                                          <p:val>
                                            <p:strVal val="#ppt_y-.03"/>
                                          </p:val>
                                        </p:tav>
                                        <p:tav tm="100000">
                                          <p:val>
                                            <p:strVal val="#ppt_y"/>
                                          </p:val>
                                        </p:tav>
                                      </p:tavLst>
                                    </p:anim>
                                  </p:childTnLst>
                                </p:cTn>
                              </p:par>
                            </p:childTnLst>
                          </p:cTn>
                        </p:par>
                      </p:childTnLst>
                    </p:cTn>
                  </p:par>
                  <p:par>
                    <p:cTn id="99" fill="hold" nodeType="clickPar">
                      <p:stCondLst>
                        <p:cond delay="indefinite"/>
                      </p:stCondLst>
                      <p:childTnLst>
                        <p:par>
                          <p:cTn id="100" fill="hold" nodeType="withGroup">
                            <p:stCondLst>
                              <p:cond delay="0"/>
                            </p:stCondLst>
                            <p:childTnLst>
                              <p:par>
                                <p:cTn id="101" presetID="37" presetClass="entr" presetSubtype="0" fill="hold" grpId="0" nodeType="clickEffect">
                                  <p:stCondLst>
                                    <p:cond delay="0"/>
                                  </p:stCondLst>
                                  <p:childTnLst>
                                    <p:set>
                                      <p:cBhvr>
                                        <p:cTn id="102" dur="1" fill="hold">
                                          <p:stCondLst>
                                            <p:cond delay="0"/>
                                          </p:stCondLst>
                                        </p:cTn>
                                        <p:tgtEl>
                                          <p:spTgt spid="10">
                                            <p:txEl>
                                              <p:pRg st="5" end="5"/>
                                            </p:txEl>
                                          </p:spTgt>
                                        </p:tgtEl>
                                        <p:attrNameLst>
                                          <p:attrName>style.visibility</p:attrName>
                                        </p:attrNameLst>
                                      </p:cBhvr>
                                      <p:to>
                                        <p:strVal val="visible"/>
                                      </p:to>
                                    </p:set>
                                    <p:animEffect transition="in" filter="fade">
                                      <p:cBhvr>
                                        <p:cTn id="103" dur="1000"/>
                                        <p:tgtEl>
                                          <p:spTgt spid="10">
                                            <p:txEl>
                                              <p:pRg st="5" end="5"/>
                                            </p:txEl>
                                          </p:spTgt>
                                        </p:tgtEl>
                                      </p:cBhvr>
                                    </p:animEffect>
                                    <p:anim calcmode="lin" valueType="num">
                                      <p:cBhvr>
                                        <p:cTn id="104" dur="1000" fill="hold"/>
                                        <p:tgtEl>
                                          <p:spTgt spid="10">
                                            <p:txEl>
                                              <p:pRg st="5" end="5"/>
                                            </p:txEl>
                                          </p:spTgt>
                                        </p:tgtEl>
                                        <p:attrNameLst>
                                          <p:attrName>ppt_x</p:attrName>
                                        </p:attrNameLst>
                                      </p:cBhvr>
                                      <p:tavLst>
                                        <p:tav tm="0">
                                          <p:val>
                                            <p:strVal val="#ppt_x"/>
                                          </p:val>
                                        </p:tav>
                                        <p:tav tm="100000">
                                          <p:val>
                                            <p:strVal val="#ppt_x"/>
                                          </p:val>
                                        </p:tav>
                                      </p:tavLst>
                                    </p:anim>
                                    <p:anim calcmode="lin" valueType="num">
                                      <p:cBhvr>
                                        <p:cTn id="105" dur="900" decel="100000" fill="hold"/>
                                        <p:tgtEl>
                                          <p:spTgt spid="10">
                                            <p:txEl>
                                              <p:pRg st="5" end="5"/>
                                            </p:txEl>
                                          </p:spTgt>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10">
                                            <p:txEl>
                                              <p:pRg st="5" end="5"/>
                                            </p:txEl>
                                          </p:spTgt>
                                        </p:tgtEl>
                                        <p:attrNameLst>
                                          <p:attrName>ppt_y</p:attrName>
                                        </p:attrNameLst>
                                      </p:cBhvr>
                                      <p:tavLst>
                                        <p:tav tm="0">
                                          <p:val>
                                            <p:strVal val="#ppt_y-.03"/>
                                          </p:val>
                                        </p:tav>
                                        <p:tav tm="100000">
                                          <p:val>
                                            <p:strVal val="#ppt_y"/>
                                          </p:val>
                                        </p:tav>
                                      </p:tavLst>
                                    </p:anim>
                                  </p:childTnLst>
                                </p:cTn>
                              </p:par>
                            </p:childTnLst>
                          </p:cTn>
                        </p:par>
                      </p:childTnLst>
                    </p:cTn>
                  </p:par>
                  <p:par>
                    <p:cTn id="107" fill="hold" nodeType="clickPar">
                      <p:stCondLst>
                        <p:cond delay="indefinite"/>
                      </p:stCondLst>
                      <p:childTnLst>
                        <p:par>
                          <p:cTn id="108" fill="hold" nodeType="withGroup">
                            <p:stCondLst>
                              <p:cond delay="0"/>
                            </p:stCondLst>
                            <p:childTnLst>
                              <p:par>
                                <p:cTn id="109" presetID="37" presetClass="entr" presetSubtype="0" fill="hold" grpId="0" nodeType="clickEffect">
                                  <p:stCondLst>
                                    <p:cond delay="0"/>
                                  </p:stCondLst>
                                  <p:childTnLst>
                                    <p:set>
                                      <p:cBhvr>
                                        <p:cTn id="110" dur="1" fill="hold">
                                          <p:stCondLst>
                                            <p:cond delay="0"/>
                                          </p:stCondLst>
                                        </p:cTn>
                                        <p:tgtEl>
                                          <p:spTgt spid="10">
                                            <p:txEl>
                                              <p:pRg st="6" end="6"/>
                                            </p:txEl>
                                          </p:spTgt>
                                        </p:tgtEl>
                                        <p:attrNameLst>
                                          <p:attrName>style.visibility</p:attrName>
                                        </p:attrNameLst>
                                      </p:cBhvr>
                                      <p:to>
                                        <p:strVal val="visible"/>
                                      </p:to>
                                    </p:set>
                                    <p:animEffect transition="in" filter="fade">
                                      <p:cBhvr>
                                        <p:cTn id="111" dur="1000"/>
                                        <p:tgtEl>
                                          <p:spTgt spid="10">
                                            <p:txEl>
                                              <p:pRg st="6" end="6"/>
                                            </p:txEl>
                                          </p:spTgt>
                                        </p:tgtEl>
                                      </p:cBhvr>
                                    </p:animEffect>
                                    <p:anim calcmode="lin" valueType="num">
                                      <p:cBhvr>
                                        <p:cTn id="112" dur="1000" fill="hold"/>
                                        <p:tgtEl>
                                          <p:spTgt spid="10">
                                            <p:txEl>
                                              <p:pRg st="6" end="6"/>
                                            </p:txEl>
                                          </p:spTgt>
                                        </p:tgtEl>
                                        <p:attrNameLst>
                                          <p:attrName>ppt_x</p:attrName>
                                        </p:attrNameLst>
                                      </p:cBhvr>
                                      <p:tavLst>
                                        <p:tav tm="0">
                                          <p:val>
                                            <p:strVal val="#ppt_x"/>
                                          </p:val>
                                        </p:tav>
                                        <p:tav tm="100000">
                                          <p:val>
                                            <p:strVal val="#ppt_x"/>
                                          </p:val>
                                        </p:tav>
                                      </p:tavLst>
                                    </p:anim>
                                    <p:anim calcmode="lin" valueType="num">
                                      <p:cBhvr>
                                        <p:cTn id="113" dur="900" decel="100000" fill="hold"/>
                                        <p:tgtEl>
                                          <p:spTgt spid="10">
                                            <p:txEl>
                                              <p:pRg st="6" end="6"/>
                                            </p:txEl>
                                          </p:spTgt>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10">
                                            <p:txEl>
                                              <p:pRg st="6" end="6"/>
                                            </p:txEl>
                                          </p:spTgt>
                                        </p:tgtEl>
                                        <p:attrNameLst>
                                          <p:attrName>ppt_y</p:attrName>
                                        </p:attrNameLst>
                                      </p:cBhvr>
                                      <p:tavLst>
                                        <p:tav tm="0">
                                          <p:val>
                                            <p:strVal val="#ppt_y-.03"/>
                                          </p:val>
                                        </p:tav>
                                        <p:tav tm="100000">
                                          <p:val>
                                            <p:strVal val="#ppt_y"/>
                                          </p:val>
                                        </p:tav>
                                      </p:tavLst>
                                    </p:anim>
                                  </p:childTnLst>
                                </p:cTn>
                              </p:par>
                            </p:childTnLst>
                          </p:cTn>
                        </p:par>
                      </p:childTnLst>
                    </p:cTn>
                  </p:par>
                  <p:par>
                    <p:cTn id="115" fill="hold">
                      <p:stCondLst>
                        <p:cond delay="indefinite"/>
                      </p:stCondLst>
                      <p:childTnLst>
                        <p:par>
                          <p:cTn id="116" fill="hold">
                            <p:stCondLst>
                              <p:cond delay="0"/>
                            </p:stCondLst>
                            <p:childTnLst>
                              <p:par>
                                <p:cTn id="117" presetID="37" presetClass="entr" presetSubtype="0" fill="hold" grpId="0" nodeType="clickEffect">
                                  <p:stCondLst>
                                    <p:cond delay="0"/>
                                  </p:stCondLst>
                                  <p:childTnLst>
                                    <p:set>
                                      <p:cBhvr>
                                        <p:cTn id="118" dur="1" fill="hold">
                                          <p:stCondLst>
                                            <p:cond delay="0"/>
                                          </p:stCondLst>
                                        </p:cTn>
                                        <p:tgtEl>
                                          <p:spTgt spid="10">
                                            <p:txEl>
                                              <p:pRg st="7" end="7"/>
                                            </p:txEl>
                                          </p:spTgt>
                                        </p:tgtEl>
                                        <p:attrNameLst>
                                          <p:attrName>style.visibility</p:attrName>
                                        </p:attrNameLst>
                                      </p:cBhvr>
                                      <p:to>
                                        <p:strVal val="visible"/>
                                      </p:to>
                                    </p:set>
                                    <p:animEffect transition="in" filter="fade">
                                      <p:cBhvr>
                                        <p:cTn id="119" dur="1000"/>
                                        <p:tgtEl>
                                          <p:spTgt spid="10">
                                            <p:txEl>
                                              <p:pRg st="7" end="7"/>
                                            </p:txEl>
                                          </p:spTgt>
                                        </p:tgtEl>
                                      </p:cBhvr>
                                    </p:animEffect>
                                    <p:anim calcmode="lin" valueType="num">
                                      <p:cBhvr>
                                        <p:cTn id="120" dur="1000" fill="hold"/>
                                        <p:tgtEl>
                                          <p:spTgt spid="10">
                                            <p:txEl>
                                              <p:pRg st="7" end="7"/>
                                            </p:txEl>
                                          </p:spTgt>
                                        </p:tgtEl>
                                        <p:attrNameLst>
                                          <p:attrName>ppt_x</p:attrName>
                                        </p:attrNameLst>
                                      </p:cBhvr>
                                      <p:tavLst>
                                        <p:tav tm="0">
                                          <p:val>
                                            <p:strVal val="#ppt_x"/>
                                          </p:val>
                                        </p:tav>
                                        <p:tav tm="100000">
                                          <p:val>
                                            <p:strVal val="#ppt_x"/>
                                          </p:val>
                                        </p:tav>
                                      </p:tavLst>
                                    </p:anim>
                                    <p:anim calcmode="lin" valueType="num">
                                      <p:cBhvr>
                                        <p:cTn id="121" dur="900" decel="100000" fill="hold"/>
                                        <p:tgtEl>
                                          <p:spTgt spid="10">
                                            <p:txEl>
                                              <p:pRg st="7" end="7"/>
                                            </p:txEl>
                                          </p:spTgt>
                                        </p:tgtEl>
                                        <p:attrNameLst>
                                          <p:attrName>ppt_y</p:attrName>
                                        </p:attrNameLst>
                                      </p:cBhvr>
                                      <p:tavLst>
                                        <p:tav tm="0">
                                          <p:val>
                                            <p:strVal val="#ppt_y+1"/>
                                          </p:val>
                                        </p:tav>
                                        <p:tav tm="100000">
                                          <p:val>
                                            <p:strVal val="#ppt_y-.03"/>
                                          </p:val>
                                        </p:tav>
                                      </p:tavLst>
                                    </p:anim>
                                    <p:anim calcmode="lin" valueType="num">
                                      <p:cBhvr>
                                        <p:cTn id="122" dur="100" accel="100000" fill="hold">
                                          <p:stCondLst>
                                            <p:cond delay="900"/>
                                          </p:stCondLst>
                                        </p:cTn>
                                        <p:tgtEl>
                                          <p:spTgt spid="10">
                                            <p:txEl>
                                              <p:pRg st="7" end="7"/>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P spid="9" grpId="0"/>
      <p:bldP spid="10" grpId="0" uiExpand="1" build="p"/>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136A32"/>
        </a:solidFill>
        <a:effectLst/>
      </p:bgPr>
    </p:bg>
    <p:spTree>
      <p:nvGrpSpPr>
        <p:cNvPr id="1" name=""/>
        <p:cNvGrpSpPr/>
        <p:nvPr/>
      </p:nvGrpSpPr>
      <p:grpSpPr>
        <a:xfrm>
          <a:off x="0" y="0"/>
          <a:ext cx="0" cy="0"/>
          <a:chOff x="0" y="0"/>
          <a:chExt cx="0" cy="0"/>
        </a:xfrm>
      </p:grpSpPr>
      <p:sp>
        <p:nvSpPr>
          <p:cNvPr id="44034" name="TextBox 1"/>
          <p:cNvSpPr txBox="1">
            <a:spLocks noChangeArrowheads="1"/>
          </p:cNvSpPr>
          <p:nvPr/>
        </p:nvSpPr>
        <p:spPr bwMode="auto">
          <a:xfrm>
            <a:off x="190500" y="203200"/>
            <a:ext cx="8788400" cy="4778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dirty="0">
                <a:solidFill>
                  <a:srgbClr val="FFFF00"/>
                </a:solidFill>
              </a:rPr>
              <a:t>There are many enzymes involved in the replication of DNA. </a:t>
            </a:r>
          </a:p>
        </p:txBody>
      </p:sp>
      <p:pic>
        <p:nvPicPr>
          <p:cNvPr id="44035" name="Picture 2" descr="images-1.jpe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492750" y="681038"/>
            <a:ext cx="3486150" cy="3486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TextBox 3"/>
          <p:cNvSpPr txBox="1">
            <a:spLocks noChangeArrowheads="1"/>
          </p:cNvSpPr>
          <p:nvPr/>
        </p:nvSpPr>
        <p:spPr bwMode="auto">
          <a:xfrm>
            <a:off x="3111500" y="1625600"/>
            <a:ext cx="2381250" cy="708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4000" dirty="0">
                <a:solidFill>
                  <a:srgbClr val="FB93FA"/>
                </a:solidFill>
              </a:rPr>
              <a:t>Helicases</a:t>
            </a:r>
          </a:p>
        </p:txBody>
      </p:sp>
      <p:cxnSp>
        <p:nvCxnSpPr>
          <p:cNvPr id="8" name="Straight Arrow Connector 7"/>
          <p:cNvCxnSpPr/>
          <p:nvPr/>
        </p:nvCxnSpPr>
        <p:spPr>
          <a:xfrm>
            <a:off x="4546600" y="2489200"/>
            <a:ext cx="1435100" cy="1588"/>
          </a:xfrm>
          <a:prstGeom prst="straightConnector1">
            <a:avLst/>
          </a:prstGeom>
          <a:ln w="38100" cap="flat" cmpd="sng" algn="ctr">
            <a:solidFill>
              <a:srgbClr val="FF0000"/>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190500" y="1104900"/>
            <a:ext cx="2921000" cy="1631950"/>
          </a:xfrm>
          <a:prstGeom prst="rect">
            <a:avLst/>
          </a:prstGeom>
          <a:noFill/>
        </p:spPr>
        <p:txBody>
          <a:bodyPr>
            <a:spAutoFit/>
          </a:bodyPr>
          <a:lstStyle/>
          <a:p>
            <a:pPr algn="ctr">
              <a:defRPr/>
            </a:pPr>
            <a:r>
              <a:rPr lang="en-US" sz="2000" dirty="0">
                <a:solidFill>
                  <a:schemeClr val="accent6">
                    <a:lumMod val="60000"/>
                    <a:lumOff val="40000"/>
                  </a:schemeClr>
                </a:solidFill>
                <a:ea typeface="ＭＳ Ｐゴシック" charset="-128"/>
                <a:cs typeface="ＭＳ Ｐゴシック" charset="-128"/>
              </a:rPr>
              <a:t>This group of enzymes:</a:t>
            </a:r>
          </a:p>
          <a:p>
            <a:pPr algn="ctr">
              <a:defRPr/>
            </a:pPr>
            <a:r>
              <a:rPr lang="en-US" sz="2000" dirty="0">
                <a:solidFill>
                  <a:schemeClr val="accent6">
                    <a:lumMod val="60000"/>
                    <a:lumOff val="40000"/>
                  </a:schemeClr>
                </a:solidFill>
                <a:ea typeface="ＭＳ Ｐゴシック" charset="-128"/>
                <a:cs typeface="ＭＳ Ｐゴシック" charset="-128"/>
              </a:rPr>
              <a:t>breaks the hydrogen bonds between complementary base pairs.</a:t>
            </a:r>
          </a:p>
        </p:txBody>
      </p:sp>
      <p:sp>
        <p:nvSpPr>
          <p:cNvPr id="10" name="TextBox 9"/>
          <p:cNvSpPr txBox="1">
            <a:spLocks noChangeArrowheads="1"/>
          </p:cNvSpPr>
          <p:nvPr/>
        </p:nvSpPr>
        <p:spPr bwMode="auto">
          <a:xfrm>
            <a:off x="190500" y="2873375"/>
            <a:ext cx="5302250" cy="12938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600" dirty="0">
                <a:solidFill>
                  <a:srgbClr val="9BFA2B"/>
                </a:solidFill>
              </a:rPr>
              <a:t>This </a:t>
            </a:r>
            <a:r>
              <a:rPr lang="ja-JP" altLang="en-US" sz="2600">
                <a:solidFill>
                  <a:srgbClr val="9BFA2B"/>
                </a:solidFill>
              </a:rPr>
              <a:t>“</a:t>
            </a:r>
            <a:r>
              <a:rPr lang="en-US" altLang="ja-JP" sz="2600" dirty="0">
                <a:solidFill>
                  <a:srgbClr val="9BFA2B"/>
                </a:solidFill>
              </a:rPr>
              <a:t>unzips</a:t>
            </a:r>
            <a:r>
              <a:rPr lang="ja-JP" altLang="en-US" sz="2600">
                <a:solidFill>
                  <a:srgbClr val="9BFA2B"/>
                </a:solidFill>
              </a:rPr>
              <a:t>”</a:t>
            </a:r>
            <a:r>
              <a:rPr lang="en-US" altLang="ja-JP" sz="2600" dirty="0">
                <a:solidFill>
                  <a:srgbClr val="9BFA2B"/>
                </a:solidFill>
              </a:rPr>
              <a:t> the DNA molecule, forming </a:t>
            </a:r>
            <a:r>
              <a:rPr lang="en-US" altLang="ja-JP" sz="2600" u="sng" dirty="0">
                <a:solidFill>
                  <a:srgbClr val="9BFA2B"/>
                </a:solidFill>
              </a:rPr>
              <a:t>two replication forks</a:t>
            </a:r>
            <a:r>
              <a:rPr lang="en-US" altLang="ja-JP" sz="2600" dirty="0">
                <a:solidFill>
                  <a:srgbClr val="9BFA2B"/>
                </a:solidFill>
              </a:rPr>
              <a:t>.</a:t>
            </a:r>
          </a:p>
          <a:p>
            <a:pPr eaLnBrk="1" hangingPunct="1"/>
            <a:endParaRPr lang="en-US" sz="2600" dirty="0">
              <a:solidFill>
                <a:srgbClr val="9BFA2B"/>
              </a:solidFill>
            </a:endParaRPr>
          </a:p>
        </p:txBody>
      </p:sp>
      <p:sp>
        <p:nvSpPr>
          <p:cNvPr id="11" name="TextBox 10"/>
          <p:cNvSpPr txBox="1">
            <a:spLocks noChangeArrowheads="1"/>
          </p:cNvSpPr>
          <p:nvPr/>
        </p:nvSpPr>
        <p:spPr bwMode="auto">
          <a:xfrm>
            <a:off x="190500" y="4167188"/>
            <a:ext cx="8636000" cy="16303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500" dirty="0">
                <a:solidFill>
                  <a:srgbClr val="E6B9B8"/>
                </a:solidFill>
              </a:rPr>
              <a:t>When the hydrogen bonds are broken, the two strands of the DNA molecule unwind allowing each strand to serve as a template for the attachment of the new nucleotides.</a:t>
            </a:r>
          </a:p>
          <a:p>
            <a:pPr eaLnBrk="1" hangingPunct="1"/>
            <a:endParaRPr lang="en-US" sz="2500" dirty="0">
              <a:solidFill>
                <a:srgbClr val="E6B9B8"/>
              </a:solidFill>
            </a:endParaRPr>
          </a:p>
        </p:txBody>
      </p:sp>
      <p:sp>
        <p:nvSpPr>
          <p:cNvPr id="12" name="TextBox 11"/>
          <p:cNvSpPr txBox="1"/>
          <p:nvPr/>
        </p:nvSpPr>
        <p:spPr>
          <a:xfrm>
            <a:off x="190500" y="5486400"/>
            <a:ext cx="8788400" cy="1292225"/>
          </a:xfrm>
          <a:prstGeom prst="rect">
            <a:avLst/>
          </a:prstGeom>
          <a:noFill/>
        </p:spPr>
        <p:txBody>
          <a:bodyPr>
            <a:spAutoFit/>
          </a:bodyPr>
          <a:lstStyle/>
          <a:p>
            <a:pPr>
              <a:defRPr/>
            </a:pPr>
            <a:r>
              <a:rPr lang="en-US" sz="2600" dirty="0">
                <a:solidFill>
                  <a:srgbClr val="FFFF00"/>
                </a:solidFill>
                <a:ea typeface="ＭＳ Ｐゴシック" charset="-128"/>
                <a:cs typeface="ＭＳ Ｐゴシック" charset="-128"/>
              </a:rPr>
              <a:t>Helicases are enzymes that </a:t>
            </a:r>
            <a:r>
              <a:rPr lang="en-US" sz="2600" u="sng" dirty="0">
                <a:solidFill>
                  <a:schemeClr val="tx2">
                    <a:lumMod val="40000"/>
                    <a:lumOff val="60000"/>
                  </a:schemeClr>
                </a:solidFill>
                <a:ea typeface="ＭＳ Ｐゴシック" charset="-128"/>
                <a:cs typeface="ＭＳ Ｐゴシック" charset="-128"/>
              </a:rPr>
              <a:t>untwist</a:t>
            </a:r>
            <a:r>
              <a:rPr lang="en-US" sz="2600" dirty="0">
                <a:solidFill>
                  <a:srgbClr val="FFFF00"/>
                </a:solidFill>
                <a:ea typeface="ＭＳ Ｐゴシック" charset="-128"/>
                <a:cs typeface="ＭＳ Ｐゴシック" charset="-128"/>
              </a:rPr>
              <a:t> the double helix at the </a:t>
            </a:r>
            <a:r>
              <a:rPr lang="en-US" sz="2600" u="sng" dirty="0">
                <a:solidFill>
                  <a:srgbClr val="8EB4E3"/>
                </a:solidFill>
                <a:ea typeface="ＭＳ Ｐゴシック" charset="-128"/>
                <a:cs typeface="ＭＳ Ｐゴシック" charset="-128"/>
              </a:rPr>
              <a:t>replication forks</a:t>
            </a:r>
            <a:r>
              <a:rPr lang="en-US" sz="2600" dirty="0">
                <a:solidFill>
                  <a:srgbClr val="FFFF00"/>
                </a:solidFill>
                <a:ea typeface="ＭＳ Ｐゴシック" charset="-128"/>
                <a:cs typeface="ＭＳ Ｐゴシック" charset="-128"/>
              </a:rPr>
              <a:t>, separating the two parental strands and making them available as template strands.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900" decel="100000" fill="hold"/>
                                        <p:tgtEl>
                                          <p:spTgt spid="8"/>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43"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00"/>
                                        <p:tgtEl>
                                          <p:spTgt spid="4"/>
                                        </p:tgtEl>
                                      </p:cBhvr>
                                    </p:animEffect>
                                    <p:anim calcmode="lin" valueType="num">
                                      <p:cBhvr>
                                        <p:cTn id="16" dur="400" fill="hold"/>
                                        <p:tgtEl>
                                          <p:spTgt spid="4"/>
                                        </p:tgtEl>
                                        <p:attrNameLst>
                                          <p:attrName>ppt_x</p:attrName>
                                        </p:attrNameLst>
                                      </p:cBhvr>
                                      <p:tavLst>
                                        <p:tav tm="0">
                                          <p:val>
                                            <p:strVal val="#ppt_x"/>
                                          </p:val>
                                        </p:tav>
                                        <p:tav tm="100000">
                                          <p:val>
                                            <p:strVal val="#ppt_x"/>
                                          </p:val>
                                        </p:tav>
                                      </p:tavLst>
                                    </p:anim>
                                    <p:anim calcmode="lin" valueType="num">
                                      <p:cBhvr>
                                        <p:cTn id="17" dur="400" fill="hold"/>
                                        <p:tgtEl>
                                          <p:spTgt spid="4"/>
                                        </p:tgtEl>
                                        <p:attrNameLst>
                                          <p:attrName>ppt_y</p:attrName>
                                        </p:attrNameLst>
                                      </p:cBhvr>
                                      <p:tavLst>
                                        <p:tav tm="0">
                                          <p:val>
                                            <p:strVal val="#ppt_y+0.31"/>
                                          </p:val>
                                        </p:tav>
                                        <p:tav tm="100000">
                                          <p:val>
                                            <p:strVal val="#ppt_y+0.31"/>
                                          </p:val>
                                        </p:tav>
                                      </p:tavLst>
                                    </p:anim>
                                    <p:anim calcmode="lin" valueType="num">
                                      <p:cBhvr>
                                        <p:cTn id="18" dur="600" decel="50000" fill="hold">
                                          <p:stCondLst>
                                            <p:cond delay="400"/>
                                          </p:stCondLst>
                                        </p:cTn>
                                        <p:tgtEl>
                                          <p:spTgt spid="4"/>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9" dur="600" decel="50000" fill="hold">
                                          <p:stCondLst>
                                            <p:cond delay="400"/>
                                          </p:stCondLst>
                                        </p:cTn>
                                        <p:tgtEl>
                                          <p:spTgt spid="4"/>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31" presetClass="entr" presetSubtype="0" fill="hold" grpId="0" nodeType="clickEffect">
                                  <p:stCondLst>
                                    <p:cond delay="0"/>
                                  </p:stCondLst>
                                  <p:iterate type="lt">
                                    <p:tmPct val="5000"/>
                                  </p:iterate>
                                  <p:childTnLst>
                                    <p:set>
                                      <p:cBhvr>
                                        <p:cTn id="23" dur="1" fill="hold">
                                          <p:stCondLst>
                                            <p:cond delay="0"/>
                                          </p:stCondLst>
                                        </p:cTn>
                                        <p:tgtEl>
                                          <p:spTgt spid="9">
                                            <p:txEl>
                                              <p:pRg st="0" end="0"/>
                                            </p:txEl>
                                          </p:spTgt>
                                        </p:tgtEl>
                                        <p:attrNameLst>
                                          <p:attrName>style.visibility</p:attrName>
                                        </p:attrNameLst>
                                      </p:cBhvr>
                                      <p:to>
                                        <p:strVal val="visible"/>
                                      </p:to>
                                    </p:set>
                                    <p:anim calcmode="lin" valueType="num">
                                      <p:cBhvr>
                                        <p:cTn id="24" dur="1000" fill="hold"/>
                                        <p:tgtEl>
                                          <p:spTgt spid="9">
                                            <p:txEl>
                                              <p:pRg st="0" end="0"/>
                                            </p:txEl>
                                          </p:spTgt>
                                        </p:tgtEl>
                                        <p:attrNameLst>
                                          <p:attrName>ppt_w</p:attrName>
                                        </p:attrNameLst>
                                      </p:cBhvr>
                                      <p:tavLst>
                                        <p:tav tm="0">
                                          <p:val>
                                            <p:fltVal val="0"/>
                                          </p:val>
                                        </p:tav>
                                        <p:tav tm="100000">
                                          <p:val>
                                            <p:strVal val="#ppt_w"/>
                                          </p:val>
                                        </p:tav>
                                      </p:tavLst>
                                    </p:anim>
                                    <p:anim calcmode="lin" valueType="num">
                                      <p:cBhvr>
                                        <p:cTn id="25" dur="1000" fill="hold"/>
                                        <p:tgtEl>
                                          <p:spTgt spid="9">
                                            <p:txEl>
                                              <p:pRg st="0" end="0"/>
                                            </p:txEl>
                                          </p:spTgt>
                                        </p:tgtEl>
                                        <p:attrNameLst>
                                          <p:attrName>ppt_h</p:attrName>
                                        </p:attrNameLst>
                                      </p:cBhvr>
                                      <p:tavLst>
                                        <p:tav tm="0">
                                          <p:val>
                                            <p:fltVal val="0"/>
                                          </p:val>
                                        </p:tav>
                                        <p:tav tm="100000">
                                          <p:val>
                                            <p:strVal val="#ppt_h"/>
                                          </p:val>
                                        </p:tav>
                                      </p:tavLst>
                                    </p:anim>
                                    <p:anim calcmode="lin" valueType="num">
                                      <p:cBhvr>
                                        <p:cTn id="26" dur="1000" fill="hold"/>
                                        <p:tgtEl>
                                          <p:spTgt spid="9">
                                            <p:txEl>
                                              <p:pRg st="0" end="0"/>
                                            </p:txEl>
                                          </p:spTgt>
                                        </p:tgtEl>
                                        <p:attrNameLst>
                                          <p:attrName>style.rotation</p:attrName>
                                        </p:attrNameLst>
                                      </p:cBhvr>
                                      <p:tavLst>
                                        <p:tav tm="0">
                                          <p:val>
                                            <p:fltVal val="90"/>
                                          </p:val>
                                        </p:tav>
                                        <p:tav tm="100000">
                                          <p:val>
                                            <p:fltVal val="0"/>
                                          </p:val>
                                        </p:tav>
                                      </p:tavLst>
                                    </p:anim>
                                    <p:animEffect transition="in" filter="fade">
                                      <p:cBhvr>
                                        <p:cTn id="27" dur="1000"/>
                                        <p:tgtEl>
                                          <p:spTgt spid="9">
                                            <p:txEl>
                                              <p:pRg st="0" end="0"/>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1" presetClass="entr" presetSubtype="0" fill="hold" grpId="0" nodeType="clickEffect">
                                  <p:stCondLst>
                                    <p:cond delay="0"/>
                                  </p:stCondLst>
                                  <p:iterate type="lt">
                                    <p:tmPct val="5000"/>
                                  </p:iterate>
                                  <p:childTnLst>
                                    <p:set>
                                      <p:cBhvr>
                                        <p:cTn id="31" dur="1" fill="hold">
                                          <p:stCondLst>
                                            <p:cond delay="0"/>
                                          </p:stCondLst>
                                        </p:cTn>
                                        <p:tgtEl>
                                          <p:spTgt spid="9">
                                            <p:txEl>
                                              <p:pRg st="1" end="1"/>
                                            </p:txEl>
                                          </p:spTgt>
                                        </p:tgtEl>
                                        <p:attrNameLst>
                                          <p:attrName>style.visibility</p:attrName>
                                        </p:attrNameLst>
                                      </p:cBhvr>
                                      <p:to>
                                        <p:strVal val="visible"/>
                                      </p:to>
                                    </p:set>
                                    <p:anim calcmode="lin" valueType="num">
                                      <p:cBhvr>
                                        <p:cTn id="32" dur="1000" fill="hold"/>
                                        <p:tgtEl>
                                          <p:spTgt spid="9">
                                            <p:txEl>
                                              <p:pRg st="1" end="1"/>
                                            </p:txEl>
                                          </p:spTgt>
                                        </p:tgtEl>
                                        <p:attrNameLst>
                                          <p:attrName>ppt_w</p:attrName>
                                        </p:attrNameLst>
                                      </p:cBhvr>
                                      <p:tavLst>
                                        <p:tav tm="0">
                                          <p:val>
                                            <p:fltVal val="0"/>
                                          </p:val>
                                        </p:tav>
                                        <p:tav tm="100000">
                                          <p:val>
                                            <p:strVal val="#ppt_w"/>
                                          </p:val>
                                        </p:tav>
                                      </p:tavLst>
                                    </p:anim>
                                    <p:anim calcmode="lin" valueType="num">
                                      <p:cBhvr>
                                        <p:cTn id="33" dur="1000" fill="hold"/>
                                        <p:tgtEl>
                                          <p:spTgt spid="9">
                                            <p:txEl>
                                              <p:pRg st="1" end="1"/>
                                            </p:txEl>
                                          </p:spTgt>
                                        </p:tgtEl>
                                        <p:attrNameLst>
                                          <p:attrName>ppt_h</p:attrName>
                                        </p:attrNameLst>
                                      </p:cBhvr>
                                      <p:tavLst>
                                        <p:tav tm="0">
                                          <p:val>
                                            <p:fltVal val="0"/>
                                          </p:val>
                                        </p:tav>
                                        <p:tav tm="100000">
                                          <p:val>
                                            <p:strVal val="#ppt_h"/>
                                          </p:val>
                                        </p:tav>
                                      </p:tavLst>
                                    </p:anim>
                                    <p:anim calcmode="lin" valueType="num">
                                      <p:cBhvr>
                                        <p:cTn id="34" dur="1000" fill="hold"/>
                                        <p:tgtEl>
                                          <p:spTgt spid="9">
                                            <p:txEl>
                                              <p:pRg st="1" end="1"/>
                                            </p:txEl>
                                          </p:spTgt>
                                        </p:tgtEl>
                                        <p:attrNameLst>
                                          <p:attrName>style.rotation</p:attrName>
                                        </p:attrNameLst>
                                      </p:cBhvr>
                                      <p:tavLst>
                                        <p:tav tm="0">
                                          <p:val>
                                            <p:fltVal val="90"/>
                                          </p:val>
                                        </p:tav>
                                        <p:tav tm="100000">
                                          <p:val>
                                            <p:fltVal val="0"/>
                                          </p:val>
                                        </p:tav>
                                      </p:tavLst>
                                    </p:anim>
                                    <p:animEffect transition="in" filter="fade">
                                      <p:cBhvr>
                                        <p:cTn id="35" dur="1000"/>
                                        <p:tgtEl>
                                          <p:spTgt spid="9">
                                            <p:txEl>
                                              <p:pRg st="1" end="1"/>
                                            </p:txEl>
                                          </p:spTgt>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17" presetClass="entr" presetSubtype="10" fill="hold" grpId="0" nodeType="clickEffect">
                                  <p:stCondLst>
                                    <p:cond delay="0"/>
                                  </p:stCondLst>
                                  <p:childTnLst>
                                    <p:set>
                                      <p:cBhvr>
                                        <p:cTn id="39" dur="1" fill="hold">
                                          <p:stCondLst>
                                            <p:cond delay="0"/>
                                          </p:stCondLst>
                                        </p:cTn>
                                        <p:tgtEl>
                                          <p:spTgt spid="10"/>
                                        </p:tgtEl>
                                        <p:attrNameLst>
                                          <p:attrName>style.visibility</p:attrName>
                                        </p:attrNameLst>
                                      </p:cBhvr>
                                      <p:to>
                                        <p:strVal val="visible"/>
                                      </p:to>
                                    </p:set>
                                    <p:anim calcmode="lin" valueType="num">
                                      <p:cBhvr>
                                        <p:cTn id="40" dur="500" fill="hold"/>
                                        <p:tgtEl>
                                          <p:spTgt spid="10"/>
                                        </p:tgtEl>
                                        <p:attrNameLst>
                                          <p:attrName>ppt_w</p:attrName>
                                        </p:attrNameLst>
                                      </p:cBhvr>
                                      <p:tavLst>
                                        <p:tav tm="0">
                                          <p:val>
                                            <p:fltVal val="0"/>
                                          </p:val>
                                        </p:tav>
                                        <p:tav tm="100000">
                                          <p:val>
                                            <p:strVal val="#ppt_w"/>
                                          </p:val>
                                        </p:tav>
                                      </p:tavLst>
                                    </p:anim>
                                    <p:anim calcmode="lin" valueType="num">
                                      <p:cBhvr>
                                        <p:cTn id="41" dur="500" fill="hold"/>
                                        <p:tgtEl>
                                          <p:spTgt spid="10"/>
                                        </p:tgtEl>
                                        <p:attrNameLst>
                                          <p:attrName>ppt_h</p:attrName>
                                        </p:attrNameLst>
                                      </p:cBhvr>
                                      <p:tavLst>
                                        <p:tav tm="0">
                                          <p:val>
                                            <p:strVal val="#ppt_h"/>
                                          </p:val>
                                        </p:tav>
                                        <p:tav tm="100000">
                                          <p:val>
                                            <p:strVal val="#ppt_h"/>
                                          </p:val>
                                        </p:tav>
                                      </p:tavLst>
                                    </p:anim>
                                  </p:childTnLst>
                                </p:cTn>
                              </p:par>
                            </p:childTnLst>
                          </p:cTn>
                        </p:par>
                      </p:childTnLst>
                    </p:cTn>
                  </p:par>
                  <p:par>
                    <p:cTn id="42" fill="hold" nodeType="clickPar">
                      <p:stCondLst>
                        <p:cond delay="indefinite"/>
                      </p:stCondLst>
                      <p:childTnLst>
                        <p:par>
                          <p:cTn id="43" fill="hold" nodeType="withGroup">
                            <p:stCondLst>
                              <p:cond delay="0"/>
                            </p:stCondLst>
                            <p:childTnLst>
                              <p:par>
                                <p:cTn id="44" presetID="23" presetClass="entr" presetSubtype="16" fill="hold" grpId="0" nodeType="clickEffect">
                                  <p:stCondLst>
                                    <p:cond delay="0"/>
                                  </p:stCondLst>
                                  <p:childTnLst>
                                    <p:set>
                                      <p:cBhvr>
                                        <p:cTn id="45" dur="1" fill="hold">
                                          <p:stCondLst>
                                            <p:cond delay="0"/>
                                          </p:stCondLst>
                                        </p:cTn>
                                        <p:tgtEl>
                                          <p:spTgt spid="11"/>
                                        </p:tgtEl>
                                        <p:attrNameLst>
                                          <p:attrName>style.visibility</p:attrName>
                                        </p:attrNameLst>
                                      </p:cBhvr>
                                      <p:to>
                                        <p:strVal val="visible"/>
                                      </p:to>
                                    </p:set>
                                    <p:anim calcmode="lin" valueType="num">
                                      <p:cBhvr>
                                        <p:cTn id="46" dur="500" fill="hold"/>
                                        <p:tgtEl>
                                          <p:spTgt spid="11"/>
                                        </p:tgtEl>
                                        <p:attrNameLst>
                                          <p:attrName>ppt_w</p:attrName>
                                        </p:attrNameLst>
                                      </p:cBhvr>
                                      <p:tavLst>
                                        <p:tav tm="0">
                                          <p:val>
                                            <p:fltVal val="0"/>
                                          </p:val>
                                        </p:tav>
                                        <p:tav tm="100000">
                                          <p:val>
                                            <p:strVal val="#ppt_w"/>
                                          </p:val>
                                        </p:tav>
                                      </p:tavLst>
                                    </p:anim>
                                    <p:anim calcmode="lin" valueType="num">
                                      <p:cBhvr>
                                        <p:cTn id="47" dur="500" fill="hold"/>
                                        <p:tgtEl>
                                          <p:spTgt spid="11"/>
                                        </p:tgtEl>
                                        <p:attrNameLst>
                                          <p:attrName>ppt_h</p:attrName>
                                        </p:attrNameLst>
                                      </p:cBhvr>
                                      <p:tavLst>
                                        <p:tav tm="0">
                                          <p:val>
                                            <p:fltVal val="0"/>
                                          </p:val>
                                        </p:tav>
                                        <p:tav tm="100000">
                                          <p:val>
                                            <p:strVal val="#ppt_h"/>
                                          </p:val>
                                        </p:tav>
                                      </p:tavLst>
                                    </p:anim>
                                  </p:childTnLst>
                                </p:cTn>
                              </p:par>
                            </p:childTnLst>
                          </p:cTn>
                        </p:par>
                      </p:childTnLst>
                    </p:cTn>
                  </p:par>
                  <p:par>
                    <p:cTn id="48" fill="hold" nodeType="clickPar">
                      <p:stCondLst>
                        <p:cond delay="indefinite"/>
                      </p:stCondLst>
                      <p:childTnLst>
                        <p:par>
                          <p:cTn id="49" fill="hold" nodeType="withGroup">
                            <p:stCondLst>
                              <p:cond delay="0"/>
                            </p:stCondLst>
                            <p:childTnLst>
                              <p:par>
                                <p:cTn id="50" presetID="43" presetClass="entr" presetSubtype="0" fill="hold" grpId="0" nodeType="click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fade">
                                      <p:cBhvr>
                                        <p:cTn id="52" dur="100"/>
                                        <p:tgtEl>
                                          <p:spTgt spid="12"/>
                                        </p:tgtEl>
                                      </p:cBhvr>
                                    </p:animEffect>
                                    <p:anim calcmode="lin" valueType="num">
                                      <p:cBhvr>
                                        <p:cTn id="53" dur="400" fill="hold"/>
                                        <p:tgtEl>
                                          <p:spTgt spid="12"/>
                                        </p:tgtEl>
                                        <p:attrNameLst>
                                          <p:attrName>ppt_x</p:attrName>
                                        </p:attrNameLst>
                                      </p:cBhvr>
                                      <p:tavLst>
                                        <p:tav tm="0">
                                          <p:val>
                                            <p:strVal val="#ppt_x"/>
                                          </p:val>
                                        </p:tav>
                                        <p:tav tm="100000">
                                          <p:val>
                                            <p:strVal val="#ppt_x"/>
                                          </p:val>
                                        </p:tav>
                                      </p:tavLst>
                                    </p:anim>
                                    <p:anim calcmode="lin" valueType="num">
                                      <p:cBhvr>
                                        <p:cTn id="54" dur="400" fill="hold"/>
                                        <p:tgtEl>
                                          <p:spTgt spid="12"/>
                                        </p:tgtEl>
                                        <p:attrNameLst>
                                          <p:attrName>ppt_y</p:attrName>
                                        </p:attrNameLst>
                                      </p:cBhvr>
                                      <p:tavLst>
                                        <p:tav tm="0">
                                          <p:val>
                                            <p:strVal val="#ppt_y+0.31"/>
                                          </p:val>
                                        </p:tav>
                                        <p:tav tm="100000">
                                          <p:val>
                                            <p:strVal val="#ppt_y+0.31"/>
                                          </p:val>
                                        </p:tav>
                                      </p:tavLst>
                                    </p:anim>
                                    <p:anim calcmode="lin" valueType="num">
                                      <p:cBhvr>
                                        <p:cTn id="55" dur="600" decel="50000" fill="hold">
                                          <p:stCondLst>
                                            <p:cond delay="400"/>
                                          </p:stCondLst>
                                        </p:cTn>
                                        <p:tgtEl>
                                          <p:spTgt spid="12"/>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56" dur="600" decel="50000" fill="hold">
                                          <p:stCondLst>
                                            <p:cond delay="400"/>
                                          </p:stCondLst>
                                        </p:cTn>
                                        <p:tgtEl>
                                          <p:spTgt spid="12"/>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build="p"/>
      <p:bldP spid="10" grpId="0"/>
      <p:bldP spid="11"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0" y="1752488"/>
            <a:ext cx="6808751" cy="486287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398463" indent="-398463" eaLnBrk="1" hangingPunct="1"/>
            <a:r>
              <a:rPr lang="en-US" sz="3100" dirty="0">
                <a:solidFill>
                  <a:srgbClr val="558ED5"/>
                </a:solidFill>
              </a:rPr>
              <a:t>1. 	Genes must </a:t>
            </a:r>
            <a:r>
              <a:rPr lang="en-US" sz="3100" u="sng" dirty="0">
                <a:solidFill>
                  <a:srgbClr val="FF0000"/>
                </a:solidFill>
              </a:rPr>
              <a:t>carry information from </a:t>
            </a:r>
            <a:r>
              <a:rPr lang="en-US" sz="3100" dirty="0">
                <a:solidFill>
                  <a:srgbClr val="FF0000"/>
                </a:solidFill>
              </a:rPr>
              <a:t>	</a:t>
            </a:r>
            <a:r>
              <a:rPr lang="en-US" sz="3100" u="sng" dirty="0">
                <a:solidFill>
                  <a:srgbClr val="FF0000"/>
                </a:solidFill>
              </a:rPr>
              <a:t>one generation to the next</a:t>
            </a:r>
            <a:r>
              <a:rPr lang="en-US" sz="3100" dirty="0">
                <a:solidFill>
                  <a:srgbClr val="FF0000"/>
                </a:solidFill>
              </a:rPr>
              <a:t>.</a:t>
            </a:r>
          </a:p>
          <a:p>
            <a:pPr marL="398463" indent="-398463" eaLnBrk="1" hangingPunct="1"/>
            <a:r>
              <a:rPr lang="en-US" sz="3100" dirty="0">
                <a:solidFill>
                  <a:srgbClr val="800000"/>
                </a:solidFill>
              </a:rPr>
              <a:t>2. Genes must be able to put the 	information that they carry to work 	to produce </a:t>
            </a:r>
            <a:r>
              <a:rPr lang="en-US" sz="3100" u="sng" dirty="0">
                <a:solidFill>
                  <a:srgbClr val="FF0000"/>
                </a:solidFill>
              </a:rPr>
              <a:t>the traits of </a:t>
            </a:r>
            <a:r>
              <a:rPr lang="en-US" sz="3100" u="sng" dirty="0" smtClean="0">
                <a:solidFill>
                  <a:srgbClr val="FF0000"/>
                </a:solidFill>
              </a:rPr>
              <a:t>the organism</a:t>
            </a:r>
            <a:r>
              <a:rPr lang="en-US" sz="3100" dirty="0">
                <a:solidFill>
                  <a:srgbClr val="FF0000"/>
                </a:solidFill>
              </a:rPr>
              <a:t>.</a:t>
            </a:r>
          </a:p>
          <a:p>
            <a:pPr eaLnBrk="1" hangingPunct="1"/>
            <a:r>
              <a:rPr lang="en-US" sz="3100" dirty="0">
                <a:solidFill>
                  <a:srgbClr val="77933C"/>
                </a:solidFill>
              </a:rPr>
              <a:t>3. There must be a mechanism of 	easily </a:t>
            </a:r>
            <a:r>
              <a:rPr lang="en-US" sz="3100" u="sng" dirty="0">
                <a:solidFill>
                  <a:srgbClr val="FF0000"/>
                </a:solidFill>
              </a:rPr>
              <a:t>copying the gene </a:t>
            </a:r>
            <a:r>
              <a:rPr lang="en-US" sz="3100" dirty="0">
                <a:solidFill>
                  <a:srgbClr val="77933C"/>
                </a:solidFill>
              </a:rPr>
              <a:t>because the 	information must be replicated every 	time a cell divides</a:t>
            </a:r>
            <a:r>
              <a:rPr lang="en-US" sz="3100" dirty="0" smtClean="0">
                <a:solidFill>
                  <a:srgbClr val="77933C"/>
                </a:solidFill>
              </a:rPr>
              <a:t>.</a:t>
            </a:r>
            <a:endParaRPr lang="en-US" sz="3100" dirty="0">
              <a:solidFill>
                <a:srgbClr val="77933C"/>
              </a:solidFill>
            </a:endParaRPr>
          </a:p>
        </p:txBody>
      </p:sp>
      <p:sp>
        <p:nvSpPr>
          <p:cNvPr id="3" name="TextBox 2"/>
          <p:cNvSpPr txBox="1"/>
          <p:nvPr/>
        </p:nvSpPr>
        <p:spPr>
          <a:xfrm>
            <a:off x="153006" y="103949"/>
            <a:ext cx="8751923" cy="1323439"/>
          </a:xfrm>
          <a:prstGeom prst="rect">
            <a:avLst/>
          </a:prstGeom>
          <a:ln>
            <a:solidFill>
              <a:srgbClr val="000000"/>
            </a:solidFill>
          </a:ln>
        </p:spPr>
        <p:style>
          <a:lnRef idx="0">
            <a:schemeClr val="accent4"/>
          </a:lnRef>
          <a:fillRef idx="3">
            <a:schemeClr val="accent4"/>
          </a:fillRef>
          <a:effectRef idx="3">
            <a:schemeClr val="accent4"/>
          </a:effectRef>
          <a:fontRef idx="minor">
            <a:schemeClr val="lt1"/>
          </a:fontRef>
        </p:style>
        <p:txBody>
          <a:bodyPr wrap="square" anchor="b">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defRPr/>
            </a:pPr>
            <a:r>
              <a:rPr lang="en-US" sz="4000" dirty="0" smtClean="0">
                <a:solidFill>
                  <a:srgbClr val="403152"/>
                </a:solidFill>
                <a:latin typeface="Calibri" charset="0"/>
              </a:rPr>
              <a:t>Genes must be capable of three </a:t>
            </a:r>
          </a:p>
          <a:p>
            <a:pPr algn="ctr" eaLnBrk="1" hangingPunct="1">
              <a:defRPr/>
            </a:pPr>
            <a:r>
              <a:rPr lang="en-US" sz="4000" dirty="0" smtClean="0">
                <a:solidFill>
                  <a:srgbClr val="403152"/>
                </a:solidFill>
                <a:latin typeface="Calibri" charset="0"/>
              </a:rPr>
              <a:t>critical things:</a:t>
            </a:r>
          </a:p>
        </p:txBody>
      </p:sp>
      <p:pic>
        <p:nvPicPr>
          <p:cNvPr id="16389" name="Picture 3" descr="DNA 12.jpe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6052396" y="2897709"/>
            <a:ext cx="3873500" cy="2095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2">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animEffect transition="in" filter="fade">
                                      <p:cBhvr>
                                        <p:cTn id="15" dur="1000"/>
                                        <p:tgtEl>
                                          <p:spTgt spid="2">
                                            <p:txEl>
                                              <p:pRg st="1" end="1"/>
                                            </p:txEl>
                                          </p:spTgt>
                                        </p:tgtEl>
                                      </p:cBhvr>
                                    </p:animEffect>
                                    <p:anim calcmode="lin" valueType="num">
                                      <p:cBhvr>
                                        <p:cTn id="16"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2">
                                            <p:txEl>
                                              <p:pRg st="1" end="1"/>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2">
                                            <p:txEl>
                                              <p:pRg st="2" end="2"/>
                                            </p:txEl>
                                          </p:spTgt>
                                        </p:tgtEl>
                                        <p:attrNameLst>
                                          <p:attrName>style.visibility</p:attrName>
                                        </p:attrNameLst>
                                      </p:cBhvr>
                                      <p:to>
                                        <p:strVal val="visible"/>
                                      </p:to>
                                    </p:set>
                                    <p:animEffect transition="in" filter="fade">
                                      <p:cBhvr>
                                        <p:cTn id="23" dur="1000"/>
                                        <p:tgtEl>
                                          <p:spTgt spid="2">
                                            <p:txEl>
                                              <p:pRg st="2" end="2"/>
                                            </p:txEl>
                                          </p:spTgt>
                                        </p:tgtEl>
                                      </p:cBhvr>
                                    </p:animEffect>
                                    <p:anim calcmode="lin" valueType="num">
                                      <p:cBhvr>
                                        <p:cTn id="24"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5" dur="900" decel="100000" fill="hold"/>
                                        <p:tgtEl>
                                          <p:spTgt spid="2">
                                            <p:txEl>
                                              <p:pRg st="2" end="2"/>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
                                            <p:txEl>
                                              <p:pRg st="2" end="2"/>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7" name="Picture 1" descr="images.jpe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79400" y="387350"/>
            <a:ext cx="5473700" cy="2736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5058" name="TextBox 2"/>
          <p:cNvSpPr txBox="1">
            <a:spLocks noChangeArrowheads="1"/>
          </p:cNvSpPr>
          <p:nvPr/>
        </p:nvSpPr>
        <p:spPr bwMode="auto">
          <a:xfrm>
            <a:off x="5753100" y="1333500"/>
            <a:ext cx="2921000" cy="1262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3800" dirty="0">
                <a:solidFill>
                  <a:srgbClr val="0000FF"/>
                </a:solidFill>
              </a:rPr>
              <a:t>DNA</a:t>
            </a:r>
          </a:p>
          <a:p>
            <a:pPr algn="ctr" eaLnBrk="1" hangingPunct="1"/>
            <a:r>
              <a:rPr lang="en-US" sz="3800" dirty="0">
                <a:solidFill>
                  <a:srgbClr val="0000FF"/>
                </a:solidFill>
              </a:rPr>
              <a:t>Polymerase</a:t>
            </a:r>
          </a:p>
        </p:txBody>
      </p:sp>
      <p:sp>
        <p:nvSpPr>
          <p:cNvPr id="4" name="TextBox 3"/>
          <p:cNvSpPr txBox="1">
            <a:spLocks noChangeArrowheads="1"/>
          </p:cNvSpPr>
          <p:nvPr/>
        </p:nvSpPr>
        <p:spPr bwMode="auto">
          <a:xfrm>
            <a:off x="279400" y="3416300"/>
            <a:ext cx="8661400" cy="3140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200" dirty="0">
                <a:solidFill>
                  <a:srgbClr val="8C2AAC"/>
                </a:solidFill>
              </a:rPr>
              <a:t>DNA polymerase is the principle enzyme involved in DNA replication.</a:t>
            </a:r>
          </a:p>
          <a:p>
            <a:pPr eaLnBrk="1" hangingPunct="1"/>
            <a:r>
              <a:rPr lang="en-US" sz="2200" dirty="0">
                <a:solidFill>
                  <a:srgbClr val="0000FF"/>
                </a:solidFill>
              </a:rPr>
              <a:t>These enzymes add the new nucleotides to the existing chain.  </a:t>
            </a:r>
          </a:p>
          <a:p>
            <a:pPr eaLnBrk="1" hangingPunct="1"/>
            <a:r>
              <a:rPr lang="en-US" sz="2200" dirty="0"/>
              <a:t>The rate of elongation is about 50 nucleotides per second in human cells.</a:t>
            </a:r>
          </a:p>
          <a:p>
            <a:pPr eaLnBrk="1" hangingPunct="1"/>
            <a:r>
              <a:rPr lang="en-US" sz="2200" dirty="0">
                <a:solidFill>
                  <a:srgbClr val="FF0000"/>
                </a:solidFill>
              </a:rPr>
              <a:t>DNA polymerase also </a:t>
            </a:r>
            <a:r>
              <a:rPr lang="en-US" sz="2200" u="sng" dirty="0"/>
              <a:t>proofreads</a:t>
            </a:r>
            <a:r>
              <a:rPr lang="en-US" sz="2200" dirty="0">
                <a:solidFill>
                  <a:srgbClr val="FF0000"/>
                </a:solidFill>
              </a:rPr>
              <a:t> each new DNA strand to insure that an exact copy has been made.</a:t>
            </a:r>
          </a:p>
          <a:p>
            <a:pPr eaLnBrk="1" hangingPunct="1"/>
            <a:r>
              <a:rPr lang="en-US" sz="2200" dirty="0">
                <a:solidFill>
                  <a:srgbClr val="008000"/>
                </a:solidFill>
              </a:rPr>
              <a:t>Eleven different DNA polymerases have been discovered so far.</a:t>
            </a:r>
          </a:p>
          <a:p>
            <a:pPr eaLnBrk="1" hangingPunct="1"/>
            <a:endParaRPr lang="en-US" sz="22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4">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fade">
                                      <p:cBhvr>
                                        <p:cTn id="15" dur="1000"/>
                                        <p:tgtEl>
                                          <p:spTgt spid="4">
                                            <p:txEl>
                                              <p:pRg st="1" end="1"/>
                                            </p:txEl>
                                          </p:spTgt>
                                        </p:tgtEl>
                                      </p:cBhvr>
                                    </p:animEffect>
                                    <p:anim calcmode="lin" valueType="num">
                                      <p:cBhvr>
                                        <p:cTn id="16"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4">
                                            <p:txEl>
                                              <p:pRg st="1" end="1"/>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4">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animEffect transition="in" filter="fade">
                                      <p:cBhvr>
                                        <p:cTn id="23" dur="1000"/>
                                        <p:tgtEl>
                                          <p:spTgt spid="4">
                                            <p:txEl>
                                              <p:pRg st="2" end="2"/>
                                            </p:txEl>
                                          </p:spTgt>
                                        </p:tgtEl>
                                      </p:cBhvr>
                                    </p:animEffect>
                                    <p:anim calcmode="lin" valueType="num">
                                      <p:cBhvr>
                                        <p:cTn id="24"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5" dur="900" decel="100000" fill="hold"/>
                                        <p:tgtEl>
                                          <p:spTgt spid="4">
                                            <p:txEl>
                                              <p:pRg st="2" end="2"/>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4">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4">
                                            <p:txEl>
                                              <p:pRg st="3" end="3"/>
                                            </p:txEl>
                                          </p:spTgt>
                                        </p:tgtEl>
                                        <p:attrNameLst>
                                          <p:attrName>style.visibility</p:attrName>
                                        </p:attrNameLst>
                                      </p:cBhvr>
                                      <p:to>
                                        <p:strVal val="visible"/>
                                      </p:to>
                                    </p:set>
                                    <p:animEffect transition="in" filter="fade">
                                      <p:cBhvr>
                                        <p:cTn id="31" dur="1000"/>
                                        <p:tgtEl>
                                          <p:spTgt spid="4">
                                            <p:txEl>
                                              <p:pRg st="3" end="3"/>
                                            </p:txEl>
                                          </p:spTgt>
                                        </p:tgtEl>
                                      </p:cBhvr>
                                    </p:animEffect>
                                    <p:anim calcmode="lin" valueType="num">
                                      <p:cBhvr>
                                        <p:cTn id="32"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3" dur="900" decel="100000" fill="hold"/>
                                        <p:tgtEl>
                                          <p:spTgt spid="4">
                                            <p:txEl>
                                              <p:pRg st="3" end="3"/>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4">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37" presetClass="entr" presetSubtype="0" fill="hold" grpId="0" nodeType="clickEffect">
                                  <p:stCondLst>
                                    <p:cond delay="0"/>
                                  </p:stCondLst>
                                  <p:childTnLst>
                                    <p:set>
                                      <p:cBhvr>
                                        <p:cTn id="38" dur="1" fill="hold">
                                          <p:stCondLst>
                                            <p:cond delay="0"/>
                                          </p:stCondLst>
                                        </p:cTn>
                                        <p:tgtEl>
                                          <p:spTgt spid="4">
                                            <p:txEl>
                                              <p:pRg st="4" end="4"/>
                                            </p:txEl>
                                          </p:spTgt>
                                        </p:tgtEl>
                                        <p:attrNameLst>
                                          <p:attrName>style.visibility</p:attrName>
                                        </p:attrNameLst>
                                      </p:cBhvr>
                                      <p:to>
                                        <p:strVal val="visible"/>
                                      </p:to>
                                    </p:set>
                                    <p:animEffect transition="in" filter="fade">
                                      <p:cBhvr>
                                        <p:cTn id="39" dur="1000"/>
                                        <p:tgtEl>
                                          <p:spTgt spid="4">
                                            <p:txEl>
                                              <p:pRg st="4" end="4"/>
                                            </p:txEl>
                                          </p:spTgt>
                                        </p:tgtEl>
                                      </p:cBhvr>
                                    </p:animEffect>
                                    <p:anim calcmode="lin" valueType="num">
                                      <p:cBhvr>
                                        <p:cTn id="40"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41" dur="900" decel="100000" fill="hold"/>
                                        <p:tgtEl>
                                          <p:spTgt spid="4">
                                            <p:txEl>
                                              <p:pRg st="4" end="4"/>
                                            </p:txEl>
                                          </p:spTgt>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4">
                                            <p:txEl>
                                              <p:pRg st="4" end="4"/>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50900" y="279400"/>
            <a:ext cx="7454900" cy="677863"/>
          </a:xfrm>
          <a:prstGeom prst="rect">
            <a:avLst/>
          </a:prstGeom>
        </p:spPr>
        <p:style>
          <a:lnRef idx="1">
            <a:schemeClr val="accent2"/>
          </a:lnRef>
          <a:fillRef idx="2">
            <a:schemeClr val="accent2"/>
          </a:fillRef>
          <a:effectRef idx="1">
            <a:schemeClr val="accent2"/>
          </a:effectRef>
          <a:fontRef idx="minor">
            <a:schemeClr val="dk1"/>
          </a:fontRef>
        </p:style>
        <p:txBody>
          <a:bodyPr>
            <a:spAutoFit/>
          </a:bodyPr>
          <a:lstStyle/>
          <a:p>
            <a:pPr algn="ctr">
              <a:defRPr/>
            </a:pPr>
            <a:r>
              <a:rPr lang="en-US" sz="3800" dirty="0"/>
              <a:t>Proofreading the DNA</a:t>
            </a:r>
          </a:p>
        </p:txBody>
      </p:sp>
      <p:pic>
        <p:nvPicPr>
          <p:cNvPr id="46082" name="Picture 2" descr="images.jpe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1450" y="1123950"/>
            <a:ext cx="2928938" cy="4400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TextBox 3"/>
          <p:cNvSpPr txBox="1">
            <a:spLocks noChangeArrowheads="1"/>
          </p:cNvSpPr>
          <p:nvPr/>
        </p:nvSpPr>
        <p:spPr bwMode="auto">
          <a:xfrm>
            <a:off x="3365500" y="1123950"/>
            <a:ext cx="5524500" cy="4324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500" dirty="0">
                <a:solidFill>
                  <a:srgbClr val="0000FF"/>
                </a:solidFill>
              </a:rPr>
              <a:t>As DNA polymerase adds nucleotides to the growing DNA strand, there is an error rate of about 1 in 100,000 base pairs.   </a:t>
            </a:r>
          </a:p>
          <a:p>
            <a:pPr eaLnBrk="1" hangingPunct="1"/>
            <a:r>
              <a:rPr lang="en-US" sz="2500" dirty="0">
                <a:solidFill>
                  <a:srgbClr val="0000FF"/>
                </a:solidFill>
              </a:rPr>
              <a:t>DNA polymerases </a:t>
            </a:r>
            <a:r>
              <a:rPr lang="en-US" sz="2500" u="sng" dirty="0">
                <a:solidFill>
                  <a:srgbClr val="008000"/>
                </a:solidFill>
              </a:rPr>
              <a:t>proofread as nucleotides are added</a:t>
            </a:r>
            <a:r>
              <a:rPr lang="en-US" sz="2500" dirty="0">
                <a:solidFill>
                  <a:srgbClr val="008000"/>
                </a:solidFill>
              </a:rPr>
              <a:t>.  </a:t>
            </a:r>
          </a:p>
          <a:p>
            <a:pPr eaLnBrk="1" hangingPunct="1"/>
            <a:r>
              <a:rPr lang="en-US" sz="2500" dirty="0">
                <a:solidFill>
                  <a:srgbClr val="0000FF"/>
                </a:solidFill>
              </a:rPr>
              <a:t>If a mistake is found, the DNA polymerase </a:t>
            </a:r>
            <a:r>
              <a:rPr lang="en-US" sz="2500" u="sng" dirty="0">
                <a:solidFill>
                  <a:srgbClr val="008000"/>
                </a:solidFill>
              </a:rPr>
              <a:t>removes the nucleotide and resumes synthesis</a:t>
            </a:r>
            <a:r>
              <a:rPr lang="en-US" sz="2500" dirty="0">
                <a:solidFill>
                  <a:srgbClr val="0000FF"/>
                </a:solidFill>
              </a:rPr>
              <a:t>.  </a:t>
            </a:r>
          </a:p>
          <a:p>
            <a:pPr eaLnBrk="1" hangingPunct="1"/>
            <a:r>
              <a:rPr lang="en-US" sz="2500" dirty="0">
                <a:solidFill>
                  <a:srgbClr val="0000FF"/>
                </a:solidFill>
              </a:rPr>
              <a:t>A good analogy is hitting the delete key when you make a typing error. </a:t>
            </a:r>
          </a:p>
        </p:txBody>
      </p:sp>
      <p:sp>
        <p:nvSpPr>
          <p:cNvPr id="5" name="TextBox 4"/>
          <p:cNvSpPr txBox="1">
            <a:spLocks noChangeArrowheads="1"/>
          </p:cNvSpPr>
          <p:nvPr/>
        </p:nvSpPr>
        <p:spPr bwMode="auto">
          <a:xfrm>
            <a:off x="171450" y="5524500"/>
            <a:ext cx="8718550" cy="1692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600" dirty="0">
                <a:solidFill>
                  <a:srgbClr val="984807"/>
                </a:solidFill>
              </a:rPr>
              <a:t>Errors in the completed DNA strand amount to only 1 in 10 billion nucleotides since many of the errors are corrected before replication is completed.</a:t>
            </a:r>
          </a:p>
          <a:p>
            <a:pPr eaLnBrk="1" hangingPunct="1"/>
            <a:endParaRPr lang="en-US" sz="2600" dirty="0">
              <a:solidFill>
                <a:srgbClr val="984807"/>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4">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fade">
                                      <p:cBhvr>
                                        <p:cTn id="15" dur="1000"/>
                                        <p:tgtEl>
                                          <p:spTgt spid="4">
                                            <p:txEl>
                                              <p:pRg st="1" end="1"/>
                                            </p:txEl>
                                          </p:spTgt>
                                        </p:tgtEl>
                                      </p:cBhvr>
                                    </p:animEffect>
                                    <p:anim calcmode="lin" valueType="num">
                                      <p:cBhvr>
                                        <p:cTn id="16"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4">
                                            <p:txEl>
                                              <p:pRg st="1" end="1"/>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4">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animEffect transition="in" filter="fade">
                                      <p:cBhvr>
                                        <p:cTn id="23" dur="1000"/>
                                        <p:tgtEl>
                                          <p:spTgt spid="4">
                                            <p:txEl>
                                              <p:pRg st="2" end="2"/>
                                            </p:txEl>
                                          </p:spTgt>
                                        </p:tgtEl>
                                      </p:cBhvr>
                                    </p:animEffect>
                                    <p:anim calcmode="lin" valueType="num">
                                      <p:cBhvr>
                                        <p:cTn id="24"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5" dur="900" decel="100000" fill="hold"/>
                                        <p:tgtEl>
                                          <p:spTgt spid="4">
                                            <p:txEl>
                                              <p:pRg st="2" end="2"/>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4">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4">
                                            <p:txEl>
                                              <p:pRg st="3" end="3"/>
                                            </p:txEl>
                                          </p:spTgt>
                                        </p:tgtEl>
                                        <p:attrNameLst>
                                          <p:attrName>style.visibility</p:attrName>
                                        </p:attrNameLst>
                                      </p:cBhvr>
                                      <p:to>
                                        <p:strVal val="visible"/>
                                      </p:to>
                                    </p:set>
                                    <p:animEffect transition="in" filter="fade">
                                      <p:cBhvr>
                                        <p:cTn id="31" dur="1000"/>
                                        <p:tgtEl>
                                          <p:spTgt spid="4">
                                            <p:txEl>
                                              <p:pRg st="3" end="3"/>
                                            </p:txEl>
                                          </p:spTgt>
                                        </p:tgtEl>
                                      </p:cBhvr>
                                    </p:animEffect>
                                    <p:anim calcmode="lin" valueType="num">
                                      <p:cBhvr>
                                        <p:cTn id="32"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3" dur="900" decel="100000" fill="hold"/>
                                        <p:tgtEl>
                                          <p:spTgt spid="4">
                                            <p:txEl>
                                              <p:pRg st="3" end="3"/>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4">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26" presetClass="entr" presetSubtype="0" fill="hold" grpId="0" nodeType="click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wipe(down)">
                                      <p:cBhvr>
                                        <p:cTn id="39" dur="580">
                                          <p:stCondLst>
                                            <p:cond delay="0"/>
                                          </p:stCondLst>
                                        </p:cTn>
                                        <p:tgtEl>
                                          <p:spTgt spid="5"/>
                                        </p:tgtEl>
                                      </p:cBhvr>
                                    </p:animEffect>
                                    <p:anim calcmode="lin" valueType="num">
                                      <p:cBhvr>
                                        <p:cTn id="40"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45" dur="26">
                                          <p:stCondLst>
                                            <p:cond delay="650"/>
                                          </p:stCondLst>
                                        </p:cTn>
                                        <p:tgtEl>
                                          <p:spTgt spid="5"/>
                                        </p:tgtEl>
                                      </p:cBhvr>
                                      <p:to x="100000" y="60000"/>
                                    </p:animScale>
                                    <p:animScale>
                                      <p:cBhvr>
                                        <p:cTn id="46" dur="166" decel="50000">
                                          <p:stCondLst>
                                            <p:cond delay="676"/>
                                          </p:stCondLst>
                                        </p:cTn>
                                        <p:tgtEl>
                                          <p:spTgt spid="5"/>
                                        </p:tgtEl>
                                      </p:cBhvr>
                                      <p:to x="100000" y="100000"/>
                                    </p:animScale>
                                    <p:animScale>
                                      <p:cBhvr>
                                        <p:cTn id="47" dur="26">
                                          <p:stCondLst>
                                            <p:cond delay="1312"/>
                                          </p:stCondLst>
                                        </p:cTn>
                                        <p:tgtEl>
                                          <p:spTgt spid="5"/>
                                        </p:tgtEl>
                                      </p:cBhvr>
                                      <p:to x="100000" y="80000"/>
                                    </p:animScale>
                                    <p:animScale>
                                      <p:cBhvr>
                                        <p:cTn id="48" dur="166" decel="50000">
                                          <p:stCondLst>
                                            <p:cond delay="1338"/>
                                          </p:stCondLst>
                                        </p:cTn>
                                        <p:tgtEl>
                                          <p:spTgt spid="5"/>
                                        </p:tgtEl>
                                      </p:cBhvr>
                                      <p:to x="100000" y="100000"/>
                                    </p:animScale>
                                    <p:animScale>
                                      <p:cBhvr>
                                        <p:cTn id="49" dur="26">
                                          <p:stCondLst>
                                            <p:cond delay="1642"/>
                                          </p:stCondLst>
                                        </p:cTn>
                                        <p:tgtEl>
                                          <p:spTgt spid="5"/>
                                        </p:tgtEl>
                                      </p:cBhvr>
                                      <p:to x="100000" y="90000"/>
                                    </p:animScale>
                                    <p:animScale>
                                      <p:cBhvr>
                                        <p:cTn id="50" dur="166" decel="50000">
                                          <p:stCondLst>
                                            <p:cond delay="1668"/>
                                          </p:stCondLst>
                                        </p:cTn>
                                        <p:tgtEl>
                                          <p:spTgt spid="5"/>
                                        </p:tgtEl>
                                      </p:cBhvr>
                                      <p:to x="100000" y="100000"/>
                                    </p:animScale>
                                    <p:animScale>
                                      <p:cBhvr>
                                        <p:cTn id="51" dur="26">
                                          <p:stCondLst>
                                            <p:cond delay="1808"/>
                                          </p:stCondLst>
                                        </p:cTn>
                                        <p:tgtEl>
                                          <p:spTgt spid="5"/>
                                        </p:tgtEl>
                                      </p:cBhvr>
                                      <p:to x="100000" y="95000"/>
                                    </p:animScale>
                                    <p:animScale>
                                      <p:cBhvr>
                                        <p:cTn id="52"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0" y="0"/>
            <a:ext cx="9144000" cy="2570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300" dirty="0">
                <a:solidFill>
                  <a:srgbClr val="953735"/>
                </a:solidFill>
              </a:rPr>
              <a:t>Accidental changes can occur in existing DNA after replication.  The DNA can become ________ from exposure to chemicals, radioactivity, X-rays, ultraviolet light, and molecules in cigarette smoke.  </a:t>
            </a:r>
          </a:p>
          <a:p>
            <a:pPr eaLnBrk="1" hangingPunct="1"/>
            <a:r>
              <a:rPr lang="en-US" sz="2300" dirty="0">
                <a:solidFill>
                  <a:srgbClr val="953735"/>
                </a:solidFill>
              </a:rPr>
              <a:t>Each cell continuously___________________________________.  About 130 DNA repair enzymes have been identified so far.</a:t>
            </a:r>
          </a:p>
          <a:p>
            <a:pPr eaLnBrk="1" hangingPunct="1"/>
            <a:endParaRPr lang="en-US" sz="2300" dirty="0">
              <a:solidFill>
                <a:srgbClr val="953735"/>
              </a:solidFill>
            </a:endParaRPr>
          </a:p>
        </p:txBody>
      </p:sp>
      <p:sp>
        <p:nvSpPr>
          <p:cNvPr id="3" name="TextBox 2"/>
          <p:cNvSpPr txBox="1">
            <a:spLocks noChangeArrowheads="1"/>
          </p:cNvSpPr>
          <p:nvPr/>
        </p:nvSpPr>
        <p:spPr bwMode="auto">
          <a:xfrm>
            <a:off x="2387600" y="342900"/>
            <a:ext cx="1485900" cy="446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300" dirty="0">
                <a:solidFill>
                  <a:srgbClr val="403152"/>
                </a:solidFill>
              </a:rPr>
              <a:t>damaged</a:t>
            </a:r>
          </a:p>
        </p:txBody>
      </p:sp>
      <p:sp>
        <p:nvSpPr>
          <p:cNvPr id="4" name="TextBox 3"/>
          <p:cNvSpPr txBox="1">
            <a:spLocks noChangeArrowheads="1"/>
          </p:cNvSpPr>
          <p:nvPr/>
        </p:nvSpPr>
        <p:spPr bwMode="auto">
          <a:xfrm>
            <a:off x="3105150" y="1371600"/>
            <a:ext cx="7156450" cy="446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300" dirty="0">
                <a:solidFill>
                  <a:srgbClr val="403152"/>
                </a:solidFill>
              </a:rPr>
              <a:t>monitors and repairs its genetic material</a:t>
            </a:r>
          </a:p>
        </p:txBody>
      </p:sp>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8300" y="3009900"/>
            <a:ext cx="2736850" cy="36655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TextBox 5"/>
          <p:cNvSpPr txBox="1"/>
          <p:nvPr/>
        </p:nvSpPr>
        <p:spPr>
          <a:xfrm>
            <a:off x="3289300" y="2324100"/>
            <a:ext cx="5283200" cy="569913"/>
          </a:xfrm>
          <a:prstGeom prst="rect">
            <a:avLst/>
          </a:prstGeom>
        </p:spPr>
        <p:style>
          <a:lnRef idx="1">
            <a:schemeClr val="accent4"/>
          </a:lnRef>
          <a:fillRef idx="3">
            <a:schemeClr val="accent4"/>
          </a:fillRef>
          <a:effectRef idx="2">
            <a:schemeClr val="accent4"/>
          </a:effectRef>
          <a:fontRef idx="minor">
            <a:schemeClr val="lt1"/>
          </a:fontRef>
        </p:style>
        <p:txBody>
          <a:bodyPr>
            <a:spAutoFit/>
          </a:bodyPr>
          <a:lstStyle/>
          <a:p>
            <a:pPr algn="ctr">
              <a:defRPr/>
            </a:pPr>
            <a:r>
              <a:rPr lang="en-US" sz="3100" dirty="0"/>
              <a:t>	Repairing the damage:</a:t>
            </a:r>
          </a:p>
        </p:txBody>
      </p:sp>
      <p:sp>
        <p:nvSpPr>
          <p:cNvPr id="7" name="TextBox 6"/>
          <p:cNvSpPr txBox="1">
            <a:spLocks noChangeArrowheads="1"/>
          </p:cNvSpPr>
          <p:nvPr/>
        </p:nvSpPr>
        <p:spPr bwMode="auto">
          <a:xfrm>
            <a:off x="5105400" y="3163888"/>
            <a:ext cx="4038600" cy="3694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342900" indent="-3429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buFontTx/>
              <a:buAutoNum type="arabicPeriod"/>
            </a:pPr>
            <a:r>
              <a:rPr lang="en-US" sz="1800" dirty="0"/>
              <a:t>The damaged segment of DNA is cut out by enzymes called nucleases.</a:t>
            </a:r>
          </a:p>
          <a:p>
            <a:pPr eaLnBrk="1" hangingPunct="1"/>
            <a:r>
              <a:rPr lang="en-US" sz="1800" dirty="0"/>
              <a:t> </a:t>
            </a:r>
          </a:p>
          <a:p>
            <a:pPr eaLnBrk="1" hangingPunct="1">
              <a:buFontTx/>
              <a:buAutoNum type="arabicPeriod" startAt="2"/>
            </a:pPr>
            <a:r>
              <a:rPr lang="en-US" sz="1800" dirty="0"/>
              <a:t>The resulting gap is filled in with new nucleotides by DNA polymerases.  </a:t>
            </a:r>
          </a:p>
          <a:p>
            <a:pPr eaLnBrk="1" hangingPunct="1"/>
            <a:r>
              <a:rPr lang="en-US" sz="1800" dirty="0"/>
              <a:t> </a:t>
            </a:r>
          </a:p>
          <a:p>
            <a:pPr eaLnBrk="1" hangingPunct="1">
              <a:buFontTx/>
              <a:buAutoNum type="arabicPeriod" startAt="3"/>
            </a:pPr>
            <a:r>
              <a:rPr lang="en-US" sz="1800" dirty="0"/>
              <a:t>Other enzymes (ligases) seal the free ends of the new DNA to the old DNA, making the strand complete.</a:t>
            </a:r>
          </a:p>
          <a:p>
            <a:pPr eaLnBrk="1" hangingPunct="1"/>
            <a:endParaRPr lang="en-US" sz="1800" dirty="0"/>
          </a:p>
        </p:txBody>
      </p:sp>
      <p:sp>
        <p:nvSpPr>
          <p:cNvPr id="8" name="TextBox 7"/>
          <p:cNvSpPr txBox="1">
            <a:spLocks noChangeArrowheads="1"/>
          </p:cNvSpPr>
          <p:nvPr/>
        </p:nvSpPr>
        <p:spPr bwMode="auto">
          <a:xfrm>
            <a:off x="3105150" y="3009900"/>
            <a:ext cx="1797050" cy="323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500" dirty="0">
                <a:solidFill>
                  <a:srgbClr val="8C2AAC"/>
                </a:solidFill>
              </a:rPr>
              <a:t>Damaged DNA</a:t>
            </a:r>
          </a:p>
        </p:txBody>
      </p:sp>
      <p:sp>
        <p:nvSpPr>
          <p:cNvPr id="9" name="TextBox 8"/>
          <p:cNvSpPr txBox="1">
            <a:spLocks noChangeArrowheads="1"/>
          </p:cNvSpPr>
          <p:nvPr/>
        </p:nvSpPr>
        <p:spPr bwMode="auto">
          <a:xfrm>
            <a:off x="3105150" y="3949700"/>
            <a:ext cx="1797050" cy="784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500" dirty="0">
                <a:solidFill>
                  <a:srgbClr val="8C2AAC"/>
                </a:solidFill>
              </a:rPr>
              <a:t>Nucleases cut out the damaged section.</a:t>
            </a:r>
          </a:p>
        </p:txBody>
      </p:sp>
      <p:sp>
        <p:nvSpPr>
          <p:cNvPr id="10" name="TextBox 9"/>
          <p:cNvSpPr txBox="1">
            <a:spLocks noChangeArrowheads="1"/>
          </p:cNvSpPr>
          <p:nvPr/>
        </p:nvSpPr>
        <p:spPr bwMode="auto">
          <a:xfrm>
            <a:off x="3105150" y="4902200"/>
            <a:ext cx="1797050" cy="1016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500" dirty="0">
                <a:solidFill>
                  <a:srgbClr val="8C2AAC"/>
                </a:solidFill>
              </a:rPr>
              <a:t>DNA polymerases replace the gaps with new nucleotides.</a:t>
            </a:r>
          </a:p>
        </p:txBody>
      </p:sp>
      <p:sp>
        <p:nvSpPr>
          <p:cNvPr id="11" name="TextBox 10"/>
          <p:cNvSpPr txBox="1">
            <a:spLocks noChangeArrowheads="1"/>
          </p:cNvSpPr>
          <p:nvPr/>
        </p:nvSpPr>
        <p:spPr bwMode="auto">
          <a:xfrm>
            <a:off x="3105150" y="6073775"/>
            <a:ext cx="1797050" cy="784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500" dirty="0">
                <a:solidFill>
                  <a:srgbClr val="8C2AAC"/>
                </a:solidFill>
              </a:rPr>
              <a:t>Ligases seal the new section in place.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by="(-#ppt_w*2)" calcmode="lin" valueType="num">
                                      <p:cBhvr rctx="PPT">
                                        <p:cTn id="7" dur="500" autoRev="1" fill="hold">
                                          <p:stCondLst>
                                            <p:cond delay="0"/>
                                          </p:stCondLst>
                                        </p:cTn>
                                        <p:tgtEl>
                                          <p:spTgt spid="3"/>
                                        </p:tgtEl>
                                        <p:attrNameLst>
                                          <p:attrName>ppt_w</p:attrName>
                                        </p:attrNameLst>
                                      </p:cBhvr>
                                    </p:anim>
                                    <p:anim by="(#ppt_w*0.50)" calcmode="lin" valueType="num">
                                      <p:cBhvr>
                                        <p:cTn id="8" dur="500" decel="50000" autoRev="1" fill="hold">
                                          <p:stCondLst>
                                            <p:cond delay="0"/>
                                          </p:stCondLst>
                                        </p:cTn>
                                        <p:tgtEl>
                                          <p:spTgt spid="3"/>
                                        </p:tgtEl>
                                        <p:attrNameLst>
                                          <p:attrName>ppt_x</p:attrName>
                                        </p:attrNameLst>
                                      </p:cBhvr>
                                    </p:anim>
                                    <p:anim from="(-#ppt_h/2)" to="(#ppt_y)" calcmode="lin" valueType="num">
                                      <p:cBhvr>
                                        <p:cTn id="9" dur="1000" fill="hold">
                                          <p:stCondLst>
                                            <p:cond delay="0"/>
                                          </p:stCondLst>
                                        </p:cTn>
                                        <p:tgtEl>
                                          <p:spTgt spid="3"/>
                                        </p:tgtEl>
                                        <p:attrNameLst>
                                          <p:attrName>ppt_y</p:attrName>
                                        </p:attrNameLst>
                                      </p:cBhvr>
                                    </p:anim>
                                    <p:animRot by="21600000">
                                      <p:cBhvr>
                                        <p:cTn id="10" dur="1000" fill="hold">
                                          <p:stCondLst>
                                            <p:cond delay="0"/>
                                          </p:stCondLst>
                                        </p:cTn>
                                        <p:tgtEl>
                                          <p:spTgt spid="3"/>
                                        </p:tgtEl>
                                        <p:attrNameLst>
                                          <p:attrName>r</p:attrName>
                                        </p:attrNameLst>
                                      </p:cBhvr>
                                    </p:animRot>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animEffect transition="in" filter="fade">
                                      <p:cBhvr>
                                        <p:cTn id="15" dur="1000"/>
                                        <p:tgtEl>
                                          <p:spTgt spid="2">
                                            <p:txEl>
                                              <p:pRg st="1" end="1"/>
                                            </p:txEl>
                                          </p:spTgt>
                                        </p:tgtEl>
                                      </p:cBhvr>
                                    </p:animEffect>
                                    <p:anim calcmode="lin" valueType="num">
                                      <p:cBhvr>
                                        <p:cTn id="16"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2">
                                            <p:txEl>
                                              <p:pRg st="1" end="1"/>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49" presetClass="entr" presetSubtype="0" decel="10000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p:cTn id="23" dur="500" fill="hold"/>
                                        <p:tgtEl>
                                          <p:spTgt spid="4"/>
                                        </p:tgtEl>
                                        <p:attrNameLst>
                                          <p:attrName>ppt_w</p:attrName>
                                        </p:attrNameLst>
                                      </p:cBhvr>
                                      <p:tavLst>
                                        <p:tav tm="0">
                                          <p:val>
                                            <p:fltVal val="0"/>
                                          </p:val>
                                        </p:tav>
                                        <p:tav tm="100000">
                                          <p:val>
                                            <p:strVal val="#ppt_w"/>
                                          </p:val>
                                        </p:tav>
                                      </p:tavLst>
                                    </p:anim>
                                    <p:anim calcmode="lin" valueType="num">
                                      <p:cBhvr>
                                        <p:cTn id="24" dur="500" fill="hold"/>
                                        <p:tgtEl>
                                          <p:spTgt spid="4"/>
                                        </p:tgtEl>
                                        <p:attrNameLst>
                                          <p:attrName>ppt_h</p:attrName>
                                        </p:attrNameLst>
                                      </p:cBhvr>
                                      <p:tavLst>
                                        <p:tav tm="0">
                                          <p:val>
                                            <p:fltVal val="0"/>
                                          </p:val>
                                        </p:tav>
                                        <p:tav tm="100000">
                                          <p:val>
                                            <p:strVal val="#ppt_h"/>
                                          </p:val>
                                        </p:tav>
                                      </p:tavLst>
                                    </p:anim>
                                    <p:anim calcmode="lin" valueType="num">
                                      <p:cBhvr>
                                        <p:cTn id="25" dur="500" fill="hold"/>
                                        <p:tgtEl>
                                          <p:spTgt spid="4"/>
                                        </p:tgtEl>
                                        <p:attrNameLst>
                                          <p:attrName>style.rotation</p:attrName>
                                        </p:attrNameLst>
                                      </p:cBhvr>
                                      <p:tavLst>
                                        <p:tav tm="0">
                                          <p:val>
                                            <p:fltVal val="360"/>
                                          </p:val>
                                        </p:tav>
                                        <p:tav tm="100000">
                                          <p:val>
                                            <p:fltVal val="0"/>
                                          </p:val>
                                        </p:tav>
                                      </p:tavLst>
                                    </p:anim>
                                    <p:animEffect transition="in" filter="fade">
                                      <p:cBhvr>
                                        <p:cTn id="26" dur="500"/>
                                        <p:tgtEl>
                                          <p:spTgt spid="4"/>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6"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wipe(down)">
                                      <p:cBhvr>
                                        <p:cTn id="31" dur="580">
                                          <p:stCondLst>
                                            <p:cond delay="0"/>
                                          </p:stCondLst>
                                        </p:cTn>
                                        <p:tgtEl>
                                          <p:spTgt spid="6"/>
                                        </p:tgtEl>
                                      </p:cBhvr>
                                    </p:animEffect>
                                    <p:anim calcmode="lin" valueType="num">
                                      <p:cBhvr>
                                        <p:cTn id="32"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33"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34"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35"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36"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37" dur="26">
                                          <p:stCondLst>
                                            <p:cond delay="650"/>
                                          </p:stCondLst>
                                        </p:cTn>
                                        <p:tgtEl>
                                          <p:spTgt spid="6"/>
                                        </p:tgtEl>
                                      </p:cBhvr>
                                      <p:to x="100000" y="60000"/>
                                    </p:animScale>
                                    <p:animScale>
                                      <p:cBhvr>
                                        <p:cTn id="38" dur="166" decel="50000">
                                          <p:stCondLst>
                                            <p:cond delay="676"/>
                                          </p:stCondLst>
                                        </p:cTn>
                                        <p:tgtEl>
                                          <p:spTgt spid="6"/>
                                        </p:tgtEl>
                                      </p:cBhvr>
                                      <p:to x="100000" y="100000"/>
                                    </p:animScale>
                                    <p:animScale>
                                      <p:cBhvr>
                                        <p:cTn id="39" dur="26">
                                          <p:stCondLst>
                                            <p:cond delay="1312"/>
                                          </p:stCondLst>
                                        </p:cTn>
                                        <p:tgtEl>
                                          <p:spTgt spid="6"/>
                                        </p:tgtEl>
                                      </p:cBhvr>
                                      <p:to x="100000" y="80000"/>
                                    </p:animScale>
                                    <p:animScale>
                                      <p:cBhvr>
                                        <p:cTn id="40" dur="166" decel="50000">
                                          <p:stCondLst>
                                            <p:cond delay="1338"/>
                                          </p:stCondLst>
                                        </p:cTn>
                                        <p:tgtEl>
                                          <p:spTgt spid="6"/>
                                        </p:tgtEl>
                                      </p:cBhvr>
                                      <p:to x="100000" y="100000"/>
                                    </p:animScale>
                                    <p:animScale>
                                      <p:cBhvr>
                                        <p:cTn id="41" dur="26">
                                          <p:stCondLst>
                                            <p:cond delay="1642"/>
                                          </p:stCondLst>
                                        </p:cTn>
                                        <p:tgtEl>
                                          <p:spTgt spid="6"/>
                                        </p:tgtEl>
                                      </p:cBhvr>
                                      <p:to x="100000" y="90000"/>
                                    </p:animScale>
                                    <p:animScale>
                                      <p:cBhvr>
                                        <p:cTn id="42" dur="166" decel="50000">
                                          <p:stCondLst>
                                            <p:cond delay="1668"/>
                                          </p:stCondLst>
                                        </p:cTn>
                                        <p:tgtEl>
                                          <p:spTgt spid="6"/>
                                        </p:tgtEl>
                                      </p:cBhvr>
                                      <p:to x="100000" y="100000"/>
                                    </p:animScale>
                                    <p:animScale>
                                      <p:cBhvr>
                                        <p:cTn id="43" dur="26">
                                          <p:stCondLst>
                                            <p:cond delay="1808"/>
                                          </p:stCondLst>
                                        </p:cTn>
                                        <p:tgtEl>
                                          <p:spTgt spid="6"/>
                                        </p:tgtEl>
                                      </p:cBhvr>
                                      <p:to x="100000" y="95000"/>
                                    </p:animScale>
                                    <p:animScale>
                                      <p:cBhvr>
                                        <p:cTn id="44" dur="166" decel="50000">
                                          <p:stCondLst>
                                            <p:cond delay="1834"/>
                                          </p:stCondLst>
                                        </p:cTn>
                                        <p:tgtEl>
                                          <p:spTgt spid="6"/>
                                        </p:tgtEl>
                                      </p:cBhvr>
                                      <p:to x="100000" y="100000"/>
                                    </p:animScale>
                                  </p:childTnLst>
                                </p:cTn>
                              </p:par>
                            </p:childTnLst>
                          </p:cTn>
                        </p:par>
                      </p:childTnLst>
                    </p:cTn>
                  </p:par>
                  <p:par>
                    <p:cTn id="45" fill="hold" nodeType="clickPar">
                      <p:stCondLst>
                        <p:cond delay="indefinite"/>
                      </p:stCondLst>
                      <p:childTnLst>
                        <p:par>
                          <p:cTn id="46" fill="hold" nodeType="withGroup">
                            <p:stCondLst>
                              <p:cond delay="0"/>
                            </p:stCondLst>
                            <p:childTnLst>
                              <p:par>
                                <p:cTn id="47" presetID="37" presetClass="entr" presetSubtype="0" fill="hold" nodeType="click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900" decel="100000" fill="hold"/>
                                        <p:tgtEl>
                                          <p:spTgt spid="5"/>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par>
                    <p:cTn id="53" fill="hold" nodeType="clickPar">
                      <p:stCondLst>
                        <p:cond delay="indefinite"/>
                      </p:stCondLst>
                      <p:childTnLst>
                        <p:par>
                          <p:cTn id="54" fill="hold" nodeType="withGroup">
                            <p:stCondLst>
                              <p:cond delay="0"/>
                            </p:stCondLst>
                            <p:childTnLst>
                              <p:par>
                                <p:cTn id="55" presetID="56" presetClass="entr" presetSubtype="0" fill="hold" grpId="0" nodeType="clickEffect">
                                  <p:stCondLst>
                                    <p:cond delay="0"/>
                                  </p:stCondLst>
                                  <p:iterate type="lt">
                                    <p:tmPct val="10000"/>
                                  </p:iterate>
                                  <p:childTnLst>
                                    <p:set>
                                      <p:cBhvr>
                                        <p:cTn id="56" dur="1" fill="hold">
                                          <p:stCondLst>
                                            <p:cond delay="0"/>
                                          </p:stCondLst>
                                        </p:cTn>
                                        <p:tgtEl>
                                          <p:spTgt spid="8"/>
                                        </p:tgtEl>
                                        <p:attrNameLst>
                                          <p:attrName>style.visibility</p:attrName>
                                        </p:attrNameLst>
                                      </p:cBhvr>
                                      <p:to>
                                        <p:strVal val="visible"/>
                                      </p:to>
                                    </p:set>
                                    <p:anim by="(-#ppt_w*2)" calcmode="lin" valueType="num">
                                      <p:cBhvr rctx="PPT">
                                        <p:cTn id="57" dur="500" autoRev="1" fill="hold">
                                          <p:stCondLst>
                                            <p:cond delay="0"/>
                                          </p:stCondLst>
                                        </p:cTn>
                                        <p:tgtEl>
                                          <p:spTgt spid="8"/>
                                        </p:tgtEl>
                                        <p:attrNameLst>
                                          <p:attrName>ppt_w</p:attrName>
                                        </p:attrNameLst>
                                      </p:cBhvr>
                                    </p:anim>
                                    <p:anim by="(#ppt_w*0.50)" calcmode="lin" valueType="num">
                                      <p:cBhvr>
                                        <p:cTn id="58" dur="500" decel="50000" autoRev="1" fill="hold">
                                          <p:stCondLst>
                                            <p:cond delay="0"/>
                                          </p:stCondLst>
                                        </p:cTn>
                                        <p:tgtEl>
                                          <p:spTgt spid="8"/>
                                        </p:tgtEl>
                                        <p:attrNameLst>
                                          <p:attrName>ppt_x</p:attrName>
                                        </p:attrNameLst>
                                      </p:cBhvr>
                                    </p:anim>
                                    <p:anim from="(-#ppt_h/2)" to="(#ppt_y)" calcmode="lin" valueType="num">
                                      <p:cBhvr>
                                        <p:cTn id="59" dur="1000" fill="hold">
                                          <p:stCondLst>
                                            <p:cond delay="0"/>
                                          </p:stCondLst>
                                        </p:cTn>
                                        <p:tgtEl>
                                          <p:spTgt spid="8"/>
                                        </p:tgtEl>
                                        <p:attrNameLst>
                                          <p:attrName>ppt_y</p:attrName>
                                        </p:attrNameLst>
                                      </p:cBhvr>
                                    </p:anim>
                                    <p:animRot by="21600000">
                                      <p:cBhvr>
                                        <p:cTn id="60" dur="1000" fill="hold">
                                          <p:stCondLst>
                                            <p:cond delay="0"/>
                                          </p:stCondLst>
                                        </p:cTn>
                                        <p:tgtEl>
                                          <p:spTgt spid="8"/>
                                        </p:tgtEl>
                                        <p:attrNameLst>
                                          <p:attrName>r</p:attrName>
                                        </p:attrNameLst>
                                      </p:cBhvr>
                                    </p:animRot>
                                  </p:childTnLst>
                                </p:cTn>
                              </p:par>
                            </p:childTnLst>
                          </p:cTn>
                        </p:par>
                      </p:childTnLst>
                    </p:cTn>
                  </p:par>
                  <p:par>
                    <p:cTn id="61" fill="hold" nodeType="clickPar">
                      <p:stCondLst>
                        <p:cond delay="indefinite"/>
                      </p:stCondLst>
                      <p:childTnLst>
                        <p:par>
                          <p:cTn id="62" fill="hold" nodeType="withGroup">
                            <p:stCondLst>
                              <p:cond delay="0"/>
                            </p:stCondLst>
                            <p:childTnLst>
                              <p:par>
                                <p:cTn id="63" presetID="37" presetClass="entr" presetSubtype="0" fill="hold" grpId="0" nodeType="clickEffect">
                                  <p:stCondLst>
                                    <p:cond delay="0"/>
                                  </p:stCondLst>
                                  <p:childTnLst>
                                    <p:set>
                                      <p:cBhvr>
                                        <p:cTn id="64" dur="1" fill="hold">
                                          <p:stCondLst>
                                            <p:cond delay="0"/>
                                          </p:stCondLst>
                                        </p:cTn>
                                        <p:tgtEl>
                                          <p:spTgt spid="7">
                                            <p:txEl>
                                              <p:pRg st="0" end="0"/>
                                            </p:txEl>
                                          </p:spTgt>
                                        </p:tgtEl>
                                        <p:attrNameLst>
                                          <p:attrName>style.visibility</p:attrName>
                                        </p:attrNameLst>
                                      </p:cBhvr>
                                      <p:to>
                                        <p:strVal val="visible"/>
                                      </p:to>
                                    </p:set>
                                    <p:animEffect transition="in" filter="fade">
                                      <p:cBhvr>
                                        <p:cTn id="65" dur="1000"/>
                                        <p:tgtEl>
                                          <p:spTgt spid="7">
                                            <p:txEl>
                                              <p:pRg st="0" end="0"/>
                                            </p:txEl>
                                          </p:spTgt>
                                        </p:tgtEl>
                                      </p:cBhvr>
                                    </p:animEffect>
                                    <p:anim calcmode="lin" valueType="num">
                                      <p:cBhvr>
                                        <p:cTn id="66"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67" dur="900" decel="100000" fill="hold"/>
                                        <p:tgtEl>
                                          <p:spTgt spid="7">
                                            <p:txEl>
                                              <p:pRg st="0" end="0"/>
                                            </p:txEl>
                                          </p:spTgt>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7">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69" fill="hold" nodeType="clickPar">
                      <p:stCondLst>
                        <p:cond delay="indefinite"/>
                      </p:stCondLst>
                      <p:childTnLst>
                        <p:par>
                          <p:cTn id="70" fill="hold" nodeType="withGroup">
                            <p:stCondLst>
                              <p:cond delay="0"/>
                            </p:stCondLst>
                            <p:childTnLst>
                              <p:par>
                                <p:cTn id="71" presetID="49" presetClass="entr" presetSubtype="0" decel="100000" fill="hold" grpId="0" nodeType="clickEffect">
                                  <p:stCondLst>
                                    <p:cond delay="0"/>
                                  </p:stCondLst>
                                  <p:childTnLst>
                                    <p:set>
                                      <p:cBhvr>
                                        <p:cTn id="72" dur="1" fill="hold">
                                          <p:stCondLst>
                                            <p:cond delay="0"/>
                                          </p:stCondLst>
                                        </p:cTn>
                                        <p:tgtEl>
                                          <p:spTgt spid="9"/>
                                        </p:tgtEl>
                                        <p:attrNameLst>
                                          <p:attrName>style.visibility</p:attrName>
                                        </p:attrNameLst>
                                      </p:cBhvr>
                                      <p:to>
                                        <p:strVal val="visible"/>
                                      </p:to>
                                    </p:set>
                                    <p:anim calcmode="lin" valueType="num">
                                      <p:cBhvr>
                                        <p:cTn id="73" dur="500" fill="hold"/>
                                        <p:tgtEl>
                                          <p:spTgt spid="9"/>
                                        </p:tgtEl>
                                        <p:attrNameLst>
                                          <p:attrName>ppt_w</p:attrName>
                                        </p:attrNameLst>
                                      </p:cBhvr>
                                      <p:tavLst>
                                        <p:tav tm="0">
                                          <p:val>
                                            <p:fltVal val="0"/>
                                          </p:val>
                                        </p:tav>
                                        <p:tav tm="100000">
                                          <p:val>
                                            <p:strVal val="#ppt_w"/>
                                          </p:val>
                                        </p:tav>
                                      </p:tavLst>
                                    </p:anim>
                                    <p:anim calcmode="lin" valueType="num">
                                      <p:cBhvr>
                                        <p:cTn id="74" dur="500" fill="hold"/>
                                        <p:tgtEl>
                                          <p:spTgt spid="9"/>
                                        </p:tgtEl>
                                        <p:attrNameLst>
                                          <p:attrName>ppt_h</p:attrName>
                                        </p:attrNameLst>
                                      </p:cBhvr>
                                      <p:tavLst>
                                        <p:tav tm="0">
                                          <p:val>
                                            <p:fltVal val="0"/>
                                          </p:val>
                                        </p:tav>
                                        <p:tav tm="100000">
                                          <p:val>
                                            <p:strVal val="#ppt_h"/>
                                          </p:val>
                                        </p:tav>
                                      </p:tavLst>
                                    </p:anim>
                                    <p:anim calcmode="lin" valueType="num">
                                      <p:cBhvr>
                                        <p:cTn id="75" dur="500" fill="hold"/>
                                        <p:tgtEl>
                                          <p:spTgt spid="9"/>
                                        </p:tgtEl>
                                        <p:attrNameLst>
                                          <p:attrName>style.rotation</p:attrName>
                                        </p:attrNameLst>
                                      </p:cBhvr>
                                      <p:tavLst>
                                        <p:tav tm="0">
                                          <p:val>
                                            <p:fltVal val="360"/>
                                          </p:val>
                                        </p:tav>
                                        <p:tav tm="100000">
                                          <p:val>
                                            <p:fltVal val="0"/>
                                          </p:val>
                                        </p:tav>
                                      </p:tavLst>
                                    </p:anim>
                                    <p:animEffect transition="in" filter="fade">
                                      <p:cBhvr>
                                        <p:cTn id="76" dur="500"/>
                                        <p:tgtEl>
                                          <p:spTgt spid="9"/>
                                        </p:tgtEl>
                                      </p:cBhvr>
                                    </p:animEffect>
                                  </p:childTnLst>
                                </p:cTn>
                              </p:par>
                            </p:childTnLst>
                          </p:cTn>
                        </p:par>
                      </p:childTnLst>
                    </p:cTn>
                  </p:par>
                  <p:par>
                    <p:cTn id="77" fill="hold" nodeType="clickPar">
                      <p:stCondLst>
                        <p:cond delay="indefinite"/>
                      </p:stCondLst>
                      <p:childTnLst>
                        <p:par>
                          <p:cTn id="78" fill="hold" nodeType="withGroup">
                            <p:stCondLst>
                              <p:cond delay="0"/>
                            </p:stCondLst>
                            <p:childTnLst>
                              <p:par>
                                <p:cTn id="79" presetID="37" presetClass="entr" presetSubtype="0" fill="hold" grpId="0" nodeType="clickEffect">
                                  <p:stCondLst>
                                    <p:cond delay="0"/>
                                  </p:stCondLst>
                                  <p:childTnLst>
                                    <p:set>
                                      <p:cBhvr>
                                        <p:cTn id="80" dur="1" fill="hold">
                                          <p:stCondLst>
                                            <p:cond delay="0"/>
                                          </p:stCondLst>
                                        </p:cTn>
                                        <p:tgtEl>
                                          <p:spTgt spid="7">
                                            <p:txEl>
                                              <p:pRg st="2" end="2"/>
                                            </p:txEl>
                                          </p:spTgt>
                                        </p:tgtEl>
                                        <p:attrNameLst>
                                          <p:attrName>style.visibility</p:attrName>
                                        </p:attrNameLst>
                                      </p:cBhvr>
                                      <p:to>
                                        <p:strVal val="visible"/>
                                      </p:to>
                                    </p:set>
                                    <p:animEffect transition="in" filter="fade">
                                      <p:cBhvr>
                                        <p:cTn id="81" dur="1000"/>
                                        <p:tgtEl>
                                          <p:spTgt spid="7">
                                            <p:txEl>
                                              <p:pRg st="2" end="2"/>
                                            </p:txEl>
                                          </p:spTgt>
                                        </p:tgtEl>
                                      </p:cBhvr>
                                    </p:animEffect>
                                    <p:anim calcmode="lin" valueType="num">
                                      <p:cBhvr>
                                        <p:cTn id="82"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83" dur="900" decel="100000" fill="hold"/>
                                        <p:tgtEl>
                                          <p:spTgt spid="7">
                                            <p:txEl>
                                              <p:pRg st="2" end="2"/>
                                            </p:txEl>
                                          </p:spTgt>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7">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85" fill="hold" nodeType="clickPar">
                      <p:stCondLst>
                        <p:cond delay="indefinite"/>
                      </p:stCondLst>
                      <p:childTnLst>
                        <p:par>
                          <p:cTn id="86" fill="hold" nodeType="withGroup">
                            <p:stCondLst>
                              <p:cond delay="0"/>
                            </p:stCondLst>
                            <p:childTnLst>
                              <p:par>
                                <p:cTn id="87" presetID="49" presetClass="entr" presetSubtype="0" decel="100000" fill="hold" grpId="0" nodeType="clickEffect">
                                  <p:stCondLst>
                                    <p:cond delay="0"/>
                                  </p:stCondLst>
                                  <p:childTnLst>
                                    <p:set>
                                      <p:cBhvr>
                                        <p:cTn id="88" dur="1" fill="hold">
                                          <p:stCondLst>
                                            <p:cond delay="0"/>
                                          </p:stCondLst>
                                        </p:cTn>
                                        <p:tgtEl>
                                          <p:spTgt spid="10"/>
                                        </p:tgtEl>
                                        <p:attrNameLst>
                                          <p:attrName>style.visibility</p:attrName>
                                        </p:attrNameLst>
                                      </p:cBhvr>
                                      <p:to>
                                        <p:strVal val="visible"/>
                                      </p:to>
                                    </p:set>
                                    <p:anim calcmode="lin" valueType="num">
                                      <p:cBhvr>
                                        <p:cTn id="89" dur="500" fill="hold"/>
                                        <p:tgtEl>
                                          <p:spTgt spid="10"/>
                                        </p:tgtEl>
                                        <p:attrNameLst>
                                          <p:attrName>ppt_w</p:attrName>
                                        </p:attrNameLst>
                                      </p:cBhvr>
                                      <p:tavLst>
                                        <p:tav tm="0">
                                          <p:val>
                                            <p:fltVal val="0"/>
                                          </p:val>
                                        </p:tav>
                                        <p:tav tm="100000">
                                          <p:val>
                                            <p:strVal val="#ppt_w"/>
                                          </p:val>
                                        </p:tav>
                                      </p:tavLst>
                                    </p:anim>
                                    <p:anim calcmode="lin" valueType="num">
                                      <p:cBhvr>
                                        <p:cTn id="90" dur="500" fill="hold"/>
                                        <p:tgtEl>
                                          <p:spTgt spid="10"/>
                                        </p:tgtEl>
                                        <p:attrNameLst>
                                          <p:attrName>ppt_h</p:attrName>
                                        </p:attrNameLst>
                                      </p:cBhvr>
                                      <p:tavLst>
                                        <p:tav tm="0">
                                          <p:val>
                                            <p:fltVal val="0"/>
                                          </p:val>
                                        </p:tav>
                                        <p:tav tm="100000">
                                          <p:val>
                                            <p:strVal val="#ppt_h"/>
                                          </p:val>
                                        </p:tav>
                                      </p:tavLst>
                                    </p:anim>
                                    <p:anim calcmode="lin" valueType="num">
                                      <p:cBhvr>
                                        <p:cTn id="91" dur="500" fill="hold"/>
                                        <p:tgtEl>
                                          <p:spTgt spid="10"/>
                                        </p:tgtEl>
                                        <p:attrNameLst>
                                          <p:attrName>style.rotation</p:attrName>
                                        </p:attrNameLst>
                                      </p:cBhvr>
                                      <p:tavLst>
                                        <p:tav tm="0">
                                          <p:val>
                                            <p:fltVal val="360"/>
                                          </p:val>
                                        </p:tav>
                                        <p:tav tm="100000">
                                          <p:val>
                                            <p:fltVal val="0"/>
                                          </p:val>
                                        </p:tav>
                                      </p:tavLst>
                                    </p:anim>
                                    <p:animEffect transition="in" filter="fade">
                                      <p:cBhvr>
                                        <p:cTn id="92" dur="500"/>
                                        <p:tgtEl>
                                          <p:spTgt spid="10"/>
                                        </p:tgtEl>
                                      </p:cBhvr>
                                    </p:animEffect>
                                  </p:childTnLst>
                                </p:cTn>
                              </p:par>
                            </p:childTnLst>
                          </p:cTn>
                        </p:par>
                      </p:childTnLst>
                    </p:cTn>
                  </p:par>
                  <p:par>
                    <p:cTn id="93" fill="hold" nodeType="clickPar">
                      <p:stCondLst>
                        <p:cond delay="indefinite"/>
                      </p:stCondLst>
                      <p:childTnLst>
                        <p:par>
                          <p:cTn id="94" fill="hold" nodeType="withGroup">
                            <p:stCondLst>
                              <p:cond delay="0"/>
                            </p:stCondLst>
                            <p:childTnLst>
                              <p:par>
                                <p:cTn id="95" presetID="37" presetClass="entr" presetSubtype="0" fill="hold" grpId="0" nodeType="clickEffect">
                                  <p:stCondLst>
                                    <p:cond delay="0"/>
                                  </p:stCondLst>
                                  <p:childTnLst>
                                    <p:set>
                                      <p:cBhvr>
                                        <p:cTn id="96" dur="1" fill="hold">
                                          <p:stCondLst>
                                            <p:cond delay="0"/>
                                          </p:stCondLst>
                                        </p:cTn>
                                        <p:tgtEl>
                                          <p:spTgt spid="7">
                                            <p:txEl>
                                              <p:pRg st="4" end="4"/>
                                            </p:txEl>
                                          </p:spTgt>
                                        </p:tgtEl>
                                        <p:attrNameLst>
                                          <p:attrName>style.visibility</p:attrName>
                                        </p:attrNameLst>
                                      </p:cBhvr>
                                      <p:to>
                                        <p:strVal val="visible"/>
                                      </p:to>
                                    </p:set>
                                    <p:animEffect transition="in" filter="fade">
                                      <p:cBhvr>
                                        <p:cTn id="97" dur="1000"/>
                                        <p:tgtEl>
                                          <p:spTgt spid="7">
                                            <p:txEl>
                                              <p:pRg st="4" end="4"/>
                                            </p:txEl>
                                          </p:spTgt>
                                        </p:tgtEl>
                                      </p:cBhvr>
                                    </p:animEffect>
                                    <p:anim calcmode="lin" valueType="num">
                                      <p:cBhvr>
                                        <p:cTn id="98" dur="10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99" dur="900" decel="100000" fill="hold"/>
                                        <p:tgtEl>
                                          <p:spTgt spid="7">
                                            <p:txEl>
                                              <p:pRg st="4" end="4"/>
                                            </p:txEl>
                                          </p:spTgt>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7">
                                            <p:txEl>
                                              <p:pRg st="4" end="4"/>
                                            </p:txEl>
                                          </p:spTgt>
                                        </p:tgtEl>
                                        <p:attrNameLst>
                                          <p:attrName>ppt_y</p:attrName>
                                        </p:attrNameLst>
                                      </p:cBhvr>
                                      <p:tavLst>
                                        <p:tav tm="0">
                                          <p:val>
                                            <p:strVal val="#ppt_y-.03"/>
                                          </p:val>
                                        </p:tav>
                                        <p:tav tm="100000">
                                          <p:val>
                                            <p:strVal val="#ppt_y"/>
                                          </p:val>
                                        </p:tav>
                                      </p:tavLst>
                                    </p:anim>
                                  </p:childTnLst>
                                </p:cTn>
                              </p:par>
                            </p:childTnLst>
                          </p:cTn>
                        </p:par>
                      </p:childTnLst>
                    </p:cTn>
                  </p:par>
                  <p:par>
                    <p:cTn id="101" fill="hold" nodeType="clickPar">
                      <p:stCondLst>
                        <p:cond delay="indefinite"/>
                      </p:stCondLst>
                      <p:childTnLst>
                        <p:par>
                          <p:cTn id="102" fill="hold" nodeType="withGroup">
                            <p:stCondLst>
                              <p:cond delay="0"/>
                            </p:stCondLst>
                            <p:childTnLst>
                              <p:par>
                                <p:cTn id="103" presetID="49" presetClass="entr" presetSubtype="0" decel="100000" fill="hold" grpId="0" nodeType="clickEffect">
                                  <p:stCondLst>
                                    <p:cond delay="0"/>
                                  </p:stCondLst>
                                  <p:childTnLst>
                                    <p:set>
                                      <p:cBhvr>
                                        <p:cTn id="104" dur="1" fill="hold">
                                          <p:stCondLst>
                                            <p:cond delay="0"/>
                                          </p:stCondLst>
                                        </p:cTn>
                                        <p:tgtEl>
                                          <p:spTgt spid="11"/>
                                        </p:tgtEl>
                                        <p:attrNameLst>
                                          <p:attrName>style.visibility</p:attrName>
                                        </p:attrNameLst>
                                      </p:cBhvr>
                                      <p:to>
                                        <p:strVal val="visible"/>
                                      </p:to>
                                    </p:set>
                                    <p:anim calcmode="lin" valueType="num">
                                      <p:cBhvr>
                                        <p:cTn id="105" dur="500" fill="hold"/>
                                        <p:tgtEl>
                                          <p:spTgt spid="11"/>
                                        </p:tgtEl>
                                        <p:attrNameLst>
                                          <p:attrName>ppt_w</p:attrName>
                                        </p:attrNameLst>
                                      </p:cBhvr>
                                      <p:tavLst>
                                        <p:tav tm="0">
                                          <p:val>
                                            <p:fltVal val="0"/>
                                          </p:val>
                                        </p:tav>
                                        <p:tav tm="100000">
                                          <p:val>
                                            <p:strVal val="#ppt_w"/>
                                          </p:val>
                                        </p:tav>
                                      </p:tavLst>
                                    </p:anim>
                                    <p:anim calcmode="lin" valueType="num">
                                      <p:cBhvr>
                                        <p:cTn id="106" dur="500" fill="hold"/>
                                        <p:tgtEl>
                                          <p:spTgt spid="11"/>
                                        </p:tgtEl>
                                        <p:attrNameLst>
                                          <p:attrName>ppt_h</p:attrName>
                                        </p:attrNameLst>
                                      </p:cBhvr>
                                      <p:tavLst>
                                        <p:tav tm="0">
                                          <p:val>
                                            <p:fltVal val="0"/>
                                          </p:val>
                                        </p:tav>
                                        <p:tav tm="100000">
                                          <p:val>
                                            <p:strVal val="#ppt_h"/>
                                          </p:val>
                                        </p:tav>
                                      </p:tavLst>
                                    </p:anim>
                                    <p:anim calcmode="lin" valueType="num">
                                      <p:cBhvr>
                                        <p:cTn id="107" dur="500" fill="hold"/>
                                        <p:tgtEl>
                                          <p:spTgt spid="11"/>
                                        </p:tgtEl>
                                        <p:attrNameLst>
                                          <p:attrName>style.rotation</p:attrName>
                                        </p:attrNameLst>
                                      </p:cBhvr>
                                      <p:tavLst>
                                        <p:tav tm="0">
                                          <p:val>
                                            <p:fltVal val="360"/>
                                          </p:val>
                                        </p:tav>
                                        <p:tav tm="100000">
                                          <p:val>
                                            <p:fltVal val="0"/>
                                          </p:val>
                                        </p:tav>
                                      </p:tavLst>
                                    </p:anim>
                                    <p:animEffect transition="in" filter="fade">
                                      <p:cBhvr>
                                        <p:cTn id="10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P spid="4" grpId="0"/>
      <p:bldP spid="6" grpId="0" animBg="1"/>
      <p:bldP spid="7" grpId="0" build="p"/>
      <p:bldP spid="8" grpId="0"/>
      <p:bldP spid="9" grpId="0"/>
      <p:bldP spid="10" grpId="0"/>
      <p:bldP spid="1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accent2">
            <a:lumMod val="50000"/>
          </a:schemeClr>
        </a:solidFill>
        <a:effectLst/>
      </p:bgPr>
    </p:bg>
    <p:spTree>
      <p:nvGrpSpPr>
        <p:cNvPr id="1" name=""/>
        <p:cNvGrpSpPr/>
        <p:nvPr/>
      </p:nvGrpSpPr>
      <p:grpSpPr>
        <a:xfrm>
          <a:off x="0" y="0"/>
          <a:ext cx="0" cy="0"/>
          <a:chOff x="0" y="0"/>
          <a:chExt cx="0" cy="0"/>
        </a:xfrm>
      </p:grpSpPr>
      <p:pic>
        <p:nvPicPr>
          <p:cNvPr id="49154" name="Picture 1" descr="images-1.jpe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47700" y="3860800"/>
            <a:ext cx="1574800" cy="2101850"/>
          </a:xfrm>
          <a:prstGeom prst="rect">
            <a:avLst/>
          </a:prstGeom>
          <a:noFill/>
          <a:ln w="38100" cmpd="sng">
            <a:solidFill>
              <a:srgbClr val="3366FF"/>
            </a:solidFill>
            <a:miter lim="800000"/>
            <a:headEnd/>
            <a:tailEnd/>
          </a:ln>
          <a:extLst>
            <a:ext uri="{909E8E84-426E-40dd-AFC4-6F175D3DCCD1}">
              <a14:hiddenFill xmlns:a14="http://schemas.microsoft.com/office/drawing/2010/main" xmlns="">
                <a:solidFill>
                  <a:srgbClr val="FFFFFF"/>
                </a:solidFill>
              </a14:hiddenFill>
            </a:ext>
          </a:extLst>
        </p:spPr>
      </p:pic>
      <p:pic>
        <p:nvPicPr>
          <p:cNvPr id="49155" name="Picture 2" descr="images.jpe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79612" y="3378144"/>
            <a:ext cx="2278062" cy="2844800"/>
          </a:xfrm>
          <a:prstGeom prst="rect">
            <a:avLst/>
          </a:prstGeom>
          <a:noFill/>
          <a:ln w="38100" cmpd="sng">
            <a:solidFill>
              <a:srgbClr val="24FF3F"/>
            </a:solidFill>
            <a:miter lim="800000"/>
            <a:headEnd/>
            <a:tailEnd/>
          </a:ln>
          <a:extLst>
            <a:ext uri="{909E8E84-426E-40dd-AFC4-6F175D3DCCD1}">
              <a14:hiddenFill xmlns:a14="http://schemas.microsoft.com/office/drawing/2010/main" xmlns="">
                <a:solidFill>
                  <a:srgbClr val="FFFFFF"/>
                </a:solidFill>
              </a14:hiddenFill>
            </a:ext>
          </a:extLst>
        </p:spPr>
      </p:pic>
      <p:pic>
        <p:nvPicPr>
          <p:cNvPr id="49156" name="Picture 3" descr="question.jpe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0381" y="150408"/>
            <a:ext cx="2404854" cy="2723982"/>
          </a:xfrm>
          <a:prstGeom prst="rect">
            <a:avLst/>
          </a:prstGeom>
          <a:noFill/>
          <a:ln w="38100" cmpd="sng">
            <a:solidFill>
              <a:srgbClr val="CCFFCC"/>
            </a:solidFill>
            <a:miter lim="800000"/>
            <a:headEnd/>
            <a:tailEnd/>
          </a:ln>
          <a:extLst>
            <a:ext uri="{909E8E84-426E-40dd-AFC4-6F175D3DCCD1}">
              <a14:hiddenFill xmlns:a14="http://schemas.microsoft.com/office/drawing/2010/main" xmlns="">
                <a:solidFill>
                  <a:srgbClr val="FFFFFF"/>
                </a:solidFill>
              </a14:hiddenFill>
            </a:ext>
          </a:extLst>
        </p:spPr>
      </p:pic>
      <p:sp>
        <p:nvSpPr>
          <p:cNvPr id="49157" name="TextBox 4"/>
          <p:cNvSpPr txBox="1">
            <a:spLocks noChangeArrowheads="1"/>
          </p:cNvSpPr>
          <p:nvPr/>
        </p:nvSpPr>
        <p:spPr bwMode="auto">
          <a:xfrm>
            <a:off x="2679700" y="266700"/>
            <a:ext cx="6159500" cy="30464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3200" dirty="0">
                <a:solidFill>
                  <a:schemeClr val="bg1"/>
                </a:solidFill>
              </a:rPr>
              <a:t>We now know that the DNA molecule carries the instructions for the structure and functioning of the cell, and passes these instructions on to new cells.  </a:t>
            </a:r>
          </a:p>
          <a:p>
            <a:pPr algn="ctr" eaLnBrk="1" hangingPunct="1"/>
            <a:endParaRPr lang="en-US" sz="3200" dirty="0">
              <a:solidFill>
                <a:schemeClr val="bg1"/>
              </a:solidFill>
            </a:endParaRPr>
          </a:p>
        </p:txBody>
      </p:sp>
      <p:sp>
        <p:nvSpPr>
          <p:cNvPr id="6" name="TextBox 5"/>
          <p:cNvSpPr txBox="1">
            <a:spLocks noChangeArrowheads="1"/>
          </p:cNvSpPr>
          <p:nvPr/>
        </p:nvSpPr>
        <p:spPr bwMode="auto">
          <a:xfrm>
            <a:off x="2857500" y="3045721"/>
            <a:ext cx="3238500" cy="3509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3700" dirty="0">
                <a:solidFill>
                  <a:srgbClr val="FFFF00"/>
                </a:solidFill>
              </a:rPr>
              <a:t>How are the instructions carried out?  </a:t>
            </a:r>
          </a:p>
          <a:p>
            <a:pPr algn="ctr" eaLnBrk="1" hangingPunct="1"/>
            <a:endParaRPr lang="en-US" sz="3700" dirty="0">
              <a:solidFill>
                <a:srgbClr val="FFFF00"/>
              </a:solidFill>
            </a:endParaRPr>
          </a:p>
          <a:p>
            <a:pPr algn="ctr" eaLnBrk="1" hangingPunct="1"/>
            <a:r>
              <a:rPr lang="en-US" sz="3700" dirty="0">
                <a:solidFill>
                  <a:srgbClr val="FFFF00"/>
                </a:solidFill>
              </a:rPr>
              <a:t>How do genes work?</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6">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6">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Effect transition="in" filter="fade">
                                      <p:cBhvr>
                                        <p:cTn id="15" dur="1000"/>
                                        <p:tgtEl>
                                          <p:spTgt spid="6">
                                            <p:txEl>
                                              <p:pRg st="2" end="2"/>
                                            </p:txEl>
                                          </p:spTgt>
                                        </p:tgtEl>
                                      </p:cBhvr>
                                    </p:animEffect>
                                    <p:anim calcmode="lin" valueType="num">
                                      <p:cBhvr>
                                        <p:cTn id="16"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6">
                                            <p:txEl>
                                              <p:pRg st="2" end="2"/>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6">
                                            <p:txEl>
                                              <p:pRg st="2" end="2"/>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7" name="Picture 1" descr="images-2.jpe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0500" y="222250"/>
            <a:ext cx="3255963" cy="3270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TextBox 2"/>
          <p:cNvSpPr txBox="1"/>
          <p:nvPr/>
        </p:nvSpPr>
        <p:spPr>
          <a:xfrm>
            <a:off x="4127500" y="222250"/>
            <a:ext cx="4787900" cy="769938"/>
          </a:xfrm>
          <a:prstGeom prst="rect">
            <a:avLst/>
          </a:prstGeom>
          <a:noFill/>
        </p:spPr>
        <p:txBody>
          <a:bodyPr>
            <a:spAutoFit/>
          </a:bodyPr>
          <a:lstStyle/>
          <a:p>
            <a:pPr algn="ctr">
              <a:defRPr/>
            </a:pPr>
            <a:r>
              <a:rPr lang="en-US" sz="4400" dirty="0">
                <a:solidFill>
                  <a:schemeClr val="accent2">
                    <a:lumMod val="75000"/>
                  </a:schemeClr>
                </a:solidFill>
                <a:ea typeface="ＭＳ Ｐゴシック" charset="-128"/>
                <a:cs typeface="ＭＳ Ｐゴシック" charset="-128"/>
              </a:rPr>
              <a:t>The Genetic Code</a:t>
            </a:r>
          </a:p>
        </p:txBody>
      </p:sp>
      <p:sp>
        <p:nvSpPr>
          <p:cNvPr id="4" name="Rounded Rectangle 3"/>
          <p:cNvSpPr/>
          <p:nvPr/>
        </p:nvSpPr>
        <p:spPr>
          <a:xfrm>
            <a:off x="3619500" y="992188"/>
            <a:ext cx="5295900" cy="1166812"/>
          </a:xfrm>
          <a:prstGeom prst="roundRect">
            <a:avLst/>
          </a:prstGeom>
          <a:solidFill>
            <a:srgbClr val="FB93FA"/>
          </a:solidFill>
          <a:ln w="38100" cap="flat" cmpd="sng" algn="ctr">
            <a:solidFill>
              <a:schemeClr val="accent1">
                <a:shade val="95000"/>
                <a:satMod val="105000"/>
              </a:schemeClr>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5" name="Rounded Rectangle 4"/>
          <p:cNvSpPr/>
          <p:nvPr/>
        </p:nvSpPr>
        <p:spPr>
          <a:xfrm>
            <a:off x="3619500" y="2305050"/>
            <a:ext cx="5295900" cy="2006600"/>
          </a:xfrm>
          <a:prstGeom prst="roundRect">
            <a:avLst/>
          </a:prstGeom>
          <a:solidFill>
            <a:srgbClr val="31C2B2"/>
          </a:solidFill>
          <a:ln w="38100" cap="flat" cmpd="sng" algn="ctr">
            <a:solidFill>
              <a:srgbClr val="FFFF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6" name="TextBox 5"/>
          <p:cNvSpPr txBox="1">
            <a:spLocks noChangeArrowheads="1"/>
          </p:cNvSpPr>
          <p:nvPr/>
        </p:nvSpPr>
        <p:spPr bwMode="auto">
          <a:xfrm>
            <a:off x="3619500" y="992188"/>
            <a:ext cx="5295900" cy="1154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300" dirty="0"/>
              <a:t>The DNA molecule, with its four nitrogenous bases, is the ____ for all _________ that are made in a cell. </a:t>
            </a:r>
          </a:p>
        </p:txBody>
      </p:sp>
      <p:sp>
        <p:nvSpPr>
          <p:cNvPr id="7" name="TextBox 6"/>
          <p:cNvSpPr txBox="1">
            <a:spLocks noChangeArrowheads="1"/>
          </p:cNvSpPr>
          <p:nvPr/>
        </p:nvSpPr>
        <p:spPr bwMode="auto">
          <a:xfrm>
            <a:off x="7073900" y="1333500"/>
            <a:ext cx="1473200" cy="446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300" dirty="0">
                <a:solidFill>
                  <a:srgbClr val="0000FF"/>
                </a:solidFill>
              </a:rPr>
              <a:t> code</a:t>
            </a:r>
          </a:p>
        </p:txBody>
      </p:sp>
      <p:sp>
        <p:nvSpPr>
          <p:cNvPr id="8" name="TextBox 7"/>
          <p:cNvSpPr txBox="1">
            <a:spLocks noChangeArrowheads="1"/>
          </p:cNvSpPr>
          <p:nvPr/>
        </p:nvSpPr>
        <p:spPr bwMode="auto">
          <a:xfrm>
            <a:off x="3937000" y="1700213"/>
            <a:ext cx="1473200" cy="4460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300" dirty="0">
                <a:solidFill>
                  <a:srgbClr val="0000FF"/>
                </a:solidFill>
              </a:rPr>
              <a:t> proteins</a:t>
            </a:r>
          </a:p>
        </p:txBody>
      </p:sp>
      <p:sp>
        <p:nvSpPr>
          <p:cNvPr id="9" name="TextBox 8"/>
          <p:cNvSpPr txBox="1">
            <a:spLocks noChangeArrowheads="1"/>
          </p:cNvSpPr>
          <p:nvPr/>
        </p:nvSpPr>
        <p:spPr bwMode="auto">
          <a:xfrm>
            <a:off x="3600450" y="2257425"/>
            <a:ext cx="5295900" cy="2216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300" dirty="0">
                <a:solidFill>
                  <a:srgbClr val="953735"/>
                </a:solidFill>
              </a:rPr>
              <a:t>Genes are made of _____.  A gene is the _________________that controls the production of specific _________, such as enzymes, structural proteins, oxygen-carrying proteins, etc. </a:t>
            </a:r>
          </a:p>
          <a:p>
            <a:pPr algn="ctr" eaLnBrk="1" hangingPunct="1"/>
            <a:endParaRPr lang="en-US" sz="2300" dirty="0">
              <a:solidFill>
                <a:srgbClr val="953735"/>
              </a:solidFill>
            </a:endParaRPr>
          </a:p>
        </p:txBody>
      </p:sp>
      <p:sp>
        <p:nvSpPr>
          <p:cNvPr id="10" name="TextBox 9"/>
          <p:cNvSpPr txBox="1">
            <a:spLocks noChangeArrowheads="1"/>
          </p:cNvSpPr>
          <p:nvPr/>
        </p:nvSpPr>
        <p:spPr bwMode="auto">
          <a:xfrm>
            <a:off x="6417509" y="2271626"/>
            <a:ext cx="1473200" cy="447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300" dirty="0">
                <a:solidFill>
                  <a:srgbClr val="0000FF"/>
                </a:solidFill>
              </a:rPr>
              <a:t>DNA</a:t>
            </a:r>
          </a:p>
        </p:txBody>
      </p:sp>
      <p:sp>
        <p:nvSpPr>
          <p:cNvPr id="11" name="TextBox 10"/>
          <p:cNvSpPr txBox="1">
            <a:spLocks noChangeArrowheads="1"/>
          </p:cNvSpPr>
          <p:nvPr/>
        </p:nvSpPr>
        <p:spPr bwMode="auto">
          <a:xfrm>
            <a:off x="4110791" y="2641427"/>
            <a:ext cx="5143500" cy="384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900" dirty="0">
                <a:solidFill>
                  <a:srgbClr val="0000FF"/>
                </a:solidFill>
              </a:rPr>
              <a:t>   coded DNA instructions </a:t>
            </a:r>
          </a:p>
        </p:txBody>
      </p:sp>
      <p:sp>
        <p:nvSpPr>
          <p:cNvPr id="12" name="TextBox 11"/>
          <p:cNvSpPr txBox="1">
            <a:spLocks noChangeArrowheads="1"/>
          </p:cNvSpPr>
          <p:nvPr/>
        </p:nvSpPr>
        <p:spPr bwMode="auto">
          <a:xfrm>
            <a:off x="7073900" y="2944986"/>
            <a:ext cx="1473200" cy="4302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100" dirty="0">
                <a:solidFill>
                  <a:srgbClr val="0000FF"/>
                </a:solidFill>
              </a:rPr>
              <a:t> proteins</a:t>
            </a:r>
          </a:p>
        </p:txBody>
      </p:sp>
      <p:sp>
        <p:nvSpPr>
          <p:cNvPr id="13" name="Rounded Rectangle 12"/>
          <p:cNvSpPr/>
          <p:nvPr/>
        </p:nvSpPr>
        <p:spPr>
          <a:xfrm>
            <a:off x="0" y="3492500"/>
            <a:ext cx="3446463" cy="3365500"/>
          </a:xfrm>
          <a:prstGeom prst="roundRect">
            <a:avLst/>
          </a:prstGeom>
          <a:solidFill>
            <a:srgbClr val="66CCFF"/>
          </a:solidFill>
          <a:ln w="28575" cap="flat" cmpd="sng" algn="ctr">
            <a:solidFill>
              <a:srgbClr val="FF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4" name="TextBox 13"/>
          <p:cNvSpPr txBox="1">
            <a:spLocks noChangeArrowheads="1"/>
          </p:cNvSpPr>
          <p:nvPr/>
        </p:nvSpPr>
        <p:spPr bwMode="auto">
          <a:xfrm>
            <a:off x="0" y="3524250"/>
            <a:ext cx="3446463" cy="3324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100" dirty="0"/>
              <a:t>The DNA inherited by an organism dictates the synthesis of certain proteins. Proteins are the link between </a:t>
            </a:r>
          </a:p>
          <a:p>
            <a:pPr algn="ctr" eaLnBrk="1" hangingPunct="1"/>
            <a:r>
              <a:rPr lang="en-US" sz="2100" u="sng" dirty="0">
                <a:solidFill>
                  <a:srgbClr val="0000FF"/>
                </a:solidFill>
              </a:rPr>
              <a:t>genotype and phenotype</a:t>
            </a:r>
            <a:r>
              <a:rPr lang="en-US" sz="2100" dirty="0"/>
              <a:t>.</a:t>
            </a:r>
          </a:p>
          <a:p>
            <a:pPr algn="ctr" eaLnBrk="1" hangingPunct="1"/>
            <a:r>
              <a:rPr lang="en-US" sz="2100" dirty="0"/>
              <a:t>The proteins that are made will determine what </a:t>
            </a:r>
            <a:r>
              <a:rPr lang="en-US" sz="2100" u="sng" dirty="0">
                <a:solidFill>
                  <a:srgbClr val="FF0000"/>
                </a:solidFill>
              </a:rPr>
              <a:t>traits</a:t>
            </a:r>
            <a:r>
              <a:rPr lang="en-US" sz="2100" dirty="0"/>
              <a:t> show up in the offspring.</a:t>
            </a:r>
          </a:p>
          <a:p>
            <a:pPr algn="ctr" eaLnBrk="1" hangingPunct="1"/>
            <a:endParaRPr lang="en-US" sz="2100" dirty="0"/>
          </a:p>
        </p:txBody>
      </p:sp>
      <p:sp>
        <p:nvSpPr>
          <p:cNvPr id="15" name="Rounded Rectangle 14"/>
          <p:cNvSpPr/>
          <p:nvPr/>
        </p:nvSpPr>
        <p:spPr>
          <a:xfrm>
            <a:off x="3619500" y="4483100"/>
            <a:ext cx="2628900" cy="2374900"/>
          </a:xfrm>
          <a:prstGeom prst="roundRect">
            <a:avLst/>
          </a:prstGeom>
          <a:solidFill>
            <a:srgbClr val="FEFF84"/>
          </a:solidFill>
          <a:ln w="38100" cap="flat" cmpd="sng" algn="ctr">
            <a:solidFill>
              <a:schemeClr val="accent1">
                <a:shade val="95000"/>
                <a:satMod val="105000"/>
              </a:schemeClr>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6" name="Rounded Rectangle 15"/>
          <p:cNvSpPr/>
          <p:nvPr/>
        </p:nvSpPr>
        <p:spPr>
          <a:xfrm>
            <a:off x="6400800" y="4473575"/>
            <a:ext cx="2628900" cy="2374900"/>
          </a:xfrm>
          <a:prstGeom prst="roundRect">
            <a:avLst/>
          </a:prstGeom>
          <a:solidFill>
            <a:srgbClr val="9BFA2B"/>
          </a:solidFill>
          <a:ln w="38100"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7" name="TextBox 16"/>
          <p:cNvSpPr txBox="1">
            <a:spLocks noChangeArrowheads="1"/>
          </p:cNvSpPr>
          <p:nvPr/>
        </p:nvSpPr>
        <p:spPr bwMode="auto">
          <a:xfrm>
            <a:off x="3600450" y="4473575"/>
            <a:ext cx="2628900" cy="2308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dirty="0"/>
              <a:t>Gene expression:  </a:t>
            </a:r>
          </a:p>
          <a:p>
            <a:pPr algn="ctr" eaLnBrk="1" hangingPunct="1"/>
            <a:r>
              <a:rPr lang="en-US" dirty="0"/>
              <a:t>The process by which DNA directs the synthesis of proteins. </a:t>
            </a:r>
          </a:p>
        </p:txBody>
      </p:sp>
      <p:sp>
        <p:nvSpPr>
          <p:cNvPr id="18" name="TextBox 17"/>
          <p:cNvSpPr txBox="1">
            <a:spLocks noChangeArrowheads="1"/>
          </p:cNvSpPr>
          <p:nvPr/>
        </p:nvSpPr>
        <p:spPr bwMode="auto">
          <a:xfrm>
            <a:off x="6400800" y="4483100"/>
            <a:ext cx="2628900" cy="2308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dirty="0"/>
              <a:t>The expression of genes includes two stages:  </a:t>
            </a:r>
          </a:p>
          <a:p>
            <a:pPr algn="ctr" eaLnBrk="1" hangingPunct="1"/>
            <a:r>
              <a:rPr lang="en-US" dirty="0"/>
              <a:t>transcription and translation</a:t>
            </a:r>
          </a:p>
          <a:p>
            <a:pPr algn="ctr" eaLnBrk="1" hangingPunct="1"/>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lide(fromBottom)">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7"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900" decel="100000" fill="hold"/>
                                        <p:tgtEl>
                                          <p:spTgt spid="6"/>
                                        </p:tgtEl>
                                        <p:attrNameLst>
                                          <p:attrName>ppt_y</p:attrName>
                                        </p:attrNameLst>
                                      </p:cBhvr>
                                      <p:tavLst>
                                        <p:tav tm="0">
                                          <p:val>
                                            <p:strVal val="#ppt_y+1"/>
                                          </p:val>
                                        </p:tav>
                                        <p:tav tm="100000">
                                          <p:val>
                                            <p:strVal val="#ppt_y-.03"/>
                                          </p:val>
                                        </p:tav>
                                      </p:tavLst>
                                    </p:anim>
                                    <p:anim calcmode="lin" valueType="num">
                                      <p:cBhvr>
                                        <p:cTn id="15"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51"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770" decel="100000"/>
                                        <p:tgtEl>
                                          <p:spTgt spid="7"/>
                                        </p:tgtEl>
                                      </p:cBhvr>
                                    </p:animEffect>
                                    <p:animScale>
                                      <p:cBhvr>
                                        <p:cTn id="21" dur="770" decel="100000"/>
                                        <p:tgtEl>
                                          <p:spTgt spid="7"/>
                                        </p:tgtEl>
                                      </p:cBhvr>
                                      <p:from x="10000" y="10000"/>
                                      <p:to x="200000" y="450000"/>
                                    </p:animScale>
                                    <p:animScale>
                                      <p:cBhvr>
                                        <p:cTn id="22" dur="1230" accel="100000" fill="hold">
                                          <p:stCondLst>
                                            <p:cond delay="770"/>
                                          </p:stCondLst>
                                        </p:cTn>
                                        <p:tgtEl>
                                          <p:spTgt spid="7"/>
                                        </p:tgtEl>
                                      </p:cBhvr>
                                      <p:from x="200000" y="450000"/>
                                      <p:to x="100000" y="100000"/>
                                    </p:animScale>
                                    <p:set>
                                      <p:cBhvr>
                                        <p:cTn id="23" dur="770" fill="hold"/>
                                        <p:tgtEl>
                                          <p:spTgt spid="7"/>
                                        </p:tgtEl>
                                        <p:attrNameLst>
                                          <p:attrName>ppt_x</p:attrName>
                                        </p:attrNameLst>
                                      </p:cBhvr>
                                      <p:to>
                                        <p:strVal val="(0.5)"/>
                                      </p:to>
                                    </p:set>
                                    <p:anim from="(0.5)" to="(#ppt_x)" calcmode="lin" valueType="num">
                                      <p:cBhvr>
                                        <p:cTn id="24" dur="1230" accel="100000" fill="hold">
                                          <p:stCondLst>
                                            <p:cond delay="770"/>
                                          </p:stCondLst>
                                        </p:cTn>
                                        <p:tgtEl>
                                          <p:spTgt spid="7"/>
                                        </p:tgtEl>
                                        <p:attrNameLst>
                                          <p:attrName>ppt_x</p:attrName>
                                        </p:attrNameLst>
                                      </p:cBhvr>
                                    </p:anim>
                                    <p:set>
                                      <p:cBhvr>
                                        <p:cTn id="25" dur="770" fill="hold"/>
                                        <p:tgtEl>
                                          <p:spTgt spid="7"/>
                                        </p:tgtEl>
                                        <p:attrNameLst>
                                          <p:attrName>ppt_y</p:attrName>
                                        </p:attrNameLst>
                                      </p:cBhvr>
                                      <p:to>
                                        <p:strVal val="(#ppt_y+0.4)"/>
                                      </p:to>
                                    </p:set>
                                    <p:anim from="(#ppt_y+0.4)" to="(#ppt_y)" calcmode="lin" valueType="num">
                                      <p:cBhvr>
                                        <p:cTn id="26" dur="1230" accel="100000" fill="hold">
                                          <p:stCondLst>
                                            <p:cond delay="770"/>
                                          </p:stCondLst>
                                        </p:cTn>
                                        <p:tgtEl>
                                          <p:spTgt spid="7"/>
                                        </p:tgtEl>
                                        <p:attrNameLst>
                                          <p:attrName>ppt_y</p:attrName>
                                        </p:attrNameLst>
                                      </p:cBhvr>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5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770" decel="100000"/>
                                        <p:tgtEl>
                                          <p:spTgt spid="8"/>
                                        </p:tgtEl>
                                      </p:cBhvr>
                                    </p:animEffect>
                                    <p:animScale>
                                      <p:cBhvr>
                                        <p:cTn id="32" dur="770" decel="100000"/>
                                        <p:tgtEl>
                                          <p:spTgt spid="8"/>
                                        </p:tgtEl>
                                      </p:cBhvr>
                                      <p:from x="10000" y="10000"/>
                                      <p:to x="200000" y="450000"/>
                                    </p:animScale>
                                    <p:animScale>
                                      <p:cBhvr>
                                        <p:cTn id="33" dur="1230" accel="100000" fill="hold">
                                          <p:stCondLst>
                                            <p:cond delay="770"/>
                                          </p:stCondLst>
                                        </p:cTn>
                                        <p:tgtEl>
                                          <p:spTgt spid="8"/>
                                        </p:tgtEl>
                                      </p:cBhvr>
                                      <p:from x="200000" y="450000"/>
                                      <p:to x="100000" y="100000"/>
                                    </p:animScale>
                                    <p:set>
                                      <p:cBhvr>
                                        <p:cTn id="34" dur="770" fill="hold"/>
                                        <p:tgtEl>
                                          <p:spTgt spid="8"/>
                                        </p:tgtEl>
                                        <p:attrNameLst>
                                          <p:attrName>ppt_x</p:attrName>
                                        </p:attrNameLst>
                                      </p:cBhvr>
                                      <p:to>
                                        <p:strVal val="(0.5)"/>
                                      </p:to>
                                    </p:set>
                                    <p:anim from="(0.5)" to="(#ppt_x)" calcmode="lin" valueType="num">
                                      <p:cBhvr>
                                        <p:cTn id="35" dur="1230" accel="100000" fill="hold">
                                          <p:stCondLst>
                                            <p:cond delay="770"/>
                                          </p:stCondLst>
                                        </p:cTn>
                                        <p:tgtEl>
                                          <p:spTgt spid="8"/>
                                        </p:tgtEl>
                                        <p:attrNameLst>
                                          <p:attrName>ppt_x</p:attrName>
                                        </p:attrNameLst>
                                      </p:cBhvr>
                                    </p:anim>
                                    <p:set>
                                      <p:cBhvr>
                                        <p:cTn id="36" dur="770" fill="hold"/>
                                        <p:tgtEl>
                                          <p:spTgt spid="8"/>
                                        </p:tgtEl>
                                        <p:attrNameLst>
                                          <p:attrName>ppt_y</p:attrName>
                                        </p:attrNameLst>
                                      </p:cBhvr>
                                      <p:to>
                                        <p:strVal val="(#ppt_y+0.4)"/>
                                      </p:to>
                                    </p:set>
                                    <p:anim from="(#ppt_y+0.4)" to="(#ppt_y)" calcmode="lin" valueType="num">
                                      <p:cBhvr>
                                        <p:cTn id="37" dur="1230" accel="100000" fill="hold">
                                          <p:stCondLst>
                                            <p:cond delay="770"/>
                                          </p:stCondLst>
                                        </p:cTn>
                                        <p:tgtEl>
                                          <p:spTgt spid="8"/>
                                        </p:tgtEl>
                                        <p:attrNameLst>
                                          <p:attrName>ppt_y</p:attrName>
                                        </p:attrNameLst>
                                      </p:cBhvr>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12" presetClass="entr" presetSubtype="4" fill="hold" grpId="0" nodeType="click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slide(fromBottom)">
                                      <p:cBhvr>
                                        <p:cTn id="42" dur="500"/>
                                        <p:tgtEl>
                                          <p:spTgt spid="5"/>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37" presetClass="entr" presetSubtype="0" fill="hold" grpId="0" nodeType="click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1000"/>
                                        <p:tgtEl>
                                          <p:spTgt spid="9"/>
                                        </p:tgtEl>
                                      </p:cBhvr>
                                    </p:animEffect>
                                    <p:anim calcmode="lin" valueType="num">
                                      <p:cBhvr>
                                        <p:cTn id="48" dur="1000" fill="hold"/>
                                        <p:tgtEl>
                                          <p:spTgt spid="9"/>
                                        </p:tgtEl>
                                        <p:attrNameLst>
                                          <p:attrName>ppt_x</p:attrName>
                                        </p:attrNameLst>
                                      </p:cBhvr>
                                      <p:tavLst>
                                        <p:tav tm="0">
                                          <p:val>
                                            <p:strVal val="#ppt_x"/>
                                          </p:val>
                                        </p:tav>
                                        <p:tav tm="100000">
                                          <p:val>
                                            <p:strVal val="#ppt_x"/>
                                          </p:val>
                                        </p:tav>
                                      </p:tavLst>
                                    </p:anim>
                                    <p:anim calcmode="lin" valueType="num">
                                      <p:cBhvr>
                                        <p:cTn id="49" dur="900" decel="100000" fill="hold"/>
                                        <p:tgtEl>
                                          <p:spTgt spid="9"/>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50" presetClass="entr" presetSubtype="0" decel="100000" fill="hold" grpId="0" nodeType="click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p:cTn id="55" dur="1000" fill="hold"/>
                                        <p:tgtEl>
                                          <p:spTgt spid="10"/>
                                        </p:tgtEl>
                                        <p:attrNameLst>
                                          <p:attrName>ppt_w</p:attrName>
                                        </p:attrNameLst>
                                      </p:cBhvr>
                                      <p:tavLst>
                                        <p:tav tm="0">
                                          <p:val>
                                            <p:strVal val="#ppt_w+.3"/>
                                          </p:val>
                                        </p:tav>
                                        <p:tav tm="100000">
                                          <p:val>
                                            <p:strVal val="#ppt_w"/>
                                          </p:val>
                                        </p:tav>
                                      </p:tavLst>
                                    </p:anim>
                                    <p:anim calcmode="lin" valueType="num">
                                      <p:cBhvr>
                                        <p:cTn id="56" dur="1000" fill="hold"/>
                                        <p:tgtEl>
                                          <p:spTgt spid="10"/>
                                        </p:tgtEl>
                                        <p:attrNameLst>
                                          <p:attrName>ppt_h</p:attrName>
                                        </p:attrNameLst>
                                      </p:cBhvr>
                                      <p:tavLst>
                                        <p:tav tm="0">
                                          <p:val>
                                            <p:strVal val="#ppt_h"/>
                                          </p:val>
                                        </p:tav>
                                        <p:tav tm="100000">
                                          <p:val>
                                            <p:strVal val="#ppt_h"/>
                                          </p:val>
                                        </p:tav>
                                      </p:tavLst>
                                    </p:anim>
                                    <p:animEffect transition="in" filter="fade">
                                      <p:cBhvr>
                                        <p:cTn id="57" dur="1000"/>
                                        <p:tgtEl>
                                          <p:spTgt spid="10"/>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50" presetClass="entr" presetSubtype="0" decel="100000" fill="hold" grpId="0" nodeType="clickEffect">
                                  <p:stCondLst>
                                    <p:cond delay="0"/>
                                  </p:stCondLst>
                                  <p:childTnLst>
                                    <p:set>
                                      <p:cBhvr>
                                        <p:cTn id="61" dur="1" fill="hold">
                                          <p:stCondLst>
                                            <p:cond delay="0"/>
                                          </p:stCondLst>
                                        </p:cTn>
                                        <p:tgtEl>
                                          <p:spTgt spid="11"/>
                                        </p:tgtEl>
                                        <p:attrNameLst>
                                          <p:attrName>style.visibility</p:attrName>
                                        </p:attrNameLst>
                                      </p:cBhvr>
                                      <p:to>
                                        <p:strVal val="visible"/>
                                      </p:to>
                                    </p:set>
                                    <p:anim calcmode="lin" valueType="num">
                                      <p:cBhvr>
                                        <p:cTn id="62" dur="1000" fill="hold"/>
                                        <p:tgtEl>
                                          <p:spTgt spid="11"/>
                                        </p:tgtEl>
                                        <p:attrNameLst>
                                          <p:attrName>ppt_w</p:attrName>
                                        </p:attrNameLst>
                                      </p:cBhvr>
                                      <p:tavLst>
                                        <p:tav tm="0">
                                          <p:val>
                                            <p:strVal val="#ppt_w+.3"/>
                                          </p:val>
                                        </p:tav>
                                        <p:tav tm="100000">
                                          <p:val>
                                            <p:strVal val="#ppt_w"/>
                                          </p:val>
                                        </p:tav>
                                      </p:tavLst>
                                    </p:anim>
                                    <p:anim calcmode="lin" valueType="num">
                                      <p:cBhvr>
                                        <p:cTn id="63" dur="1000" fill="hold"/>
                                        <p:tgtEl>
                                          <p:spTgt spid="11"/>
                                        </p:tgtEl>
                                        <p:attrNameLst>
                                          <p:attrName>ppt_h</p:attrName>
                                        </p:attrNameLst>
                                      </p:cBhvr>
                                      <p:tavLst>
                                        <p:tav tm="0">
                                          <p:val>
                                            <p:strVal val="#ppt_h"/>
                                          </p:val>
                                        </p:tav>
                                        <p:tav tm="100000">
                                          <p:val>
                                            <p:strVal val="#ppt_h"/>
                                          </p:val>
                                        </p:tav>
                                      </p:tavLst>
                                    </p:anim>
                                    <p:animEffect transition="in" filter="fade">
                                      <p:cBhvr>
                                        <p:cTn id="64" dur="1000"/>
                                        <p:tgtEl>
                                          <p:spTgt spid="11"/>
                                        </p:tgtEl>
                                      </p:cBhvr>
                                    </p:animEffect>
                                  </p:childTnLst>
                                </p:cTn>
                              </p:par>
                            </p:childTnLst>
                          </p:cTn>
                        </p:par>
                      </p:childTnLst>
                    </p:cTn>
                  </p:par>
                  <p:par>
                    <p:cTn id="65" fill="hold" nodeType="clickPar">
                      <p:stCondLst>
                        <p:cond delay="indefinite"/>
                      </p:stCondLst>
                      <p:childTnLst>
                        <p:par>
                          <p:cTn id="66" fill="hold" nodeType="withGroup">
                            <p:stCondLst>
                              <p:cond delay="0"/>
                            </p:stCondLst>
                            <p:childTnLst>
                              <p:par>
                                <p:cTn id="67" presetID="50" presetClass="entr" presetSubtype="0" decel="100000" fill="hold" grpId="0" nodeType="clickEffect">
                                  <p:stCondLst>
                                    <p:cond delay="0"/>
                                  </p:stCondLst>
                                  <p:childTnLst>
                                    <p:set>
                                      <p:cBhvr>
                                        <p:cTn id="68" dur="1" fill="hold">
                                          <p:stCondLst>
                                            <p:cond delay="0"/>
                                          </p:stCondLst>
                                        </p:cTn>
                                        <p:tgtEl>
                                          <p:spTgt spid="12"/>
                                        </p:tgtEl>
                                        <p:attrNameLst>
                                          <p:attrName>style.visibility</p:attrName>
                                        </p:attrNameLst>
                                      </p:cBhvr>
                                      <p:to>
                                        <p:strVal val="visible"/>
                                      </p:to>
                                    </p:set>
                                    <p:anim calcmode="lin" valueType="num">
                                      <p:cBhvr>
                                        <p:cTn id="69" dur="1000" fill="hold"/>
                                        <p:tgtEl>
                                          <p:spTgt spid="12"/>
                                        </p:tgtEl>
                                        <p:attrNameLst>
                                          <p:attrName>ppt_w</p:attrName>
                                        </p:attrNameLst>
                                      </p:cBhvr>
                                      <p:tavLst>
                                        <p:tav tm="0">
                                          <p:val>
                                            <p:strVal val="#ppt_w+.3"/>
                                          </p:val>
                                        </p:tav>
                                        <p:tav tm="100000">
                                          <p:val>
                                            <p:strVal val="#ppt_w"/>
                                          </p:val>
                                        </p:tav>
                                      </p:tavLst>
                                    </p:anim>
                                    <p:anim calcmode="lin" valueType="num">
                                      <p:cBhvr>
                                        <p:cTn id="70" dur="1000" fill="hold"/>
                                        <p:tgtEl>
                                          <p:spTgt spid="12"/>
                                        </p:tgtEl>
                                        <p:attrNameLst>
                                          <p:attrName>ppt_h</p:attrName>
                                        </p:attrNameLst>
                                      </p:cBhvr>
                                      <p:tavLst>
                                        <p:tav tm="0">
                                          <p:val>
                                            <p:strVal val="#ppt_h"/>
                                          </p:val>
                                        </p:tav>
                                        <p:tav tm="100000">
                                          <p:val>
                                            <p:strVal val="#ppt_h"/>
                                          </p:val>
                                        </p:tav>
                                      </p:tavLst>
                                    </p:anim>
                                    <p:animEffect transition="in" filter="fade">
                                      <p:cBhvr>
                                        <p:cTn id="71" dur="1000"/>
                                        <p:tgtEl>
                                          <p:spTgt spid="12"/>
                                        </p:tgtEl>
                                      </p:cBhvr>
                                    </p:animEffect>
                                  </p:childTnLst>
                                </p:cTn>
                              </p:par>
                            </p:childTnLst>
                          </p:cTn>
                        </p:par>
                      </p:childTnLst>
                    </p:cTn>
                  </p:par>
                  <p:par>
                    <p:cTn id="72" fill="hold" nodeType="clickPar">
                      <p:stCondLst>
                        <p:cond delay="indefinite"/>
                      </p:stCondLst>
                      <p:childTnLst>
                        <p:par>
                          <p:cTn id="73" fill="hold" nodeType="withGroup">
                            <p:stCondLst>
                              <p:cond delay="0"/>
                            </p:stCondLst>
                            <p:childTnLst>
                              <p:par>
                                <p:cTn id="74" presetID="12" presetClass="entr" presetSubtype="4" fill="hold" grpId="0" nodeType="click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lide(fromBottom)">
                                      <p:cBhvr>
                                        <p:cTn id="76" dur="500"/>
                                        <p:tgtEl>
                                          <p:spTgt spid="13"/>
                                        </p:tgtEl>
                                      </p:cBhvr>
                                    </p:animEffect>
                                  </p:childTnLst>
                                </p:cTn>
                              </p:par>
                            </p:childTnLst>
                          </p:cTn>
                        </p:par>
                      </p:childTnLst>
                    </p:cTn>
                  </p:par>
                  <p:par>
                    <p:cTn id="77" fill="hold" nodeType="clickPar">
                      <p:stCondLst>
                        <p:cond delay="indefinite"/>
                      </p:stCondLst>
                      <p:childTnLst>
                        <p:par>
                          <p:cTn id="78" fill="hold" nodeType="withGroup">
                            <p:stCondLst>
                              <p:cond delay="0"/>
                            </p:stCondLst>
                            <p:childTnLst>
                              <p:par>
                                <p:cTn id="79" presetID="37" presetClass="entr" presetSubtype="0" fill="hold" grpId="0" nodeType="clickEffect">
                                  <p:stCondLst>
                                    <p:cond delay="0"/>
                                  </p:stCondLst>
                                  <p:childTnLst>
                                    <p:set>
                                      <p:cBhvr>
                                        <p:cTn id="80" dur="1" fill="hold">
                                          <p:stCondLst>
                                            <p:cond delay="0"/>
                                          </p:stCondLst>
                                        </p:cTn>
                                        <p:tgtEl>
                                          <p:spTgt spid="14">
                                            <p:txEl>
                                              <p:pRg st="0" end="0"/>
                                            </p:txEl>
                                          </p:spTgt>
                                        </p:tgtEl>
                                        <p:attrNameLst>
                                          <p:attrName>style.visibility</p:attrName>
                                        </p:attrNameLst>
                                      </p:cBhvr>
                                      <p:to>
                                        <p:strVal val="visible"/>
                                      </p:to>
                                    </p:set>
                                    <p:animEffect transition="in" filter="fade">
                                      <p:cBhvr>
                                        <p:cTn id="81" dur="1000"/>
                                        <p:tgtEl>
                                          <p:spTgt spid="14">
                                            <p:txEl>
                                              <p:pRg st="0" end="0"/>
                                            </p:txEl>
                                          </p:spTgt>
                                        </p:tgtEl>
                                      </p:cBhvr>
                                    </p:animEffect>
                                    <p:anim calcmode="lin" valueType="num">
                                      <p:cBhvr>
                                        <p:cTn id="82"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83" dur="900" decel="100000" fill="hold"/>
                                        <p:tgtEl>
                                          <p:spTgt spid="14">
                                            <p:txEl>
                                              <p:pRg st="0" end="0"/>
                                            </p:txEl>
                                          </p:spTgt>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14">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85" fill="hold" nodeType="clickPar">
                      <p:stCondLst>
                        <p:cond delay="indefinite"/>
                      </p:stCondLst>
                      <p:childTnLst>
                        <p:par>
                          <p:cTn id="86" fill="hold" nodeType="withGroup">
                            <p:stCondLst>
                              <p:cond delay="0"/>
                            </p:stCondLst>
                            <p:childTnLst>
                              <p:par>
                                <p:cTn id="87" presetID="37" presetClass="entr" presetSubtype="0" fill="hold" grpId="0" nodeType="clickEffect">
                                  <p:stCondLst>
                                    <p:cond delay="0"/>
                                  </p:stCondLst>
                                  <p:childTnLst>
                                    <p:set>
                                      <p:cBhvr>
                                        <p:cTn id="88" dur="1" fill="hold">
                                          <p:stCondLst>
                                            <p:cond delay="0"/>
                                          </p:stCondLst>
                                        </p:cTn>
                                        <p:tgtEl>
                                          <p:spTgt spid="14">
                                            <p:txEl>
                                              <p:pRg st="1" end="1"/>
                                            </p:txEl>
                                          </p:spTgt>
                                        </p:tgtEl>
                                        <p:attrNameLst>
                                          <p:attrName>style.visibility</p:attrName>
                                        </p:attrNameLst>
                                      </p:cBhvr>
                                      <p:to>
                                        <p:strVal val="visible"/>
                                      </p:to>
                                    </p:set>
                                    <p:animEffect transition="in" filter="fade">
                                      <p:cBhvr>
                                        <p:cTn id="89" dur="1000"/>
                                        <p:tgtEl>
                                          <p:spTgt spid="14">
                                            <p:txEl>
                                              <p:pRg st="1" end="1"/>
                                            </p:txEl>
                                          </p:spTgt>
                                        </p:tgtEl>
                                      </p:cBhvr>
                                    </p:animEffect>
                                    <p:anim calcmode="lin" valueType="num">
                                      <p:cBhvr>
                                        <p:cTn id="90"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91" dur="900" decel="100000" fill="hold"/>
                                        <p:tgtEl>
                                          <p:spTgt spid="14">
                                            <p:txEl>
                                              <p:pRg st="1" end="1"/>
                                            </p:txEl>
                                          </p:spTgt>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4">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93" fill="hold" nodeType="clickPar">
                      <p:stCondLst>
                        <p:cond delay="indefinite"/>
                      </p:stCondLst>
                      <p:childTnLst>
                        <p:par>
                          <p:cTn id="94" fill="hold" nodeType="withGroup">
                            <p:stCondLst>
                              <p:cond delay="0"/>
                            </p:stCondLst>
                            <p:childTnLst>
                              <p:par>
                                <p:cTn id="95" presetID="37" presetClass="entr" presetSubtype="0" fill="hold" grpId="0" nodeType="clickEffect">
                                  <p:stCondLst>
                                    <p:cond delay="0"/>
                                  </p:stCondLst>
                                  <p:childTnLst>
                                    <p:set>
                                      <p:cBhvr>
                                        <p:cTn id="96" dur="1" fill="hold">
                                          <p:stCondLst>
                                            <p:cond delay="0"/>
                                          </p:stCondLst>
                                        </p:cTn>
                                        <p:tgtEl>
                                          <p:spTgt spid="14">
                                            <p:txEl>
                                              <p:pRg st="2" end="2"/>
                                            </p:txEl>
                                          </p:spTgt>
                                        </p:tgtEl>
                                        <p:attrNameLst>
                                          <p:attrName>style.visibility</p:attrName>
                                        </p:attrNameLst>
                                      </p:cBhvr>
                                      <p:to>
                                        <p:strVal val="visible"/>
                                      </p:to>
                                    </p:set>
                                    <p:animEffect transition="in" filter="fade">
                                      <p:cBhvr>
                                        <p:cTn id="97" dur="1000"/>
                                        <p:tgtEl>
                                          <p:spTgt spid="14">
                                            <p:txEl>
                                              <p:pRg st="2" end="2"/>
                                            </p:txEl>
                                          </p:spTgt>
                                        </p:tgtEl>
                                      </p:cBhvr>
                                    </p:animEffect>
                                    <p:anim calcmode="lin" valueType="num">
                                      <p:cBhvr>
                                        <p:cTn id="98"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99" dur="900" decel="100000" fill="hold"/>
                                        <p:tgtEl>
                                          <p:spTgt spid="14">
                                            <p:txEl>
                                              <p:pRg st="2" end="2"/>
                                            </p:txEl>
                                          </p:spTgt>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4">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101" fill="hold" nodeType="clickPar">
                      <p:stCondLst>
                        <p:cond delay="indefinite"/>
                      </p:stCondLst>
                      <p:childTnLst>
                        <p:par>
                          <p:cTn id="102" fill="hold" nodeType="withGroup">
                            <p:stCondLst>
                              <p:cond delay="0"/>
                            </p:stCondLst>
                            <p:childTnLst>
                              <p:par>
                                <p:cTn id="103" presetID="12" presetClass="entr" presetSubtype="4" fill="hold" grpId="0" nodeType="clickEffect">
                                  <p:stCondLst>
                                    <p:cond delay="0"/>
                                  </p:stCondLst>
                                  <p:childTnLst>
                                    <p:set>
                                      <p:cBhvr>
                                        <p:cTn id="104" dur="1" fill="hold">
                                          <p:stCondLst>
                                            <p:cond delay="0"/>
                                          </p:stCondLst>
                                        </p:cTn>
                                        <p:tgtEl>
                                          <p:spTgt spid="15"/>
                                        </p:tgtEl>
                                        <p:attrNameLst>
                                          <p:attrName>style.visibility</p:attrName>
                                        </p:attrNameLst>
                                      </p:cBhvr>
                                      <p:to>
                                        <p:strVal val="visible"/>
                                      </p:to>
                                    </p:set>
                                    <p:animEffect transition="in" filter="slide(fromBottom)">
                                      <p:cBhvr>
                                        <p:cTn id="105" dur="500"/>
                                        <p:tgtEl>
                                          <p:spTgt spid="15"/>
                                        </p:tgtEl>
                                      </p:cBhvr>
                                    </p:animEffect>
                                  </p:childTnLst>
                                </p:cTn>
                              </p:par>
                            </p:childTnLst>
                          </p:cTn>
                        </p:par>
                      </p:childTnLst>
                    </p:cTn>
                  </p:par>
                  <p:par>
                    <p:cTn id="106" fill="hold" nodeType="clickPar">
                      <p:stCondLst>
                        <p:cond delay="indefinite"/>
                      </p:stCondLst>
                      <p:childTnLst>
                        <p:par>
                          <p:cTn id="107" fill="hold" nodeType="withGroup">
                            <p:stCondLst>
                              <p:cond delay="0"/>
                            </p:stCondLst>
                            <p:childTnLst>
                              <p:par>
                                <p:cTn id="108" presetID="29" presetClass="entr" presetSubtype="0" fill="hold" grpId="0" nodeType="clickEffect">
                                  <p:stCondLst>
                                    <p:cond delay="0"/>
                                  </p:stCondLst>
                                  <p:childTnLst>
                                    <p:set>
                                      <p:cBhvr>
                                        <p:cTn id="109" dur="1" fill="hold">
                                          <p:stCondLst>
                                            <p:cond delay="0"/>
                                          </p:stCondLst>
                                        </p:cTn>
                                        <p:tgtEl>
                                          <p:spTgt spid="17">
                                            <p:txEl>
                                              <p:pRg st="0" end="0"/>
                                            </p:txEl>
                                          </p:spTgt>
                                        </p:tgtEl>
                                        <p:attrNameLst>
                                          <p:attrName>style.visibility</p:attrName>
                                        </p:attrNameLst>
                                      </p:cBhvr>
                                      <p:to>
                                        <p:strVal val="visible"/>
                                      </p:to>
                                    </p:set>
                                    <p:anim calcmode="lin" valueType="num">
                                      <p:cBhvr>
                                        <p:cTn id="110" dur="1000" fill="hold"/>
                                        <p:tgtEl>
                                          <p:spTgt spid="17">
                                            <p:txEl>
                                              <p:pRg st="0" end="0"/>
                                            </p:txEl>
                                          </p:spTgt>
                                        </p:tgtEl>
                                        <p:attrNameLst>
                                          <p:attrName>ppt_x</p:attrName>
                                        </p:attrNameLst>
                                      </p:cBhvr>
                                      <p:tavLst>
                                        <p:tav tm="0">
                                          <p:val>
                                            <p:strVal val="#ppt_x-.2"/>
                                          </p:val>
                                        </p:tav>
                                        <p:tav tm="100000">
                                          <p:val>
                                            <p:strVal val="#ppt_x"/>
                                          </p:val>
                                        </p:tav>
                                      </p:tavLst>
                                    </p:anim>
                                    <p:anim calcmode="lin" valueType="num">
                                      <p:cBhvr>
                                        <p:cTn id="111" dur="1000" fill="hold"/>
                                        <p:tgtEl>
                                          <p:spTgt spid="17">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112" dur="1000"/>
                                        <p:tgtEl>
                                          <p:spTgt spid="17">
                                            <p:txEl>
                                              <p:pRg st="0" end="0"/>
                                            </p:txEl>
                                          </p:spTgt>
                                        </p:tgtEl>
                                      </p:cBhvr>
                                    </p:animEffect>
                                  </p:childTnLst>
                                </p:cTn>
                              </p:par>
                            </p:childTnLst>
                          </p:cTn>
                        </p:par>
                      </p:childTnLst>
                    </p:cTn>
                  </p:par>
                  <p:par>
                    <p:cTn id="113" fill="hold" nodeType="clickPar">
                      <p:stCondLst>
                        <p:cond delay="indefinite"/>
                      </p:stCondLst>
                      <p:childTnLst>
                        <p:par>
                          <p:cTn id="114" fill="hold" nodeType="withGroup">
                            <p:stCondLst>
                              <p:cond delay="0"/>
                            </p:stCondLst>
                            <p:childTnLst>
                              <p:par>
                                <p:cTn id="115" presetID="29" presetClass="entr" presetSubtype="0" fill="hold" grpId="0" nodeType="clickEffect">
                                  <p:stCondLst>
                                    <p:cond delay="0"/>
                                  </p:stCondLst>
                                  <p:childTnLst>
                                    <p:set>
                                      <p:cBhvr>
                                        <p:cTn id="116" dur="1" fill="hold">
                                          <p:stCondLst>
                                            <p:cond delay="0"/>
                                          </p:stCondLst>
                                        </p:cTn>
                                        <p:tgtEl>
                                          <p:spTgt spid="17">
                                            <p:txEl>
                                              <p:pRg st="1" end="1"/>
                                            </p:txEl>
                                          </p:spTgt>
                                        </p:tgtEl>
                                        <p:attrNameLst>
                                          <p:attrName>style.visibility</p:attrName>
                                        </p:attrNameLst>
                                      </p:cBhvr>
                                      <p:to>
                                        <p:strVal val="visible"/>
                                      </p:to>
                                    </p:set>
                                    <p:anim calcmode="lin" valueType="num">
                                      <p:cBhvr>
                                        <p:cTn id="117" dur="1000" fill="hold"/>
                                        <p:tgtEl>
                                          <p:spTgt spid="17">
                                            <p:txEl>
                                              <p:pRg st="1" end="1"/>
                                            </p:txEl>
                                          </p:spTgt>
                                        </p:tgtEl>
                                        <p:attrNameLst>
                                          <p:attrName>ppt_x</p:attrName>
                                        </p:attrNameLst>
                                      </p:cBhvr>
                                      <p:tavLst>
                                        <p:tav tm="0">
                                          <p:val>
                                            <p:strVal val="#ppt_x-.2"/>
                                          </p:val>
                                        </p:tav>
                                        <p:tav tm="100000">
                                          <p:val>
                                            <p:strVal val="#ppt_x"/>
                                          </p:val>
                                        </p:tav>
                                      </p:tavLst>
                                    </p:anim>
                                    <p:anim calcmode="lin" valueType="num">
                                      <p:cBhvr>
                                        <p:cTn id="118" dur="1000" fill="hold"/>
                                        <p:tgtEl>
                                          <p:spTgt spid="17">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119" dur="1000"/>
                                        <p:tgtEl>
                                          <p:spTgt spid="17">
                                            <p:txEl>
                                              <p:pRg st="1" end="1"/>
                                            </p:txEl>
                                          </p:spTgt>
                                        </p:tgtEl>
                                      </p:cBhvr>
                                    </p:animEffect>
                                  </p:childTnLst>
                                </p:cTn>
                              </p:par>
                            </p:childTnLst>
                          </p:cTn>
                        </p:par>
                      </p:childTnLst>
                    </p:cTn>
                  </p:par>
                  <p:par>
                    <p:cTn id="120" fill="hold" nodeType="clickPar">
                      <p:stCondLst>
                        <p:cond delay="indefinite"/>
                      </p:stCondLst>
                      <p:childTnLst>
                        <p:par>
                          <p:cTn id="121" fill="hold" nodeType="withGroup">
                            <p:stCondLst>
                              <p:cond delay="0"/>
                            </p:stCondLst>
                            <p:childTnLst>
                              <p:par>
                                <p:cTn id="122" presetID="12" presetClass="entr" presetSubtype="4" fill="hold" grpId="0" nodeType="clickEffect">
                                  <p:stCondLst>
                                    <p:cond delay="0"/>
                                  </p:stCondLst>
                                  <p:childTnLst>
                                    <p:set>
                                      <p:cBhvr>
                                        <p:cTn id="123" dur="1" fill="hold">
                                          <p:stCondLst>
                                            <p:cond delay="0"/>
                                          </p:stCondLst>
                                        </p:cTn>
                                        <p:tgtEl>
                                          <p:spTgt spid="16"/>
                                        </p:tgtEl>
                                        <p:attrNameLst>
                                          <p:attrName>style.visibility</p:attrName>
                                        </p:attrNameLst>
                                      </p:cBhvr>
                                      <p:to>
                                        <p:strVal val="visible"/>
                                      </p:to>
                                    </p:set>
                                    <p:animEffect transition="in" filter="slide(fromBottom)">
                                      <p:cBhvr>
                                        <p:cTn id="124" dur="500"/>
                                        <p:tgtEl>
                                          <p:spTgt spid="16"/>
                                        </p:tgtEl>
                                      </p:cBhvr>
                                    </p:animEffect>
                                  </p:childTnLst>
                                </p:cTn>
                              </p:par>
                            </p:childTnLst>
                          </p:cTn>
                        </p:par>
                      </p:childTnLst>
                    </p:cTn>
                  </p:par>
                  <p:par>
                    <p:cTn id="125" fill="hold" nodeType="clickPar">
                      <p:stCondLst>
                        <p:cond delay="indefinite"/>
                      </p:stCondLst>
                      <p:childTnLst>
                        <p:par>
                          <p:cTn id="126" fill="hold" nodeType="withGroup">
                            <p:stCondLst>
                              <p:cond delay="0"/>
                            </p:stCondLst>
                            <p:childTnLst>
                              <p:par>
                                <p:cTn id="127" presetID="52" presetClass="entr" presetSubtype="0" fill="hold" grpId="0" nodeType="clickEffect">
                                  <p:stCondLst>
                                    <p:cond delay="0"/>
                                  </p:stCondLst>
                                  <p:childTnLst>
                                    <p:set>
                                      <p:cBhvr>
                                        <p:cTn id="128" dur="1" fill="hold">
                                          <p:stCondLst>
                                            <p:cond delay="0"/>
                                          </p:stCondLst>
                                        </p:cTn>
                                        <p:tgtEl>
                                          <p:spTgt spid="18">
                                            <p:txEl>
                                              <p:pRg st="0" end="0"/>
                                            </p:txEl>
                                          </p:spTgt>
                                        </p:tgtEl>
                                        <p:attrNameLst>
                                          <p:attrName>style.visibility</p:attrName>
                                        </p:attrNameLst>
                                      </p:cBhvr>
                                      <p:to>
                                        <p:strVal val="visible"/>
                                      </p:to>
                                    </p:set>
                                    <p:animScale>
                                      <p:cBhvr>
                                        <p:cTn id="129" dur="1000" decel="50000" fill="hold">
                                          <p:stCondLst>
                                            <p:cond delay="0"/>
                                          </p:stCondLst>
                                        </p:cTn>
                                        <p:tgtEl>
                                          <p:spTgt spid="18">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0" dur="1000" decel="50000" fill="hold">
                                          <p:stCondLst>
                                            <p:cond delay="0"/>
                                          </p:stCondLst>
                                        </p:cTn>
                                        <p:tgtEl>
                                          <p:spTgt spid="18">
                                            <p:txEl>
                                              <p:pRg st="0" end="0"/>
                                            </p:txEl>
                                          </p:spTgt>
                                        </p:tgtEl>
                                        <p:attrNameLst>
                                          <p:attrName>ppt_x</p:attrName>
                                          <p:attrName>ppt_y</p:attrName>
                                        </p:attrNameLst>
                                      </p:cBhvr>
                                    </p:animMotion>
                                    <p:animEffect transition="in" filter="fade">
                                      <p:cBhvr>
                                        <p:cTn id="131" dur="1000"/>
                                        <p:tgtEl>
                                          <p:spTgt spid="18">
                                            <p:txEl>
                                              <p:pRg st="0" end="0"/>
                                            </p:txEl>
                                          </p:spTgt>
                                        </p:tgtEl>
                                      </p:cBhvr>
                                    </p:animEffect>
                                  </p:childTnLst>
                                </p:cTn>
                              </p:par>
                            </p:childTnLst>
                          </p:cTn>
                        </p:par>
                      </p:childTnLst>
                    </p:cTn>
                  </p:par>
                  <p:par>
                    <p:cTn id="132" fill="hold" nodeType="clickPar">
                      <p:stCondLst>
                        <p:cond delay="indefinite"/>
                      </p:stCondLst>
                      <p:childTnLst>
                        <p:par>
                          <p:cTn id="133" fill="hold" nodeType="withGroup">
                            <p:stCondLst>
                              <p:cond delay="0"/>
                            </p:stCondLst>
                            <p:childTnLst>
                              <p:par>
                                <p:cTn id="134" presetID="52" presetClass="entr" presetSubtype="0" fill="hold" grpId="0" nodeType="clickEffect">
                                  <p:stCondLst>
                                    <p:cond delay="0"/>
                                  </p:stCondLst>
                                  <p:childTnLst>
                                    <p:set>
                                      <p:cBhvr>
                                        <p:cTn id="135" dur="1" fill="hold">
                                          <p:stCondLst>
                                            <p:cond delay="0"/>
                                          </p:stCondLst>
                                        </p:cTn>
                                        <p:tgtEl>
                                          <p:spTgt spid="18">
                                            <p:txEl>
                                              <p:pRg st="1" end="1"/>
                                            </p:txEl>
                                          </p:spTgt>
                                        </p:tgtEl>
                                        <p:attrNameLst>
                                          <p:attrName>style.visibility</p:attrName>
                                        </p:attrNameLst>
                                      </p:cBhvr>
                                      <p:to>
                                        <p:strVal val="visible"/>
                                      </p:to>
                                    </p:set>
                                    <p:animScale>
                                      <p:cBhvr>
                                        <p:cTn id="136" dur="1000" decel="50000" fill="hold">
                                          <p:stCondLst>
                                            <p:cond delay="0"/>
                                          </p:stCondLst>
                                        </p:cTn>
                                        <p:tgtEl>
                                          <p:spTgt spid="18">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7" dur="1000" decel="50000" fill="hold">
                                          <p:stCondLst>
                                            <p:cond delay="0"/>
                                          </p:stCondLst>
                                        </p:cTn>
                                        <p:tgtEl>
                                          <p:spTgt spid="18">
                                            <p:txEl>
                                              <p:pRg st="1" end="1"/>
                                            </p:txEl>
                                          </p:spTgt>
                                        </p:tgtEl>
                                        <p:attrNameLst>
                                          <p:attrName>ppt_x</p:attrName>
                                          <p:attrName>ppt_y</p:attrName>
                                        </p:attrNameLst>
                                      </p:cBhvr>
                                    </p:animMotion>
                                    <p:animEffect transition="in" filter="fade">
                                      <p:cBhvr>
                                        <p:cTn id="138" dur="1000"/>
                                        <p:tgtEl>
                                          <p:spTgt spid="1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7" grpId="0"/>
      <p:bldP spid="8" grpId="0"/>
      <p:bldP spid="9" grpId="0"/>
      <p:bldP spid="10" grpId="0"/>
      <p:bldP spid="11" grpId="0"/>
      <p:bldP spid="12" grpId="0"/>
      <p:bldP spid="13" grpId="0" animBg="1"/>
      <p:bldP spid="14" grpId="0" build="p"/>
      <p:bldP spid="15" grpId="0" animBg="1"/>
      <p:bldP spid="16" grpId="0" animBg="1"/>
      <p:bldP spid="17" grpId="0" build="p"/>
      <p:bldP spid="18"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1" name="Picture 5" descr="images-3.jpe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7800" y="133692"/>
            <a:ext cx="3962400" cy="211897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TextBox 4"/>
          <p:cNvSpPr txBox="1"/>
          <p:nvPr/>
        </p:nvSpPr>
        <p:spPr>
          <a:xfrm>
            <a:off x="3440113" y="769938"/>
            <a:ext cx="5462587" cy="754062"/>
          </a:xfrm>
          <a:prstGeom prst="rect">
            <a:avLst/>
          </a:prstGeom>
          <a:ln w="57150" cap="flat" cmpd="sng" algn="ctr">
            <a:solidFill>
              <a:srgbClr val="000090"/>
            </a:solidFill>
            <a:prstDash val="solid"/>
            <a:round/>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a:spAutoFit/>
          </a:bodyPr>
          <a:lstStyle/>
          <a:p>
            <a:pPr algn="ctr">
              <a:defRPr/>
            </a:pPr>
            <a:r>
              <a:rPr lang="en-US" sz="4300" dirty="0">
                <a:solidFill>
                  <a:srgbClr val="8C2AAC"/>
                </a:solidFill>
              </a:rPr>
              <a:t>The Code Is A Triplet</a:t>
            </a:r>
          </a:p>
        </p:txBody>
      </p:sp>
      <p:sp>
        <p:nvSpPr>
          <p:cNvPr id="9" name="TextBox 8"/>
          <p:cNvSpPr txBox="1">
            <a:spLocks noChangeArrowheads="1"/>
          </p:cNvSpPr>
          <p:nvPr/>
        </p:nvSpPr>
        <p:spPr bwMode="auto">
          <a:xfrm>
            <a:off x="0" y="2457450"/>
            <a:ext cx="9144000" cy="4400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514350" indent="-51435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buFontTx/>
              <a:buAutoNum type="arabicPeriod"/>
            </a:pPr>
            <a:r>
              <a:rPr lang="en-US" sz="2800" dirty="0"/>
              <a:t>Proteins are made of building blocks called:</a:t>
            </a:r>
          </a:p>
          <a:p>
            <a:pPr eaLnBrk="1" hangingPunct="1"/>
            <a:r>
              <a:rPr lang="en-US" sz="2800" dirty="0"/>
              <a:t>	</a:t>
            </a:r>
            <a:r>
              <a:rPr lang="en-US" sz="2800" dirty="0">
                <a:solidFill>
                  <a:srgbClr val="FF0000"/>
                </a:solidFill>
              </a:rPr>
              <a:t>amino acids.</a:t>
            </a:r>
          </a:p>
          <a:p>
            <a:pPr eaLnBrk="1" hangingPunct="1"/>
            <a:r>
              <a:rPr lang="en-US" sz="2800" dirty="0"/>
              <a:t>2.	There are ___ different amino acids and </a:t>
            </a:r>
            <a:r>
              <a:rPr lang="en-US" sz="2800" dirty="0" smtClean="0"/>
              <a:t>____ </a:t>
            </a:r>
            <a:r>
              <a:rPr lang="en-US" sz="2800" dirty="0"/>
              <a:t>different nucleotides (since there are four different nitrogenous bases).</a:t>
            </a:r>
          </a:p>
          <a:p>
            <a:pPr eaLnBrk="1" hangingPunct="1"/>
            <a:r>
              <a:rPr lang="en-US" sz="2800" dirty="0"/>
              <a:t>3.	It was discovered that ______________ in sequence must specify each </a:t>
            </a:r>
            <a:r>
              <a:rPr lang="en-US" sz="2800" dirty="0" smtClean="0"/>
              <a:t>__________</a:t>
            </a:r>
            <a:r>
              <a:rPr lang="en-US" sz="2800" dirty="0"/>
              <a:t>.  This would provide for ___ possible combinations of amino acids.</a:t>
            </a:r>
          </a:p>
          <a:p>
            <a:pPr eaLnBrk="1" hangingPunct="1"/>
            <a:r>
              <a:rPr lang="en-US" sz="2800" dirty="0"/>
              <a:t>4.	Each ______ of nucleotides is called a _______.</a:t>
            </a:r>
          </a:p>
          <a:p>
            <a:pPr eaLnBrk="1" hangingPunct="1"/>
            <a:endParaRPr lang="en-US" sz="2800" dirty="0"/>
          </a:p>
        </p:txBody>
      </p:sp>
      <p:sp>
        <p:nvSpPr>
          <p:cNvPr id="11" name="TextBox 10"/>
          <p:cNvSpPr txBox="1">
            <a:spLocks noChangeArrowheads="1"/>
          </p:cNvSpPr>
          <p:nvPr/>
        </p:nvSpPr>
        <p:spPr bwMode="auto">
          <a:xfrm>
            <a:off x="2209800" y="3327400"/>
            <a:ext cx="749300" cy="50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700" dirty="0">
                <a:solidFill>
                  <a:srgbClr val="8C2AAC"/>
                </a:solidFill>
              </a:rPr>
              <a:t>20</a:t>
            </a:r>
          </a:p>
        </p:txBody>
      </p:sp>
      <p:sp>
        <p:nvSpPr>
          <p:cNvPr id="12" name="TextBox 11"/>
          <p:cNvSpPr txBox="1">
            <a:spLocks noChangeArrowheads="1"/>
          </p:cNvSpPr>
          <p:nvPr/>
        </p:nvSpPr>
        <p:spPr bwMode="auto">
          <a:xfrm>
            <a:off x="7010400" y="3327400"/>
            <a:ext cx="1524000" cy="50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700" dirty="0">
                <a:solidFill>
                  <a:srgbClr val="8C2AAC"/>
                </a:solidFill>
              </a:rPr>
              <a:t>four</a:t>
            </a:r>
          </a:p>
        </p:txBody>
      </p:sp>
      <p:sp>
        <p:nvSpPr>
          <p:cNvPr id="13" name="TextBox 12"/>
          <p:cNvSpPr txBox="1">
            <a:spLocks noChangeArrowheads="1"/>
          </p:cNvSpPr>
          <p:nvPr/>
        </p:nvSpPr>
        <p:spPr bwMode="auto">
          <a:xfrm>
            <a:off x="4140200" y="4584036"/>
            <a:ext cx="3276600"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700" dirty="0">
                <a:solidFill>
                  <a:srgbClr val="0000FF"/>
                </a:solidFill>
              </a:rPr>
              <a:t>three nucleotides</a:t>
            </a:r>
          </a:p>
        </p:txBody>
      </p:sp>
      <p:sp>
        <p:nvSpPr>
          <p:cNvPr id="14" name="TextBox 13"/>
          <p:cNvSpPr txBox="1">
            <a:spLocks noChangeArrowheads="1"/>
          </p:cNvSpPr>
          <p:nvPr/>
        </p:nvSpPr>
        <p:spPr bwMode="auto">
          <a:xfrm>
            <a:off x="3550001" y="4998374"/>
            <a:ext cx="3276600" cy="5222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700" dirty="0">
                <a:solidFill>
                  <a:srgbClr val="0000FF"/>
                </a:solidFill>
              </a:rPr>
              <a:t>amino acid</a:t>
            </a:r>
          </a:p>
        </p:txBody>
      </p:sp>
      <p:sp>
        <p:nvSpPr>
          <p:cNvPr id="15" name="TextBox 14"/>
          <p:cNvSpPr txBox="1">
            <a:spLocks noChangeArrowheads="1"/>
          </p:cNvSpPr>
          <p:nvPr/>
        </p:nvSpPr>
        <p:spPr bwMode="auto">
          <a:xfrm>
            <a:off x="1117600" y="5470525"/>
            <a:ext cx="3276600"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700" dirty="0">
                <a:solidFill>
                  <a:srgbClr val="0000FF"/>
                </a:solidFill>
              </a:rPr>
              <a:t>64</a:t>
            </a:r>
          </a:p>
        </p:txBody>
      </p:sp>
      <p:sp>
        <p:nvSpPr>
          <p:cNvPr id="17" name="TextBox 16"/>
          <p:cNvSpPr txBox="1">
            <a:spLocks noChangeArrowheads="1"/>
          </p:cNvSpPr>
          <p:nvPr/>
        </p:nvSpPr>
        <p:spPr bwMode="auto">
          <a:xfrm>
            <a:off x="1611313" y="5860704"/>
            <a:ext cx="1612900" cy="5078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700" dirty="0">
                <a:solidFill>
                  <a:srgbClr val="008000"/>
                </a:solidFill>
              </a:rPr>
              <a:t>triplet</a:t>
            </a:r>
          </a:p>
        </p:txBody>
      </p:sp>
      <p:sp>
        <p:nvSpPr>
          <p:cNvPr id="18" name="TextBox 17"/>
          <p:cNvSpPr txBox="1">
            <a:spLocks noChangeArrowheads="1"/>
          </p:cNvSpPr>
          <p:nvPr/>
        </p:nvSpPr>
        <p:spPr bwMode="auto">
          <a:xfrm>
            <a:off x="6921500" y="5863215"/>
            <a:ext cx="1612900" cy="5078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700" dirty="0">
                <a:solidFill>
                  <a:srgbClr val="008000"/>
                </a:solidFill>
              </a:rPr>
              <a:t>codon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1000"/>
                                        <p:tgtEl>
                                          <p:spTgt spid="9">
                                            <p:txEl>
                                              <p:pRg st="0" end="0"/>
                                            </p:txEl>
                                          </p:spTgt>
                                        </p:tgtEl>
                                      </p:cBhvr>
                                    </p:animEffect>
                                    <p:anim calcmode="lin" valueType="num">
                                      <p:cBhvr>
                                        <p:cTn id="8"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9">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9">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9">
                                            <p:txEl>
                                              <p:pRg st="1" end="1"/>
                                            </p:txEl>
                                          </p:spTgt>
                                        </p:tgtEl>
                                        <p:attrNameLst>
                                          <p:attrName>style.visibility</p:attrName>
                                        </p:attrNameLst>
                                      </p:cBhvr>
                                      <p:to>
                                        <p:strVal val="visible"/>
                                      </p:to>
                                    </p:set>
                                    <p:animEffect transition="in" filter="fade">
                                      <p:cBhvr>
                                        <p:cTn id="15" dur="1000"/>
                                        <p:tgtEl>
                                          <p:spTgt spid="9">
                                            <p:txEl>
                                              <p:pRg st="1" end="1"/>
                                            </p:txEl>
                                          </p:spTgt>
                                        </p:tgtEl>
                                      </p:cBhvr>
                                    </p:animEffect>
                                    <p:anim calcmode="lin" valueType="num">
                                      <p:cBhvr>
                                        <p:cTn id="16"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9">
                                            <p:txEl>
                                              <p:pRg st="1" end="1"/>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9">
                                            <p:txEl>
                                              <p:pRg st="2" end="2"/>
                                            </p:txEl>
                                          </p:spTgt>
                                        </p:tgtEl>
                                        <p:attrNameLst>
                                          <p:attrName>style.visibility</p:attrName>
                                        </p:attrNameLst>
                                      </p:cBhvr>
                                      <p:to>
                                        <p:strVal val="visible"/>
                                      </p:to>
                                    </p:set>
                                    <p:animEffect transition="in" filter="fade">
                                      <p:cBhvr>
                                        <p:cTn id="23" dur="1000"/>
                                        <p:tgtEl>
                                          <p:spTgt spid="9">
                                            <p:txEl>
                                              <p:pRg st="2" end="2"/>
                                            </p:txEl>
                                          </p:spTgt>
                                        </p:tgtEl>
                                      </p:cBhvr>
                                    </p:animEffect>
                                    <p:anim calcmode="lin" valueType="num">
                                      <p:cBhvr>
                                        <p:cTn id="24" dur="10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5" dur="900" decel="100000" fill="hold"/>
                                        <p:tgtEl>
                                          <p:spTgt spid="9">
                                            <p:txEl>
                                              <p:pRg st="2" end="2"/>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9">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5"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1000" fill="hold"/>
                                        <p:tgtEl>
                                          <p:spTgt spid="11"/>
                                        </p:tgtEl>
                                        <p:attrNameLst>
                                          <p:attrName>ppt_w</p:attrName>
                                        </p:attrNameLst>
                                      </p:cBhvr>
                                      <p:tavLst>
                                        <p:tav tm="0">
                                          <p:val>
                                            <p:fltVal val="0"/>
                                          </p:val>
                                        </p:tav>
                                        <p:tav tm="100000">
                                          <p:val>
                                            <p:strVal val="#ppt_w"/>
                                          </p:val>
                                        </p:tav>
                                      </p:tavLst>
                                    </p:anim>
                                    <p:anim calcmode="lin" valueType="num">
                                      <p:cBhvr>
                                        <p:cTn id="32" dur="1000" fill="hold"/>
                                        <p:tgtEl>
                                          <p:spTgt spid="11"/>
                                        </p:tgtEl>
                                        <p:attrNameLst>
                                          <p:attrName>ppt_h</p:attrName>
                                        </p:attrNameLst>
                                      </p:cBhvr>
                                      <p:tavLst>
                                        <p:tav tm="0">
                                          <p:val>
                                            <p:fltVal val="0"/>
                                          </p:val>
                                        </p:tav>
                                        <p:tav tm="100000">
                                          <p:val>
                                            <p:strVal val="#ppt_h"/>
                                          </p:val>
                                        </p:tav>
                                      </p:tavLst>
                                    </p:anim>
                                    <p:anim calcmode="lin" valueType="num">
                                      <p:cBhvr>
                                        <p:cTn id="3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3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15" presetClass="entr" presetSubtype="0"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p:cTn id="39" dur="1000" fill="hold"/>
                                        <p:tgtEl>
                                          <p:spTgt spid="12"/>
                                        </p:tgtEl>
                                        <p:attrNameLst>
                                          <p:attrName>ppt_w</p:attrName>
                                        </p:attrNameLst>
                                      </p:cBhvr>
                                      <p:tavLst>
                                        <p:tav tm="0">
                                          <p:val>
                                            <p:fltVal val="0"/>
                                          </p:val>
                                        </p:tav>
                                        <p:tav tm="100000">
                                          <p:val>
                                            <p:strVal val="#ppt_w"/>
                                          </p:val>
                                        </p:tav>
                                      </p:tavLst>
                                    </p:anim>
                                    <p:anim calcmode="lin" valueType="num">
                                      <p:cBhvr>
                                        <p:cTn id="40" dur="1000" fill="hold"/>
                                        <p:tgtEl>
                                          <p:spTgt spid="12"/>
                                        </p:tgtEl>
                                        <p:attrNameLst>
                                          <p:attrName>ppt_h</p:attrName>
                                        </p:attrNameLst>
                                      </p:cBhvr>
                                      <p:tavLst>
                                        <p:tav tm="0">
                                          <p:val>
                                            <p:fltVal val="0"/>
                                          </p:val>
                                        </p:tav>
                                        <p:tav tm="100000">
                                          <p:val>
                                            <p:strVal val="#ppt_h"/>
                                          </p:val>
                                        </p:tav>
                                      </p:tavLst>
                                    </p:anim>
                                    <p:anim calcmode="lin" valueType="num">
                                      <p:cBhvr>
                                        <p:cTn id="41" dur="1000" fill="hold"/>
                                        <p:tgtEl>
                                          <p:spTgt spid="1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1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37" presetClass="entr" presetSubtype="0" fill="hold" grpId="0" nodeType="clickEffect">
                                  <p:stCondLst>
                                    <p:cond delay="0"/>
                                  </p:stCondLst>
                                  <p:childTnLst>
                                    <p:set>
                                      <p:cBhvr>
                                        <p:cTn id="46" dur="1" fill="hold">
                                          <p:stCondLst>
                                            <p:cond delay="0"/>
                                          </p:stCondLst>
                                        </p:cTn>
                                        <p:tgtEl>
                                          <p:spTgt spid="9">
                                            <p:txEl>
                                              <p:pRg st="3" end="3"/>
                                            </p:txEl>
                                          </p:spTgt>
                                        </p:tgtEl>
                                        <p:attrNameLst>
                                          <p:attrName>style.visibility</p:attrName>
                                        </p:attrNameLst>
                                      </p:cBhvr>
                                      <p:to>
                                        <p:strVal val="visible"/>
                                      </p:to>
                                    </p:set>
                                    <p:animEffect transition="in" filter="fade">
                                      <p:cBhvr>
                                        <p:cTn id="47" dur="1000"/>
                                        <p:tgtEl>
                                          <p:spTgt spid="9">
                                            <p:txEl>
                                              <p:pRg st="3" end="3"/>
                                            </p:txEl>
                                          </p:spTgt>
                                        </p:tgtEl>
                                      </p:cBhvr>
                                    </p:animEffect>
                                    <p:anim calcmode="lin" valueType="num">
                                      <p:cBhvr>
                                        <p:cTn id="48" dur="10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49" dur="900" decel="100000" fill="hold"/>
                                        <p:tgtEl>
                                          <p:spTgt spid="9">
                                            <p:txEl>
                                              <p:pRg st="3" end="3"/>
                                            </p:txEl>
                                          </p:spTgt>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9">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5" presetClass="entr" presetSubtype="0" fill="hold" grpId="0" nodeType="click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decel="50000" fill="hold">
                                          <p:stCondLst>
                                            <p:cond delay="0"/>
                                          </p:stCondLst>
                                        </p:cTn>
                                        <p:tgtEl>
                                          <p:spTgt spid="13"/>
                                        </p:tgtEl>
                                        <p:attrNameLst>
                                          <p:attrName>style.rotation</p:attrName>
                                        </p:attrNameLst>
                                      </p:cBhvr>
                                      <p:tavLst>
                                        <p:tav tm="0">
                                          <p:val>
                                            <p:fltVal val="-90"/>
                                          </p:val>
                                        </p:tav>
                                        <p:tav tm="100000">
                                          <p:val>
                                            <p:fltVal val="0"/>
                                          </p:val>
                                        </p:tav>
                                      </p:tavLst>
                                    </p:anim>
                                    <p:anim calcmode="lin" valueType="num">
                                      <p:cBhvr>
                                        <p:cTn id="56" dur="500" decel="50000" fill="hold">
                                          <p:stCondLst>
                                            <p:cond delay="0"/>
                                          </p:stCondLst>
                                        </p:cTn>
                                        <p:tgtEl>
                                          <p:spTgt spid="13"/>
                                        </p:tgtEl>
                                        <p:attrNameLst>
                                          <p:attrName>ppt_w</p:attrName>
                                        </p:attrNameLst>
                                      </p:cBhvr>
                                      <p:tavLst>
                                        <p:tav tm="0">
                                          <p:val>
                                            <p:strVal val="#ppt_w"/>
                                          </p:val>
                                        </p:tav>
                                        <p:tav tm="100000">
                                          <p:val>
                                            <p:strVal val="#ppt_w*.05"/>
                                          </p:val>
                                        </p:tav>
                                      </p:tavLst>
                                    </p:anim>
                                    <p:anim calcmode="lin" valueType="num">
                                      <p:cBhvr>
                                        <p:cTn id="57" dur="500" accel="50000" fill="hold">
                                          <p:stCondLst>
                                            <p:cond delay="500"/>
                                          </p:stCondLst>
                                        </p:cTn>
                                        <p:tgtEl>
                                          <p:spTgt spid="13"/>
                                        </p:tgtEl>
                                        <p:attrNameLst>
                                          <p:attrName>ppt_w</p:attrName>
                                        </p:attrNameLst>
                                      </p:cBhvr>
                                      <p:tavLst>
                                        <p:tav tm="0">
                                          <p:val>
                                            <p:strVal val="#ppt_w*.05"/>
                                          </p:val>
                                        </p:tav>
                                        <p:tav tm="100000">
                                          <p:val>
                                            <p:strVal val="#ppt_w"/>
                                          </p:val>
                                        </p:tav>
                                      </p:tavLst>
                                    </p:anim>
                                    <p:anim calcmode="lin" valueType="num">
                                      <p:cBhvr>
                                        <p:cTn id="58" dur="1000" fill="hold"/>
                                        <p:tgtEl>
                                          <p:spTgt spid="13"/>
                                        </p:tgtEl>
                                        <p:attrNameLst>
                                          <p:attrName>ppt_h</p:attrName>
                                        </p:attrNameLst>
                                      </p:cBhvr>
                                      <p:tavLst>
                                        <p:tav tm="0">
                                          <p:val>
                                            <p:strVal val="#ppt_h"/>
                                          </p:val>
                                        </p:tav>
                                        <p:tav tm="100000">
                                          <p:val>
                                            <p:strVal val="#ppt_h"/>
                                          </p:val>
                                        </p:tav>
                                      </p:tavLst>
                                    </p:anim>
                                    <p:anim calcmode="lin" valueType="num">
                                      <p:cBhvr>
                                        <p:cTn id="59" dur="500" decel="50000" fill="hold">
                                          <p:stCondLst>
                                            <p:cond delay="0"/>
                                          </p:stCondLst>
                                        </p:cTn>
                                        <p:tgtEl>
                                          <p:spTgt spid="13"/>
                                        </p:tgtEl>
                                        <p:attrNameLst>
                                          <p:attrName>ppt_x</p:attrName>
                                        </p:attrNameLst>
                                      </p:cBhvr>
                                      <p:tavLst>
                                        <p:tav tm="0">
                                          <p:val>
                                            <p:strVal val="#ppt_x+.4"/>
                                          </p:val>
                                        </p:tav>
                                        <p:tav tm="100000">
                                          <p:val>
                                            <p:strVal val="#ppt_x"/>
                                          </p:val>
                                        </p:tav>
                                      </p:tavLst>
                                    </p:anim>
                                    <p:anim calcmode="lin" valueType="num">
                                      <p:cBhvr>
                                        <p:cTn id="60" dur="500" decel="50000" fill="hold">
                                          <p:stCondLst>
                                            <p:cond delay="0"/>
                                          </p:stCondLst>
                                        </p:cTn>
                                        <p:tgtEl>
                                          <p:spTgt spid="13"/>
                                        </p:tgtEl>
                                        <p:attrNameLst>
                                          <p:attrName>ppt_y</p:attrName>
                                        </p:attrNameLst>
                                      </p:cBhvr>
                                      <p:tavLst>
                                        <p:tav tm="0">
                                          <p:val>
                                            <p:strVal val="#ppt_y-.2"/>
                                          </p:val>
                                        </p:tav>
                                        <p:tav tm="100000">
                                          <p:val>
                                            <p:strVal val="#ppt_y+.1"/>
                                          </p:val>
                                        </p:tav>
                                      </p:tavLst>
                                    </p:anim>
                                    <p:anim calcmode="lin" valueType="num">
                                      <p:cBhvr>
                                        <p:cTn id="61" dur="500" accel="50000" fill="hold">
                                          <p:stCondLst>
                                            <p:cond delay="500"/>
                                          </p:stCondLst>
                                        </p:cTn>
                                        <p:tgtEl>
                                          <p:spTgt spid="13"/>
                                        </p:tgtEl>
                                        <p:attrNameLst>
                                          <p:attrName>ppt_y</p:attrName>
                                        </p:attrNameLst>
                                      </p:cBhvr>
                                      <p:tavLst>
                                        <p:tav tm="0">
                                          <p:val>
                                            <p:strVal val="#ppt_y+.1"/>
                                          </p:val>
                                        </p:tav>
                                        <p:tav tm="100000">
                                          <p:val>
                                            <p:strVal val="#ppt_y"/>
                                          </p:val>
                                        </p:tav>
                                      </p:tavLst>
                                    </p:anim>
                                    <p:animEffect transition="in" filter="fade">
                                      <p:cBhvr>
                                        <p:cTn id="62" dur="1000" decel="50000">
                                          <p:stCondLst>
                                            <p:cond delay="0"/>
                                          </p:stCondLst>
                                        </p:cTn>
                                        <p:tgtEl>
                                          <p:spTgt spid="13"/>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15" presetClass="entr" presetSubtype="0" fill="hold" grpId="0" nodeType="clickEffect">
                                  <p:stCondLst>
                                    <p:cond delay="0"/>
                                  </p:stCondLst>
                                  <p:childTnLst>
                                    <p:set>
                                      <p:cBhvr>
                                        <p:cTn id="66" dur="1" fill="hold">
                                          <p:stCondLst>
                                            <p:cond delay="0"/>
                                          </p:stCondLst>
                                        </p:cTn>
                                        <p:tgtEl>
                                          <p:spTgt spid="14"/>
                                        </p:tgtEl>
                                        <p:attrNameLst>
                                          <p:attrName>style.visibility</p:attrName>
                                        </p:attrNameLst>
                                      </p:cBhvr>
                                      <p:to>
                                        <p:strVal val="visible"/>
                                      </p:to>
                                    </p:set>
                                    <p:anim calcmode="lin" valueType="num">
                                      <p:cBhvr>
                                        <p:cTn id="67" dur="1000" fill="hold"/>
                                        <p:tgtEl>
                                          <p:spTgt spid="14"/>
                                        </p:tgtEl>
                                        <p:attrNameLst>
                                          <p:attrName>ppt_w</p:attrName>
                                        </p:attrNameLst>
                                      </p:cBhvr>
                                      <p:tavLst>
                                        <p:tav tm="0">
                                          <p:val>
                                            <p:fltVal val="0"/>
                                          </p:val>
                                        </p:tav>
                                        <p:tav tm="100000">
                                          <p:val>
                                            <p:strVal val="#ppt_w"/>
                                          </p:val>
                                        </p:tav>
                                      </p:tavLst>
                                    </p:anim>
                                    <p:anim calcmode="lin" valueType="num">
                                      <p:cBhvr>
                                        <p:cTn id="68" dur="1000" fill="hold"/>
                                        <p:tgtEl>
                                          <p:spTgt spid="14"/>
                                        </p:tgtEl>
                                        <p:attrNameLst>
                                          <p:attrName>ppt_h</p:attrName>
                                        </p:attrNameLst>
                                      </p:cBhvr>
                                      <p:tavLst>
                                        <p:tav tm="0">
                                          <p:val>
                                            <p:fltVal val="0"/>
                                          </p:val>
                                        </p:tav>
                                        <p:tav tm="100000">
                                          <p:val>
                                            <p:strVal val="#ppt_h"/>
                                          </p:val>
                                        </p:tav>
                                      </p:tavLst>
                                    </p:anim>
                                    <p:anim calcmode="lin" valueType="num">
                                      <p:cBhvr>
                                        <p:cTn id="69"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1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71" fill="hold" nodeType="clickPar">
                      <p:stCondLst>
                        <p:cond delay="indefinite"/>
                      </p:stCondLst>
                      <p:childTnLst>
                        <p:par>
                          <p:cTn id="72" fill="hold" nodeType="withGroup">
                            <p:stCondLst>
                              <p:cond delay="0"/>
                            </p:stCondLst>
                            <p:childTnLst>
                              <p:par>
                                <p:cTn id="73" presetID="15" presetClass="entr" presetSubtype="0" fill="hold" grpId="0" nodeType="click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1000" fill="hold"/>
                                        <p:tgtEl>
                                          <p:spTgt spid="15"/>
                                        </p:tgtEl>
                                        <p:attrNameLst>
                                          <p:attrName>ppt_w</p:attrName>
                                        </p:attrNameLst>
                                      </p:cBhvr>
                                      <p:tavLst>
                                        <p:tav tm="0">
                                          <p:val>
                                            <p:fltVal val="0"/>
                                          </p:val>
                                        </p:tav>
                                        <p:tav tm="100000">
                                          <p:val>
                                            <p:strVal val="#ppt_w"/>
                                          </p:val>
                                        </p:tav>
                                      </p:tavLst>
                                    </p:anim>
                                    <p:anim calcmode="lin" valueType="num">
                                      <p:cBhvr>
                                        <p:cTn id="76" dur="1000" fill="hold"/>
                                        <p:tgtEl>
                                          <p:spTgt spid="15"/>
                                        </p:tgtEl>
                                        <p:attrNameLst>
                                          <p:attrName>ppt_h</p:attrName>
                                        </p:attrNameLst>
                                      </p:cBhvr>
                                      <p:tavLst>
                                        <p:tav tm="0">
                                          <p:val>
                                            <p:fltVal val="0"/>
                                          </p:val>
                                        </p:tav>
                                        <p:tav tm="100000">
                                          <p:val>
                                            <p:strVal val="#ppt_h"/>
                                          </p:val>
                                        </p:tav>
                                      </p:tavLst>
                                    </p:anim>
                                    <p:anim calcmode="lin" valueType="num">
                                      <p:cBhvr>
                                        <p:cTn id="77" dur="1000" fill="hold"/>
                                        <p:tgtEl>
                                          <p:spTgt spid="15"/>
                                        </p:tgtEl>
                                        <p:attrNameLst>
                                          <p:attrName>ppt_x</p:attrName>
                                        </p:attrNameLst>
                                      </p:cBhvr>
                                      <p:tavLst>
                                        <p:tav tm="0" fmla="#ppt_x+(cos(-2*pi*(1-$))*-#ppt_x-sin(-2*pi*(1-$))*(1-#ppt_y))*(1-$)">
                                          <p:val>
                                            <p:fltVal val="0"/>
                                          </p:val>
                                        </p:tav>
                                        <p:tav tm="100000">
                                          <p:val>
                                            <p:fltVal val="1"/>
                                          </p:val>
                                        </p:tav>
                                      </p:tavLst>
                                    </p:anim>
                                    <p:anim calcmode="lin" valueType="num">
                                      <p:cBhvr>
                                        <p:cTn id="78" dur="1000" fill="hold"/>
                                        <p:tgtEl>
                                          <p:spTgt spid="15"/>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79" fill="hold" nodeType="clickPar">
                      <p:stCondLst>
                        <p:cond delay="indefinite"/>
                      </p:stCondLst>
                      <p:childTnLst>
                        <p:par>
                          <p:cTn id="80" fill="hold" nodeType="withGroup">
                            <p:stCondLst>
                              <p:cond delay="0"/>
                            </p:stCondLst>
                            <p:childTnLst>
                              <p:par>
                                <p:cTn id="81" presetID="37" presetClass="entr" presetSubtype="0" fill="hold" grpId="0" nodeType="clickEffect">
                                  <p:stCondLst>
                                    <p:cond delay="0"/>
                                  </p:stCondLst>
                                  <p:childTnLst>
                                    <p:set>
                                      <p:cBhvr>
                                        <p:cTn id="82" dur="1" fill="hold">
                                          <p:stCondLst>
                                            <p:cond delay="0"/>
                                          </p:stCondLst>
                                        </p:cTn>
                                        <p:tgtEl>
                                          <p:spTgt spid="9">
                                            <p:txEl>
                                              <p:pRg st="4" end="4"/>
                                            </p:txEl>
                                          </p:spTgt>
                                        </p:tgtEl>
                                        <p:attrNameLst>
                                          <p:attrName>style.visibility</p:attrName>
                                        </p:attrNameLst>
                                      </p:cBhvr>
                                      <p:to>
                                        <p:strVal val="visible"/>
                                      </p:to>
                                    </p:set>
                                    <p:animEffect transition="in" filter="fade">
                                      <p:cBhvr>
                                        <p:cTn id="83" dur="1000"/>
                                        <p:tgtEl>
                                          <p:spTgt spid="9">
                                            <p:txEl>
                                              <p:pRg st="4" end="4"/>
                                            </p:txEl>
                                          </p:spTgt>
                                        </p:tgtEl>
                                      </p:cBhvr>
                                    </p:animEffect>
                                    <p:anim calcmode="lin" valueType="num">
                                      <p:cBhvr>
                                        <p:cTn id="84" dur="1000" fill="hold"/>
                                        <p:tgtEl>
                                          <p:spTgt spid="9">
                                            <p:txEl>
                                              <p:pRg st="4" end="4"/>
                                            </p:txEl>
                                          </p:spTgt>
                                        </p:tgtEl>
                                        <p:attrNameLst>
                                          <p:attrName>ppt_x</p:attrName>
                                        </p:attrNameLst>
                                      </p:cBhvr>
                                      <p:tavLst>
                                        <p:tav tm="0">
                                          <p:val>
                                            <p:strVal val="#ppt_x"/>
                                          </p:val>
                                        </p:tav>
                                        <p:tav tm="100000">
                                          <p:val>
                                            <p:strVal val="#ppt_x"/>
                                          </p:val>
                                        </p:tav>
                                      </p:tavLst>
                                    </p:anim>
                                    <p:anim calcmode="lin" valueType="num">
                                      <p:cBhvr>
                                        <p:cTn id="85" dur="900" decel="100000" fill="hold"/>
                                        <p:tgtEl>
                                          <p:spTgt spid="9">
                                            <p:txEl>
                                              <p:pRg st="4" end="4"/>
                                            </p:txEl>
                                          </p:spTgt>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9">
                                            <p:txEl>
                                              <p:pRg st="4" end="4"/>
                                            </p:txEl>
                                          </p:spTgt>
                                        </p:tgtEl>
                                        <p:attrNameLst>
                                          <p:attrName>ppt_y</p:attrName>
                                        </p:attrNameLst>
                                      </p:cBhvr>
                                      <p:tavLst>
                                        <p:tav tm="0">
                                          <p:val>
                                            <p:strVal val="#ppt_y-.03"/>
                                          </p:val>
                                        </p:tav>
                                        <p:tav tm="100000">
                                          <p:val>
                                            <p:strVal val="#ppt_y"/>
                                          </p:val>
                                        </p:tav>
                                      </p:tavLst>
                                    </p:anim>
                                  </p:childTnLst>
                                </p:cTn>
                              </p:par>
                            </p:childTnLst>
                          </p:cTn>
                        </p:par>
                      </p:childTnLst>
                    </p:cTn>
                  </p:par>
                  <p:par>
                    <p:cTn id="87" fill="hold" nodeType="clickPar">
                      <p:stCondLst>
                        <p:cond delay="indefinite"/>
                      </p:stCondLst>
                      <p:childTnLst>
                        <p:par>
                          <p:cTn id="88" fill="hold" nodeType="withGroup">
                            <p:stCondLst>
                              <p:cond delay="0"/>
                            </p:stCondLst>
                            <p:childTnLst>
                              <p:par>
                                <p:cTn id="89" presetID="35" presetClass="entr" presetSubtype="0" fill="hold" grpId="0" nodeType="clickEffect">
                                  <p:stCondLst>
                                    <p:cond delay="0"/>
                                  </p:stCondLst>
                                  <p:childTnLst>
                                    <p:set>
                                      <p:cBhvr>
                                        <p:cTn id="90" dur="1" fill="hold">
                                          <p:stCondLst>
                                            <p:cond delay="0"/>
                                          </p:stCondLst>
                                        </p:cTn>
                                        <p:tgtEl>
                                          <p:spTgt spid="17"/>
                                        </p:tgtEl>
                                        <p:attrNameLst>
                                          <p:attrName>style.visibility</p:attrName>
                                        </p:attrNameLst>
                                      </p:cBhvr>
                                      <p:to>
                                        <p:strVal val="visible"/>
                                      </p:to>
                                    </p:set>
                                    <p:animEffect transition="in" filter="fade">
                                      <p:cBhvr>
                                        <p:cTn id="91" dur="2000"/>
                                        <p:tgtEl>
                                          <p:spTgt spid="17"/>
                                        </p:tgtEl>
                                      </p:cBhvr>
                                    </p:animEffect>
                                    <p:anim calcmode="lin" valueType="num">
                                      <p:cBhvr>
                                        <p:cTn id="92" dur="2000" fill="hold"/>
                                        <p:tgtEl>
                                          <p:spTgt spid="17"/>
                                        </p:tgtEl>
                                        <p:attrNameLst>
                                          <p:attrName>style.rotation</p:attrName>
                                        </p:attrNameLst>
                                      </p:cBhvr>
                                      <p:tavLst>
                                        <p:tav tm="0">
                                          <p:val>
                                            <p:fltVal val="720"/>
                                          </p:val>
                                        </p:tav>
                                        <p:tav tm="100000">
                                          <p:val>
                                            <p:fltVal val="0"/>
                                          </p:val>
                                        </p:tav>
                                      </p:tavLst>
                                    </p:anim>
                                    <p:anim calcmode="lin" valueType="num">
                                      <p:cBhvr>
                                        <p:cTn id="93" dur="2000" fill="hold"/>
                                        <p:tgtEl>
                                          <p:spTgt spid="17"/>
                                        </p:tgtEl>
                                        <p:attrNameLst>
                                          <p:attrName>ppt_h</p:attrName>
                                        </p:attrNameLst>
                                      </p:cBhvr>
                                      <p:tavLst>
                                        <p:tav tm="0">
                                          <p:val>
                                            <p:fltVal val="0"/>
                                          </p:val>
                                        </p:tav>
                                        <p:tav tm="100000">
                                          <p:val>
                                            <p:strVal val="#ppt_h"/>
                                          </p:val>
                                        </p:tav>
                                      </p:tavLst>
                                    </p:anim>
                                    <p:anim calcmode="lin" valueType="num">
                                      <p:cBhvr>
                                        <p:cTn id="94" dur="2000" fill="hold"/>
                                        <p:tgtEl>
                                          <p:spTgt spid="17"/>
                                        </p:tgtEl>
                                        <p:attrNameLst>
                                          <p:attrName>ppt_w</p:attrName>
                                        </p:attrNameLst>
                                      </p:cBhvr>
                                      <p:tavLst>
                                        <p:tav tm="0">
                                          <p:val>
                                            <p:fltVal val="0"/>
                                          </p:val>
                                        </p:tav>
                                        <p:tav tm="100000">
                                          <p:val>
                                            <p:strVal val="#ppt_w"/>
                                          </p:val>
                                        </p:tav>
                                      </p:tavLst>
                                    </p:anim>
                                  </p:childTnLst>
                                </p:cTn>
                              </p:par>
                            </p:childTnLst>
                          </p:cTn>
                        </p:par>
                      </p:childTnLst>
                    </p:cTn>
                  </p:par>
                  <p:par>
                    <p:cTn id="95" fill="hold" nodeType="clickPar">
                      <p:stCondLst>
                        <p:cond delay="indefinite"/>
                      </p:stCondLst>
                      <p:childTnLst>
                        <p:par>
                          <p:cTn id="96" fill="hold" nodeType="withGroup">
                            <p:stCondLst>
                              <p:cond delay="0"/>
                            </p:stCondLst>
                            <p:childTnLst>
                              <p:par>
                                <p:cTn id="97" presetID="35" presetClass="entr" presetSubtype="0" fill="hold" grpId="0" nodeType="clickEffect">
                                  <p:stCondLst>
                                    <p:cond delay="0"/>
                                  </p:stCondLst>
                                  <p:childTnLst>
                                    <p:set>
                                      <p:cBhvr>
                                        <p:cTn id="98" dur="1" fill="hold">
                                          <p:stCondLst>
                                            <p:cond delay="0"/>
                                          </p:stCondLst>
                                        </p:cTn>
                                        <p:tgtEl>
                                          <p:spTgt spid="18"/>
                                        </p:tgtEl>
                                        <p:attrNameLst>
                                          <p:attrName>style.visibility</p:attrName>
                                        </p:attrNameLst>
                                      </p:cBhvr>
                                      <p:to>
                                        <p:strVal val="visible"/>
                                      </p:to>
                                    </p:set>
                                    <p:animEffect transition="in" filter="fade">
                                      <p:cBhvr>
                                        <p:cTn id="99" dur="2000"/>
                                        <p:tgtEl>
                                          <p:spTgt spid="18"/>
                                        </p:tgtEl>
                                      </p:cBhvr>
                                    </p:animEffect>
                                    <p:anim calcmode="lin" valueType="num">
                                      <p:cBhvr>
                                        <p:cTn id="100" dur="2000" fill="hold"/>
                                        <p:tgtEl>
                                          <p:spTgt spid="18"/>
                                        </p:tgtEl>
                                        <p:attrNameLst>
                                          <p:attrName>style.rotation</p:attrName>
                                        </p:attrNameLst>
                                      </p:cBhvr>
                                      <p:tavLst>
                                        <p:tav tm="0">
                                          <p:val>
                                            <p:fltVal val="720"/>
                                          </p:val>
                                        </p:tav>
                                        <p:tav tm="100000">
                                          <p:val>
                                            <p:fltVal val="0"/>
                                          </p:val>
                                        </p:tav>
                                      </p:tavLst>
                                    </p:anim>
                                    <p:anim calcmode="lin" valueType="num">
                                      <p:cBhvr>
                                        <p:cTn id="101" dur="2000" fill="hold"/>
                                        <p:tgtEl>
                                          <p:spTgt spid="18"/>
                                        </p:tgtEl>
                                        <p:attrNameLst>
                                          <p:attrName>ppt_h</p:attrName>
                                        </p:attrNameLst>
                                      </p:cBhvr>
                                      <p:tavLst>
                                        <p:tav tm="0">
                                          <p:val>
                                            <p:fltVal val="0"/>
                                          </p:val>
                                        </p:tav>
                                        <p:tav tm="100000">
                                          <p:val>
                                            <p:strVal val="#ppt_h"/>
                                          </p:val>
                                        </p:tav>
                                      </p:tavLst>
                                    </p:anim>
                                    <p:anim calcmode="lin" valueType="num">
                                      <p:cBhvr>
                                        <p:cTn id="102" dur="2000" fill="hold"/>
                                        <p:tgtEl>
                                          <p:spTgt spid="18"/>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P spid="11" grpId="0"/>
      <p:bldP spid="12" grpId="0"/>
      <p:bldP spid="13" grpId="0"/>
      <p:bldP spid="14" grpId="0"/>
      <p:bldP spid="15" grpId="0"/>
      <p:bldP spid="17" grpId="0"/>
      <p:bldP spid="18"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008313" y="393700"/>
            <a:ext cx="5462587" cy="754063"/>
          </a:xfrm>
          <a:prstGeom prst="rect">
            <a:avLst/>
          </a:prstGeom>
          <a:ln w="57150" cap="flat" cmpd="sng" algn="ctr">
            <a:solidFill>
              <a:srgbClr val="000090"/>
            </a:solidFill>
            <a:prstDash val="solid"/>
            <a:round/>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a:spAutoFit/>
          </a:bodyPr>
          <a:lstStyle/>
          <a:p>
            <a:pPr algn="ctr">
              <a:defRPr/>
            </a:pPr>
            <a:r>
              <a:rPr lang="en-US" sz="4300" dirty="0">
                <a:solidFill>
                  <a:srgbClr val="8C2AAC"/>
                </a:solidFill>
              </a:rPr>
              <a:t>The Code Is A Triplet</a:t>
            </a:r>
          </a:p>
        </p:txBody>
      </p:sp>
      <p:pic>
        <p:nvPicPr>
          <p:cNvPr id="52226" name="Picture 5" descr="images-3.jpe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590800" cy="1597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TextBox 8"/>
          <p:cNvSpPr txBox="1">
            <a:spLocks noChangeArrowheads="1"/>
          </p:cNvSpPr>
          <p:nvPr/>
        </p:nvSpPr>
        <p:spPr bwMode="auto">
          <a:xfrm>
            <a:off x="0" y="1597025"/>
            <a:ext cx="9144000" cy="4894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514350" indent="-51435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buFontTx/>
              <a:buAutoNum type="arabicPeriod" startAt="5"/>
            </a:pPr>
            <a:r>
              <a:rPr lang="en-US" sz="2600" dirty="0">
                <a:solidFill>
                  <a:srgbClr val="FF0000"/>
                </a:solidFill>
              </a:rPr>
              <a:t>Each codon calls for a specific </a:t>
            </a:r>
            <a:r>
              <a:rPr lang="en-US" sz="2600" dirty="0" smtClean="0">
                <a:solidFill>
                  <a:srgbClr val="FF0000"/>
                </a:solidFill>
              </a:rPr>
              <a:t>__________.  </a:t>
            </a:r>
            <a:r>
              <a:rPr lang="en-US" sz="2600" dirty="0">
                <a:solidFill>
                  <a:srgbClr val="FF0000"/>
                </a:solidFill>
              </a:rPr>
              <a:t>When many __________ are linked together a ______ is made.</a:t>
            </a:r>
          </a:p>
          <a:p>
            <a:pPr eaLnBrk="1" hangingPunct="1">
              <a:buFontTx/>
              <a:buAutoNum type="arabicPeriod" startAt="5"/>
            </a:pPr>
            <a:r>
              <a:rPr lang="en-US" sz="2600" dirty="0">
                <a:solidFill>
                  <a:srgbClr val="8C2AAC"/>
                </a:solidFill>
              </a:rPr>
              <a:t>A few codons do not call for any amino acids.  One codon acts as a ______ codon to tell where the sequence of amino acids is to begin.    Three other codons are _____________ and act as signals for the end of a protein chain.</a:t>
            </a:r>
          </a:p>
          <a:p>
            <a:pPr eaLnBrk="1" hangingPunct="1">
              <a:buFontTx/>
              <a:buAutoNum type="arabicPeriod" startAt="5"/>
            </a:pPr>
            <a:r>
              <a:rPr lang="en-US" sz="2600" dirty="0">
                <a:solidFill>
                  <a:srgbClr val="008000"/>
                </a:solidFill>
              </a:rPr>
              <a:t>A gene on a chromosome is many, many codons long.  Each gene is the code for a particular ______.</a:t>
            </a:r>
          </a:p>
          <a:p>
            <a:pPr eaLnBrk="1" hangingPunct="1">
              <a:buFontTx/>
              <a:buAutoNum type="arabicPeriod" startAt="5"/>
            </a:pPr>
            <a:r>
              <a:rPr lang="en-US" sz="2600" dirty="0">
                <a:solidFill>
                  <a:srgbClr val="0000FF"/>
                </a:solidFill>
              </a:rPr>
              <a:t>Genes provide the __________ for making specific proteins, but a gene does not build a protein directly.    The bridge between DNA and protein synthesis is:</a:t>
            </a:r>
          </a:p>
        </p:txBody>
      </p:sp>
      <p:sp>
        <p:nvSpPr>
          <p:cNvPr id="7" name="TextBox 6"/>
          <p:cNvSpPr txBox="1">
            <a:spLocks noChangeArrowheads="1"/>
          </p:cNvSpPr>
          <p:nvPr/>
        </p:nvSpPr>
        <p:spPr bwMode="auto">
          <a:xfrm>
            <a:off x="5156200" y="1624186"/>
            <a:ext cx="2425700" cy="4778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500" dirty="0"/>
              <a:t>amino acid</a:t>
            </a:r>
          </a:p>
        </p:txBody>
      </p:sp>
      <p:sp>
        <p:nvSpPr>
          <p:cNvPr id="8" name="TextBox 7"/>
          <p:cNvSpPr txBox="1">
            <a:spLocks noChangeArrowheads="1"/>
          </p:cNvSpPr>
          <p:nvPr/>
        </p:nvSpPr>
        <p:spPr bwMode="auto">
          <a:xfrm>
            <a:off x="612350" y="2018463"/>
            <a:ext cx="2425700" cy="47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500" dirty="0"/>
              <a:t>amino acids</a:t>
            </a:r>
          </a:p>
        </p:txBody>
      </p:sp>
      <p:sp>
        <p:nvSpPr>
          <p:cNvPr id="10" name="TextBox 9"/>
          <p:cNvSpPr txBox="1">
            <a:spLocks noChangeArrowheads="1"/>
          </p:cNvSpPr>
          <p:nvPr/>
        </p:nvSpPr>
        <p:spPr bwMode="auto">
          <a:xfrm>
            <a:off x="5608132" y="2018463"/>
            <a:ext cx="2425700" cy="47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500" dirty="0"/>
              <a:t>protein</a:t>
            </a:r>
          </a:p>
        </p:txBody>
      </p:sp>
      <p:sp>
        <p:nvSpPr>
          <p:cNvPr id="11" name="TextBox 10"/>
          <p:cNvSpPr txBox="1">
            <a:spLocks noChangeArrowheads="1"/>
          </p:cNvSpPr>
          <p:nvPr/>
        </p:nvSpPr>
        <p:spPr bwMode="auto">
          <a:xfrm>
            <a:off x="2057400" y="2798763"/>
            <a:ext cx="2209800" cy="4778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ja-JP" altLang="en-US" sz="2500"/>
              <a:t>“</a:t>
            </a:r>
            <a:r>
              <a:rPr lang="en-US" altLang="ja-JP" sz="2500" dirty="0"/>
              <a:t>start</a:t>
            </a:r>
            <a:r>
              <a:rPr lang="ja-JP" altLang="en-US" sz="2500"/>
              <a:t>”</a:t>
            </a:r>
            <a:endParaRPr lang="en-US" sz="2500" dirty="0"/>
          </a:p>
        </p:txBody>
      </p:sp>
      <p:sp>
        <p:nvSpPr>
          <p:cNvPr id="12" name="TextBox 11"/>
          <p:cNvSpPr txBox="1">
            <a:spLocks noChangeArrowheads="1"/>
          </p:cNvSpPr>
          <p:nvPr/>
        </p:nvSpPr>
        <p:spPr bwMode="auto">
          <a:xfrm>
            <a:off x="550782" y="3607551"/>
            <a:ext cx="2209800" cy="4778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ja-JP" altLang="en-US" sz="2500" dirty="0"/>
              <a:t>“</a:t>
            </a:r>
            <a:r>
              <a:rPr lang="en-US" altLang="ja-JP" sz="2500" dirty="0"/>
              <a:t>stop</a:t>
            </a:r>
            <a:r>
              <a:rPr lang="ja-JP" altLang="en-US" sz="2500" dirty="0"/>
              <a:t>”</a:t>
            </a:r>
            <a:r>
              <a:rPr lang="en-US" altLang="ja-JP" sz="2500" dirty="0"/>
              <a:t> codons</a:t>
            </a:r>
            <a:endParaRPr lang="en-US" sz="2500" dirty="0"/>
          </a:p>
        </p:txBody>
      </p:sp>
      <p:sp>
        <p:nvSpPr>
          <p:cNvPr id="13" name="TextBox 12"/>
          <p:cNvSpPr txBox="1">
            <a:spLocks noChangeArrowheads="1"/>
          </p:cNvSpPr>
          <p:nvPr/>
        </p:nvSpPr>
        <p:spPr bwMode="auto">
          <a:xfrm>
            <a:off x="6045200" y="4779299"/>
            <a:ext cx="2425700" cy="4778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500" dirty="0"/>
              <a:t> protein</a:t>
            </a:r>
          </a:p>
        </p:txBody>
      </p:sp>
      <p:sp>
        <p:nvSpPr>
          <p:cNvPr id="14" name="TextBox 13"/>
          <p:cNvSpPr txBox="1">
            <a:spLocks noChangeArrowheads="1"/>
          </p:cNvSpPr>
          <p:nvPr/>
        </p:nvSpPr>
        <p:spPr bwMode="auto">
          <a:xfrm>
            <a:off x="3340100" y="5154699"/>
            <a:ext cx="2425700" cy="47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500" dirty="0"/>
              <a:t> instructions</a:t>
            </a:r>
          </a:p>
        </p:txBody>
      </p:sp>
      <p:sp>
        <p:nvSpPr>
          <p:cNvPr id="15" name="TextBox 14"/>
          <p:cNvSpPr txBox="1"/>
          <p:nvPr/>
        </p:nvSpPr>
        <p:spPr>
          <a:xfrm>
            <a:off x="7953375" y="6014030"/>
            <a:ext cx="1190626" cy="553998"/>
          </a:xfrm>
          <a:prstGeom prst="rect">
            <a:avLst/>
          </a:prstGeom>
          <a:noFill/>
          <a:ln>
            <a:solidFill>
              <a:schemeClr val="bg1"/>
            </a:solidFill>
          </a:ln>
        </p:spPr>
        <p:txBody>
          <a:bodyPr>
            <a:spAutoFit/>
          </a:bodyPr>
          <a:lstStyle/>
          <a:p>
            <a:pPr>
              <a:defRPr/>
            </a:pPr>
            <a:r>
              <a:rPr lang="en-US" sz="3000" b="1" spc="200" dirty="0">
                <a:ln w="29210">
                  <a:solidFill>
                    <a:srgbClr val="8C2AAC"/>
                  </a:solidFill>
                </a:ln>
                <a:solidFill>
                  <a:srgbClr val="FF0000"/>
                </a:solidFill>
                <a:effectLst>
                  <a:innerShdw blurRad="50800" dist="50800" dir="8100000">
                    <a:srgbClr val="7D7D7D">
                      <a:alpha val="73000"/>
                    </a:srgbClr>
                  </a:innerShdw>
                </a:effectLst>
                <a:ea typeface="ＭＳ Ｐゴシック" charset="-128"/>
                <a:cs typeface="ＭＳ Ｐゴシック" charset="-128"/>
              </a:rPr>
              <a:t>RNA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1000"/>
                                        <p:tgtEl>
                                          <p:spTgt spid="9">
                                            <p:txEl>
                                              <p:pRg st="0" end="0"/>
                                            </p:txEl>
                                          </p:spTgt>
                                        </p:tgtEl>
                                      </p:cBhvr>
                                    </p:animEffect>
                                    <p:anim calcmode="lin" valueType="num">
                                      <p:cBhvr>
                                        <p:cTn id="8"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9">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9">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41" presetClass="entr" presetSubtype="0" fill="hold" grpId="0" nodeType="clickEffect">
                                  <p:stCondLst>
                                    <p:cond delay="0"/>
                                  </p:stCondLst>
                                  <p:iterate type="lt">
                                    <p:tmPct val="10000"/>
                                  </p:iterate>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7"/>
                                        </p:tgtEl>
                                        <p:attrNameLst>
                                          <p:attrName>ppt_y</p:attrName>
                                        </p:attrNameLst>
                                      </p:cBhvr>
                                      <p:tavLst>
                                        <p:tav tm="0">
                                          <p:val>
                                            <p:strVal val="#ppt_y"/>
                                          </p:val>
                                        </p:tav>
                                        <p:tav tm="100000">
                                          <p:val>
                                            <p:strVal val="#ppt_y"/>
                                          </p:val>
                                        </p:tav>
                                      </p:tavLst>
                                    </p:anim>
                                    <p:anim calcmode="lin" valueType="num">
                                      <p:cBhvr>
                                        <p:cTn id="17"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7"/>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41" presetClass="entr" presetSubtype="0" fill="hold" grpId="0" nodeType="clickEffect">
                                  <p:stCondLst>
                                    <p:cond delay="0"/>
                                  </p:stCondLst>
                                  <p:iterate type="lt">
                                    <p:tmPct val="10000"/>
                                  </p:iterate>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25" dur="500" fill="hold"/>
                                        <p:tgtEl>
                                          <p:spTgt spid="8"/>
                                        </p:tgtEl>
                                        <p:attrNameLst>
                                          <p:attrName>ppt_y</p:attrName>
                                        </p:attrNameLst>
                                      </p:cBhvr>
                                      <p:tavLst>
                                        <p:tav tm="0">
                                          <p:val>
                                            <p:strVal val="#ppt_y"/>
                                          </p:val>
                                        </p:tav>
                                        <p:tav tm="100000">
                                          <p:val>
                                            <p:strVal val="#ppt_y"/>
                                          </p:val>
                                        </p:tav>
                                      </p:tavLst>
                                    </p:anim>
                                    <p:anim calcmode="lin" valueType="num">
                                      <p:cBhvr>
                                        <p:cTn id="26"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27"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28" dur="500" tmFilter="0,0; .5, 1; 1, 1"/>
                                        <p:tgtEl>
                                          <p:spTgt spid="8"/>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41" presetClass="entr" presetSubtype="0" fill="hold" grpId="0" nodeType="clickEffect">
                                  <p:stCondLst>
                                    <p:cond delay="0"/>
                                  </p:stCondLst>
                                  <p:iterate type="lt">
                                    <p:tmPct val="10000"/>
                                  </p:iterate>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34" dur="500" fill="hold"/>
                                        <p:tgtEl>
                                          <p:spTgt spid="10"/>
                                        </p:tgtEl>
                                        <p:attrNameLst>
                                          <p:attrName>ppt_y</p:attrName>
                                        </p:attrNameLst>
                                      </p:cBhvr>
                                      <p:tavLst>
                                        <p:tav tm="0">
                                          <p:val>
                                            <p:strVal val="#ppt_y"/>
                                          </p:val>
                                        </p:tav>
                                        <p:tav tm="100000">
                                          <p:val>
                                            <p:strVal val="#ppt_y"/>
                                          </p:val>
                                        </p:tav>
                                      </p:tavLst>
                                    </p:anim>
                                    <p:anim calcmode="lin" valueType="num">
                                      <p:cBhvr>
                                        <p:cTn id="35"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36"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37" dur="500" tmFilter="0,0; .5, 1; 1, 1"/>
                                        <p:tgtEl>
                                          <p:spTgt spid="10"/>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37" presetClass="entr" presetSubtype="0" fill="hold" grpId="0" nodeType="clickEffect">
                                  <p:stCondLst>
                                    <p:cond delay="0"/>
                                  </p:stCondLst>
                                  <p:childTnLst>
                                    <p:set>
                                      <p:cBhvr>
                                        <p:cTn id="41" dur="1" fill="hold">
                                          <p:stCondLst>
                                            <p:cond delay="0"/>
                                          </p:stCondLst>
                                        </p:cTn>
                                        <p:tgtEl>
                                          <p:spTgt spid="9">
                                            <p:txEl>
                                              <p:pRg st="1" end="1"/>
                                            </p:txEl>
                                          </p:spTgt>
                                        </p:tgtEl>
                                        <p:attrNameLst>
                                          <p:attrName>style.visibility</p:attrName>
                                        </p:attrNameLst>
                                      </p:cBhvr>
                                      <p:to>
                                        <p:strVal val="visible"/>
                                      </p:to>
                                    </p:set>
                                    <p:animEffect transition="in" filter="fade">
                                      <p:cBhvr>
                                        <p:cTn id="42" dur="1000"/>
                                        <p:tgtEl>
                                          <p:spTgt spid="9">
                                            <p:txEl>
                                              <p:pRg st="1" end="1"/>
                                            </p:txEl>
                                          </p:spTgt>
                                        </p:tgtEl>
                                      </p:cBhvr>
                                    </p:animEffect>
                                    <p:anim calcmode="lin" valueType="num">
                                      <p:cBhvr>
                                        <p:cTn id="43"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44" dur="900" decel="100000" fill="hold"/>
                                        <p:tgtEl>
                                          <p:spTgt spid="9">
                                            <p:txEl>
                                              <p:pRg st="1" end="1"/>
                                            </p:txEl>
                                          </p:spTgt>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9">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46" fill="hold" nodeType="clickPar">
                      <p:stCondLst>
                        <p:cond delay="indefinite"/>
                      </p:stCondLst>
                      <p:childTnLst>
                        <p:par>
                          <p:cTn id="47" fill="hold" nodeType="withGroup">
                            <p:stCondLst>
                              <p:cond delay="0"/>
                            </p:stCondLst>
                            <p:childTnLst>
                              <p:par>
                                <p:cTn id="48" presetID="41" presetClass="entr" presetSubtype="0" fill="hold" grpId="0" nodeType="clickEffect">
                                  <p:stCondLst>
                                    <p:cond delay="0"/>
                                  </p:stCondLst>
                                  <p:iterate type="lt">
                                    <p:tmPct val="10000"/>
                                  </p:iterate>
                                  <p:childTnLst>
                                    <p:set>
                                      <p:cBhvr>
                                        <p:cTn id="49" dur="1" fill="hold">
                                          <p:stCondLst>
                                            <p:cond delay="0"/>
                                          </p:stCondLst>
                                        </p:cTn>
                                        <p:tgtEl>
                                          <p:spTgt spid="11"/>
                                        </p:tgtEl>
                                        <p:attrNameLst>
                                          <p:attrName>style.visibility</p:attrName>
                                        </p:attrNameLst>
                                      </p:cBhvr>
                                      <p:to>
                                        <p:strVal val="visible"/>
                                      </p:to>
                                    </p:set>
                                    <p:anim calcmode="lin" valueType="num">
                                      <p:cBhvr>
                                        <p:cTn id="50" dur="500" fill="hold"/>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id="51" dur="500" fill="hold"/>
                                        <p:tgtEl>
                                          <p:spTgt spid="11"/>
                                        </p:tgtEl>
                                        <p:attrNameLst>
                                          <p:attrName>ppt_y</p:attrName>
                                        </p:attrNameLst>
                                      </p:cBhvr>
                                      <p:tavLst>
                                        <p:tav tm="0">
                                          <p:val>
                                            <p:strVal val="#ppt_y"/>
                                          </p:val>
                                        </p:tav>
                                        <p:tav tm="100000">
                                          <p:val>
                                            <p:strVal val="#ppt_y"/>
                                          </p:val>
                                        </p:tav>
                                      </p:tavLst>
                                    </p:anim>
                                    <p:anim calcmode="lin" valueType="num">
                                      <p:cBhvr>
                                        <p:cTn id="52" dur="500" fill="hold"/>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id="53" dur="500" fill="hold"/>
                                        <p:tgtEl>
                                          <p:spTgt spid="11"/>
                                        </p:tgtEl>
                                        <p:attrNameLst>
                                          <p:attrName>ppt_w</p:attrName>
                                        </p:attrNameLst>
                                      </p:cBhvr>
                                      <p:tavLst>
                                        <p:tav tm="0">
                                          <p:val>
                                            <p:strVal val="#ppt_w/10"/>
                                          </p:val>
                                        </p:tav>
                                        <p:tav tm="50000">
                                          <p:val>
                                            <p:strVal val="#ppt_w+.01"/>
                                          </p:val>
                                        </p:tav>
                                        <p:tav tm="100000">
                                          <p:val>
                                            <p:strVal val="#ppt_w"/>
                                          </p:val>
                                        </p:tav>
                                      </p:tavLst>
                                    </p:anim>
                                    <p:animEffect transition="in" filter="fade">
                                      <p:cBhvr>
                                        <p:cTn id="54" dur="500" tmFilter="0,0; .5, 1; 1, 1"/>
                                        <p:tgtEl>
                                          <p:spTgt spid="11"/>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41" presetClass="entr" presetSubtype="0" fill="hold" grpId="0" nodeType="clickEffect">
                                  <p:stCondLst>
                                    <p:cond delay="0"/>
                                  </p:stCondLst>
                                  <p:iterate type="lt">
                                    <p:tmPct val="10000"/>
                                  </p:iterate>
                                  <p:childTnLst>
                                    <p:set>
                                      <p:cBhvr>
                                        <p:cTn id="58" dur="1" fill="hold">
                                          <p:stCondLst>
                                            <p:cond delay="0"/>
                                          </p:stCondLst>
                                        </p:cTn>
                                        <p:tgtEl>
                                          <p:spTgt spid="12"/>
                                        </p:tgtEl>
                                        <p:attrNameLst>
                                          <p:attrName>style.visibility</p:attrName>
                                        </p:attrNameLst>
                                      </p:cBhvr>
                                      <p:to>
                                        <p:strVal val="visible"/>
                                      </p:to>
                                    </p:set>
                                    <p:anim calcmode="lin" valueType="num">
                                      <p:cBhvr>
                                        <p:cTn id="59" dur="500" fill="hold"/>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id="60" dur="500" fill="hold"/>
                                        <p:tgtEl>
                                          <p:spTgt spid="12"/>
                                        </p:tgtEl>
                                        <p:attrNameLst>
                                          <p:attrName>ppt_y</p:attrName>
                                        </p:attrNameLst>
                                      </p:cBhvr>
                                      <p:tavLst>
                                        <p:tav tm="0">
                                          <p:val>
                                            <p:strVal val="#ppt_y"/>
                                          </p:val>
                                        </p:tav>
                                        <p:tav tm="100000">
                                          <p:val>
                                            <p:strVal val="#ppt_y"/>
                                          </p:val>
                                        </p:tav>
                                      </p:tavLst>
                                    </p:anim>
                                    <p:anim calcmode="lin" valueType="num">
                                      <p:cBhvr>
                                        <p:cTn id="61" dur="500" fill="hold"/>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id="62" dur="500" fill="hold"/>
                                        <p:tgtEl>
                                          <p:spTgt spid="12"/>
                                        </p:tgtEl>
                                        <p:attrNameLst>
                                          <p:attrName>ppt_w</p:attrName>
                                        </p:attrNameLst>
                                      </p:cBhvr>
                                      <p:tavLst>
                                        <p:tav tm="0">
                                          <p:val>
                                            <p:strVal val="#ppt_w/10"/>
                                          </p:val>
                                        </p:tav>
                                        <p:tav tm="50000">
                                          <p:val>
                                            <p:strVal val="#ppt_w+.01"/>
                                          </p:val>
                                        </p:tav>
                                        <p:tav tm="100000">
                                          <p:val>
                                            <p:strVal val="#ppt_w"/>
                                          </p:val>
                                        </p:tav>
                                      </p:tavLst>
                                    </p:anim>
                                    <p:animEffect transition="in" filter="fade">
                                      <p:cBhvr>
                                        <p:cTn id="63" dur="500" tmFilter="0,0; .5, 1; 1, 1"/>
                                        <p:tgtEl>
                                          <p:spTgt spid="12"/>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37" presetClass="entr" presetSubtype="0" fill="hold" grpId="0" nodeType="clickEffect">
                                  <p:stCondLst>
                                    <p:cond delay="0"/>
                                  </p:stCondLst>
                                  <p:childTnLst>
                                    <p:set>
                                      <p:cBhvr>
                                        <p:cTn id="67" dur="1" fill="hold">
                                          <p:stCondLst>
                                            <p:cond delay="0"/>
                                          </p:stCondLst>
                                        </p:cTn>
                                        <p:tgtEl>
                                          <p:spTgt spid="9">
                                            <p:txEl>
                                              <p:pRg st="2" end="2"/>
                                            </p:txEl>
                                          </p:spTgt>
                                        </p:tgtEl>
                                        <p:attrNameLst>
                                          <p:attrName>style.visibility</p:attrName>
                                        </p:attrNameLst>
                                      </p:cBhvr>
                                      <p:to>
                                        <p:strVal val="visible"/>
                                      </p:to>
                                    </p:set>
                                    <p:animEffect transition="in" filter="fade">
                                      <p:cBhvr>
                                        <p:cTn id="68" dur="1000"/>
                                        <p:tgtEl>
                                          <p:spTgt spid="9">
                                            <p:txEl>
                                              <p:pRg st="2" end="2"/>
                                            </p:txEl>
                                          </p:spTgt>
                                        </p:tgtEl>
                                      </p:cBhvr>
                                    </p:animEffect>
                                    <p:anim calcmode="lin" valueType="num">
                                      <p:cBhvr>
                                        <p:cTn id="69" dur="10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70" dur="900" decel="100000" fill="hold"/>
                                        <p:tgtEl>
                                          <p:spTgt spid="9">
                                            <p:txEl>
                                              <p:pRg st="2" end="2"/>
                                            </p:txEl>
                                          </p:spTgt>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9">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72" fill="hold" nodeType="clickPar">
                      <p:stCondLst>
                        <p:cond delay="indefinite"/>
                      </p:stCondLst>
                      <p:childTnLst>
                        <p:par>
                          <p:cTn id="73" fill="hold" nodeType="withGroup">
                            <p:stCondLst>
                              <p:cond delay="0"/>
                            </p:stCondLst>
                            <p:childTnLst>
                              <p:par>
                                <p:cTn id="74" presetID="41" presetClass="entr" presetSubtype="0" fill="hold" grpId="0" nodeType="clickEffect">
                                  <p:stCondLst>
                                    <p:cond delay="0"/>
                                  </p:stCondLst>
                                  <p:iterate type="lt">
                                    <p:tmPct val="10000"/>
                                  </p:iterate>
                                  <p:childTnLst>
                                    <p:set>
                                      <p:cBhvr>
                                        <p:cTn id="75" dur="1" fill="hold">
                                          <p:stCondLst>
                                            <p:cond delay="0"/>
                                          </p:stCondLst>
                                        </p:cTn>
                                        <p:tgtEl>
                                          <p:spTgt spid="13"/>
                                        </p:tgtEl>
                                        <p:attrNameLst>
                                          <p:attrName>style.visibility</p:attrName>
                                        </p:attrNameLst>
                                      </p:cBhvr>
                                      <p:to>
                                        <p:strVal val="visible"/>
                                      </p:to>
                                    </p:set>
                                    <p:anim calcmode="lin" valueType="num">
                                      <p:cBhvr>
                                        <p:cTn id="76" dur="50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77" dur="500" fill="hold"/>
                                        <p:tgtEl>
                                          <p:spTgt spid="13"/>
                                        </p:tgtEl>
                                        <p:attrNameLst>
                                          <p:attrName>ppt_y</p:attrName>
                                        </p:attrNameLst>
                                      </p:cBhvr>
                                      <p:tavLst>
                                        <p:tav tm="0">
                                          <p:val>
                                            <p:strVal val="#ppt_y"/>
                                          </p:val>
                                        </p:tav>
                                        <p:tav tm="100000">
                                          <p:val>
                                            <p:strVal val="#ppt_y"/>
                                          </p:val>
                                        </p:tav>
                                      </p:tavLst>
                                    </p:anim>
                                    <p:anim calcmode="lin" valueType="num">
                                      <p:cBhvr>
                                        <p:cTn id="78" dur="50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79" dur="50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80" dur="500" tmFilter="0,0; .5, 1; 1, 1"/>
                                        <p:tgtEl>
                                          <p:spTgt spid="13"/>
                                        </p:tgtEl>
                                      </p:cBhvr>
                                    </p:animEffect>
                                  </p:childTnLst>
                                </p:cTn>
                              </p:par>
                            </p:childTnLst>
                          </p:cTn>
                        </p:par>
                      </p:childTnLst>
                    </p:cTn>
                  </p:par>
                  <p:par>
                    <p:cTn id="81" fill="hold" nodeType="clickPar">
                      <p:stCondLst>
                        <p:cond delay="indefinite"/>
                      </p:stCondLst>
                      <p:childTnLst>
                        <p:par>
                          <p:cTn id="82" fill="hold" nodeType="withGroup">
                            <p:stCondLst>
                              <p:cond delay="0"/>
                            </p:stCondLst>
                            <p:childTnLst>
                              <p:par>
                                <p:cTn id="83" presetID="37" presetClass="entr" presetSubtype="0" fill="hold" grpId="0" nodeType="clickEffect">
                                  <p:stCondLst>
                                    <p:cond delay="0"/>
                                  </p:stCondLst>
                                  <p:childTnLst>
                                    <p:set>
                                      <p:cBhvr>
                                        <p:cTn id="84" dur="1" fill="hold">
                                          <p:stCondLst>
                                            <p:cond delay="0"/>
                                          </p:stCondLst>
                                        </p:cTn>
                                        <p:tgtEl>
                                          <p:spTgt spid="9">
                                            <p:txEl>
                                              <p:pRg st="3" end="3"/>
                                            </p:txEl>
                                          </p:spTgt>
                                        </p:tgtEl>
                                        <p:attrNameLst>
                                          <p:attrName>style.visibility</p:attrName>
                                        </p:attrNameLst>
                                      </p:cBhvr>
                                      <p:to>
                                        <p:strVal val="visible"/>
                                      </p:to>
                                    </p:set>
                                    <p:animEffect transition="in" filter="fade">
                                      <p:cBhvr>
                                        <p:cTn id="85" dur="1000"/>
                                        <p:tgtEl>
                                          <p:spTgt spid="9">
                                            <p:txEl>
                                              <p:pRg st="3" end="3"/>
                                            </p:txEl>
                                          </p:spTgt>
                                        </p:tgtEl>
                                      </p:cBhvr>
                                    </p:animEffect>
                                    <p:anim calcmode="lin" valueType="num">
                                      <p:cBhvr>
                                        <p:cTn id="86" dur="10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87" dur="900" decel="100000" fill="hold"/>
                                        <p:tgtEl>
                                          <p:spTgt spid="9">
                                            <p:txEl>
                                              <p:pRg st="3" end="3"/>
                                            </p:txEl>
                                          </p:spTgt>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9">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89" fill="hold" nodeType="clickPar">
                      <p:stCondLst>
                        <p:cond delay="indefinite"/>
                      </p:stCondLst>
                      <p:childTnLst>
                        <p:par>
                          <p:cTn id="90" fill="hold" nodeType="withGroup">
                            <p:stCondLst>
                              <p:cond delay="0"/>
                            </p:stCondLst>
                            <p:childTnLst>
                              <p:par>
                                <p:cTn id="91" presetID="41" presetClass="entr" presetSubtype="0" fill="hold" grpId="0" nodeType="clickEffect">
                                  <p:stCondLst>
                                    <p:cond delay="0"/>
                                  </p:stCondLst>
                                  <p:iterate type="lt">
                                    <p:tmPct val="10000"/>
                                  </p:iterate>
                                  <p:childTnLst>
                                    <p:set>
                                      <p:cBhvr>
                                        <p:cTn id="92" dur="1" fill="hold">
                                          <p:stCondLst>
                                            <p:cond delay="0"/>
                                          </p:stCondLst>
                                        </p:cTn>
                                        <p:tgtEl>
                                          <p:spTgt spid="14"/>
                                        </p:tgtEl>
                                        <p:attrNameLst>
                                          <p:attrName>style.visibility</p:attrName>
                                        </p:attrNameLst>
                                      </p:cBhvr>
                                      <p:to>
                                        <p:strVal val="visible"/>
                                      </p:to>
                                    </p:set>
                                    <p:anim calcmode="lin" valueType="num">
                                      <p:cBhvr>
                                        <p:cTn id="93" dur="500" fill="hold"/>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14"/>
                                        </p:tgtEl>
                                        <p:attrNameLst>
                                          <p:attrName>ppt_y</p:attrName>
                                        </p:attrNameLst>
                                      </p:cBhvr>
                                      <p:tavLst>
                                        <p:tav tm="0">
                                          <p:val>
                                            <p:strVal val="#ppt_y"/>
                                          </p:val>
                                        </p:tav>
                                        <p:tav tm="100000">
                                          <p:val>
                                            <p:strVal val="#ppt_y"/>
                                          </p:val>
                                        </p:tav>
                                      </p:tavLst>
                                    </p:anim>
                                    <p:anim calcmode="lin" valueType="num">
                                      <p:cBhvr>
                                        <p:cTn id="95" dur="500" fill="hold"/>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14"/>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14"/>
                                        </p:tgtEl>
                                      </p:cBhvr>
                                    </p:animEffect>
                                  </p:childTnLst>
                                </p:cTn>
                              </p:par>
                            </p:childTnLst>
                          </p:cTn>
                        </p:par>
                      </p:childTnLst>
                    </p:cTn>
                  </p:par>
                  <p:par>
                    <p:cTn id="98" fill="hold" nodeType="clickPar">
                      <p:stCondLst>
                        <p:cond delay="indefinite"/>
                      </p:stCondLst>
                      <p:childTnLst>
                        <p:par>
                          <p:cTn id="99" fill="hold" nodeType="withGroup">
                            <p:stCondLst>
                              <p:cond delay="0"/>
                            </p:stCondLst>
                            <p:childTnLst>
                              <p:par>
                                <p:cTn id="100" presetID="26" presetClass="entr" presetSubtype="0" fill="hold" nodeType="clickEffect">
                                  <p:stCondLst>
                                    <p:cond delay="0"/>
                                  </p:stCondLst>
                                  <p:childTnLst>
                                    <p:set>
                                      <p:cBhvr>
                                        <p:cTn id="101" dur="1" fill="hold">
                                          <p:stCondLst>
                                            <p:cond delay="0"/>
                                          </p:stCondLst>
                                        </p:cTn>
                                        <p:tgtEl>
                                          <p:spTgt spid="15"/>
                                        </p:tgtEl>
                                        <p:attrNameLst>
                                          <p:attrName>style.visibility</p:attrName>
                                        </p:attrNameLst>
                                      </p:cBhvr>
                                      <p:to>
                                        <p:strVal val="visible"/>
                                      </p:to>
                                    </p:set>
                                    <p:animEffect transition="in" filter="wipe(down)">
                                      <p:cBhvr>
                                        <p:cTn id="102" dur="580">
                                          <p:stCondLst>
                                            <p:cond delay="0"/>
                                          </p:stCondLst>
                                        </p:cTn>
                                        <p:tgtEl>
                                          <p:spTgt spid="15"/>
                                        </p:tgtEl>
                                      </p:cBhvr>
                                    </p:animEffect>
                                    <p:anim calcmode="lin" valueType="num">
                                      <p:cBhvr>
                                        <p:cTn id="103"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104"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105"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106"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107"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108" dur="26">
                                          <p:stCondLst>
                                            <p:cond delay="650"/>
                                          </p:stCondLst>
                                        </p:cTn>
                                        <p:tgtEl>
                                          <p:spTgt spid="15"/>
                                        </p:tgtEl>
                                      </p:cBhvr>
                                      <p:to x="100000" y="60000"/>
                                    </p:animScale>
                                    <p:animScale>
                                      <p:cBhvr>
                                        <p:cTn id="109" dur="166" decel="50000">
                                          <p:stCondLst>
                                            <p:cond delay="676"/>
                                          </p:stCondLst>
                                        </p:cTn>
                                        <p:tgtEl>
                                          <p:spTgt spid="15"/>
                                        </p:tgtEl>
                                      </p:cBhvr>
                                      <p:to x="100000" y="100000"/>
                                    </p:animScale>
                                    <p:animScale>
                                      <p:cBhvr>
                                        <p:cTn id="110" dur="26">
                                          <p:stCondLst>
                                            <p:cond delay="1312"/>
                                          </p:stCondLst>
                                        </p:cTn>
                                        <p:tgtEl>
                                          <p:spTgt spid="15"/>
                                        </p:tgtEl>
                                      </p:cBhvr>
                                      <p:to x="100000" y="80000"/>
                                    </p:animScale>
                                    <p:animScale>
                                      <p:cBhvr>
                                        <p:cTn id="111" dur="166" decel="50000">
                                          <p:stCondLst>
                                            <p:cond delay="1338"/>
                                          </p:stCondLst>
                                        </p:cTn>
                                        <p:tgtEl>
                                          <p:spTgt spid="15"/>
                                        </p:tgtEl>
                                      </p:cBhvr>
                                      <p:to x="100000" y="100000"/>
                                    </p:animScale>
                                    <p:animScale>
                                      <p:cBhvr>
                                        <p:cTn id="112" dur="26">
                                          <p:stCondLst>
                                            <p:cond delay="1642"/>
                                          </p:stCondLst>
                                        </p:cTn>
                                        <p:tgtEl>
                                          <p:spTgt spid="15"/>
                                        </p:tgtEl>
                                      </p:cBhvr>
                                      <p:to x="100000" y="90000"/>
                                    </p:animScale>
                                    <p:animScale>
                                      <p:cBhvr>
                                        <p:cTn id="113" dur="166" decel="50000">
                                          <p:stCondLst>
                                            <p:cond delay="1668"/>
                                          </p:stCondLst>
                                        </p:cTn>
                                        <p:tgtEl>
                                          <p:spTgt spid="15"/>
                                        </p:tgtEl>
                                      </p:cBhvr>
                                      <p:to x="100000" y="100000"/>
                                    </p:animScale>
                                    <p:animScale>
                                      <p:cBhvr>
                                        <p:cTn id="114" dur="26">
                                          <p:stCondLst>
                                            <p:cond delay="1808"/>
                                          </p:stCondLst>
                                        </p:cTn>
                                        <p:tgtEl>
                                          <p:spTgt spid="15"/>
                                        </p:tgtEl>
                                      </p:cBhvr>
                                      <p:to x="100000" y="95000"/>
                                    </p:animScale>
                                    <p:animScale>
                                      <p:cBhvr>
                                        <p:cTn id="115" dur="166" decel="50000">
                                          <p:stCondLst>
                                            <p:cond delay="1834"/>
                                          </p:stCondLst>
                                        </p:cTn>
                                        <p:tgtEl>
                                          <p:spTgt spid="1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P spid="7" grpId="0"/>
      <p:bldP spid="8" grpId="0"/>
      <p:bldP spid="10" grpId="0"/>
      <p:bldP spid="11" grpId="0"/>
      <p:bldP spid="12" grpId="0"/>
      <p:bldP spid="13" grpId="0"/>
      <p:bldP spid="14"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53250" name="TextBox 1"/>
          <p:cNvSpPr txBox="1">
            <a:spLocks noChangeArrowheads="1"/>
          </p:cNvSpPr>
          <p:nvPr/>
        </p:nvSpPr>
        <p:spPr bwMode="auto">
          <a:xfrm>
            <a:off x="762000" y="215900"/>
            <a:ext cx="7353300" cy="6778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3800" dirty="0">
                <a:solidFill>
                  <a:srgbClr val="FB93FA"/>
                </a:solidFill>
              </a:rPr>
              <a:t>RNA – Ribonucleic Acid</a:t>
            </a:r>
          </a:p>
        </p:txBody>
      </p:sp>
      <p:pic>
        <p:nvPicPr>
          <p:cNvPr id="53251" name="Picture 2" descr="images-2.jpe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350963"/>
            <a:ext cx="3128963" cy="5329237"/>
          </a:xfrm>
          <a:prstGeom prst="rect">
            <a:avLst/>
          </a:prstGeom>
          <a:noFill/>
          <a:ln w="38100">
            <a:solidFill>
              <a:srgbClr val="FFFF00"/>
            </a:solidFill>
            <a:round/>
            <a:headEnd/>
            <a:tailEnd/>
          </a:ln>
          <a:extLst>
            <a:ext uri="{909E8E84-426E-40dd-AFC4-6F175D3DCCD1}">
              <a14:hiddenFill xmlns:a14="http://schemas.microsoft.com/office/drawing/2010/main" xmlns="">
                <a:solidFill>
                  <a:srgbClr val="FFFFFF"/>
                </a:solidFill>
              </a14:hiddenFill>
            </a:ext>
          </a:extLst>
        </p:spPr>
      </p:pic>
      <p:sp>
        <p:nvSpPr>
          <p:cNvPr id="53252" name="TextBox 3"/>
          <p:cNvSpPr txBox="1">
            <a:spLocks noChangeArrowheads="1"/>
          </p:cNvSpPr>
          <p:nvPr/>
        </p:nvSpPr>
        <p:spPr bwMode="auto">
          <a:xfrm>
            <a:off x="3733800" y="1350963"/>
            <a:ext cx="5054600" cy="1168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3500" dirty="0">
                <a:solidFill>
                  <a:srgbClr val="9BFA2B"/>
                </a:solidFill>
              </a:rPr>
              <a:t>Differences Between DNA and RNA:</a:t>
            </a:r>
          </a:p>
        </p:txBody>
      </p:sp>
      <p:sp>
        <p:nvSpPr>
          <p:cNvPr id="5" name="TextBox 4"/>
          <p:cNvSpPr txBox="1">
            <a:spLocks noChangeArrowheads="1"/>
          </p:cNvSpPr>
          <p:nvPr/>
        </p:nvSpPr>
        <p:spPr bwMode="auto">
          <a:xfrm>
            <a:off x="3733800" y="2705100"/>
            <a:ext cx="5219700" cy="4400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514350" indent="-51435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buFontTx/>
              <a:buAutoNum type="arabicPeriod"/>
            </a:pPr>
            <a:r>
              <a:rPr lang="en-US" sz="2800" dirty="0">
                <a:solidFill>
                  <a:srgbClr val="8EB4E3"/>
                </a:solidFill>
              </a:rPr>
              <a:t>RNA is a single strand;  DNA is a double strand.</a:t>
            </a:r>
          </a:p>
          <a:p>
            <a:pPr eaLnBrk="1" hangingPunct="1">
              <a:buFontTx/>
              <a:buAutoNum type="arabicPeriod"/>
            </a:pPr>
            <a:r>
              <a:rPr lang="en-US" sz="2800" dirty="0">
                <a:solidFill>
                  <a:srgbClr val="FAC090"/>
                </a:solidFill>
              </a:rPr>
              <a:t>The sugar in RNA is ribose;  the sugar in DNA is deoxyribose.</a:t>
            </a:r>
          </a:p>
          <a:p>
            <a:pPr eaLnBrk="1" hangingPunct="1">
              <a:buFontTx/>
              <a:buAutoNum type="arabicPeriod"/>
            </a:pPr>
            <a:r>
              <a:rPr lang="en-US" sz="2800" dirty="0">
                <a:solidFill>
                  <a:srgbClr val="8EB4E3"/>
                </a:solidFill>
              </a:rPr>
              <a:t>RNA has uracil that pairs with adenine;  DNA has thymine that pairs with adenine.</a:t>
            </a:r>
          </a:p>
          <a:p>
            <a:pPr eaLnBrk="1" hangingPunct="1"/>
            <a:endParaRPr lang="en-US" sz="2800" dirty="0">
              <a:solidFill>
                <a:srgbClr val="8EB4E3"/>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5">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5">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fade">
                                      <p:cBhvr>
                                        <p:cTn id="15" dur="1000"/>
                                        <p:tgtEl>
                                          <p:spTgt spid="5">
                                            <p:txEl>
                                              <p:pRg st="1" end="1"/>
                                            </p:txEl>
                                          </p:spTgt>
                                        </p:tgtEl>
                                      </p:cBhvr>
                                    </p:animEffect>
                                    <p:anim calcmode="lin" valueType="num">
                                      <p:cBhvr>
                                        <p:cTn id="16"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5">
                                            <p:txEl>
                                              <p:pRg st="1" end="1"/>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5">
                                            <p:txEl>
                                              <p:pRg st="2" end="2"/>
                                            </p:txEl>
                                          </p:spTgt>
                                        </p:tgtEl>
                                        <p:attrNameLst>
                                          <p:attrName>style.visibility</p:attrName>
                                        </p:attrNameLst>
                                      </p:cBhvr>
                                      <p:to>
                                        <p:strVal val="visible"/>
                                      </p:to>
                                    </p:set>
                                    <p:animEffect transition="in" filter="fade">
                                      <p:cBhvr>
                                        <p:cTn id="23" dur="1000"/>
                                        <p:tgtEl>
                                          <p:spTgt spid="5">
                                            <p:txEl>
                                              <p:pRg st="2" end="2"/>
                                            </p:txEl>
                                          </p:spTgt>
                                        </p:tgtEl>
                                      </p:cBhvr>
                                    </p:animEffect>
                                    <p:anim calcmode="lin" valueType="num">
                                      <p:cBhvr>
                                        <p:cTn id="24"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5" dur="900" decel="100000" fill="hold"/>
                                        <p:tgtEl>
                                          <p:spTgt spid="5">
                                            <p:txEl>
                                              <p:pRg st="2" end="2"/>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
                                            <p:txEl>
                                              <p:pRg st="2" end="2"/>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35000" y="177800"/>
            <a:ext cx="8051800" cy="769938"/>
          </a:xfrm>
          <a:prstGeom prst="rect">
            <a:avLst/>
          </a:prstGeom>
        </p:spPr>
        <p:style>
          <a:lnRef idx="1">
            <a:schemeClr val="accent5"/>
          </a:lnRef>
          <a:fillRef idx="3">
            <a:schemeClr val="accent5"/>
          </a:fillRef>
          <a:effectRef idx="2">
            <a:schemeClr val="accent5"/>
          </a:effectRef>
          <a:fontRef idx="minor">
            <a:schemeClr val="lt1"/>
          </a:fontRef>
        </p:style>
        <p:txBody>
          <a:bodyPr>
            <a:spAutoFit/>
          </a:bodyPr>
          <a:lstStyle/>
          <a:p>
            <a:pPr algn="ctr">
              <a:defRPr/>
            </a:pPr>
            <a:r>
              <a:rPr lang="en-US" sz="4400" dirty="0">
                <a:solidFill>
                  <a:schemeClr val="accent2">
                    <a:lumMod val="75000"/>
                  </a:schemeClr>
                </a:solidFill>
              </a:rPr>
              <a:t>Functions of RNA</a:t>
            </a:r>
          </a:p>
        </p:txBody>
      </p:sp>
      <p:sp>
        <p:nvSpPr>
          <p:cNvPr id="3" name="TextBox 2"/>
          <p:cNvSpPr txBox="1">
            <a:spLocks noChangeArrowheads="1"/>
          </p:cNvSpPr>
          <p:nvPr/>
        </p:nvSpPr>
        <p:spPr bwMode="auto">
          <a:xfrm>
            <a:off x="190500" y="1257300"/>
            <a:ext cx="8763000" cy="6124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342900" indent="-3429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buFontTx/>
              <a:buAutoNum type="arabicPeriod"/>
            </a:pPr>
            <a:r>
              <a:rPr lang="en-US" sz="2800" dirty="0">
                <a:solidFill>
                  <a:srgbClr val="126417"/>
                </a:solidFill>
                <a:latin typeface="Chalkboard" charset="0"/>
                <a:cs typeface="Chalkboard" charset="0"/>
              </a:rPr>
              <a:t>Proteins are made in the _______ in the cytoplasm.</a:t>
            </a:r>
          </a:p>
          <a:p>
            <a:pPr eaLnBrk="1" hangingPunct="1"/>
            <a:endParaRPr lang="en-US" sz="2800" dirty="0">
              <a:latin typeface="Chalkboard" charset="0"/>
              <a:cs typeface="Chalkboard" charset="0"/>
            </a:endParaRPr>
          </a:p>
          <a:p>
            <a:pPr eaLnBrk="1" hangingPunct="1">
              <a:buFontTx/>
              <a:buAutoNum type="arabicPeriod"/>
            </a:pPr>
            <a:r>
              <a:rPr lang="en-US" sz="2800" dirty="0">
                <a:solidFill>
                  <a:srgbClr val="FF0000"/>
                </a:solidFill>
                <a:latin typeface="Chalkboard" charset="0"/>
                <a:cs typeface="Chalkboard" charset="0"/>
              </a:rPr>
              <a:t>DNA determines which proteins need to be made.</a:t>
            </a:r>
          </a:p>
          <a:p>
            <a:pPr eaLnBrk="1" hangingPunct="1">
              <a:buFontTx/>
              <a:buAutoNum type="arabicPeriod"/>
            </a:pPr>
            <a:endParaRPr lang="en-US" sz="2800" dirty="0">
              <a:latin typeface="Chalkboard" charset="0"/>
              <a:cs typeface="Chalkboard" charset="0"/>
            </a:endParaRPr>
          </a:p>
          <a:p>
            <a:pPr eaLnBrk="1" hangingPunct="1">
              <a:buFontTx/>
              <a:buAutoNum type="arabicPeriod"/>
            </a:pPr>
            <a:r>
              <a:rPr lang="en-US" sz="2800" dirty="0">
                <a:solidFill>
                  <a:srgbClr val="0000FF"/>
                </a:solidFill>
                <a:latin typeface="Chalkboard" charset="0"/>
                <a:cs typeface="Chalkboard" charset="0"/>
              </a:rPr>
              <a:t>A gene on the DNA molecule is ______.  This copy is called ____.  The copy of the instructions is then sent out to the ___________________.</a:t>
            </a:r>
            <a:endParaRPr lang="en-US" sz="2800" dirty="0">
              <a:solidFill>
                <a:srgbClr val="000000"/>
              </a:solidFill>
              <a:latin typeface="Chalkboard" charset="0"/>
              <a:cs typeface="Chalkboard" charset="0"/>
            </a:endParaRPr>
          </a:p>
          <a:p>
            <a:pPr eaLnBrk="1" hangingPunct="1">
              <a:buFontTx/>
              <a:buAutoNum type="arabicPeriod"/>
            </a:pPr>
            <a:endParaRPr lang="en-US" sz="2800" dirty="0">
              <a:latin typeface="Chalkboard" charset="0"/>
              <a:cs typeface="Chalkboard" charset="0"/>
            </a:endParaRPr>
          </a:p>
          <a:p>
            <a:pPr eaLnBrk="1" hangingPunct="1">
              <a:buFontTx/>
              <a:buAutoNum type="arabicPeriod"/>
            </a:pPr>
            <a:r>
              <a:rPr lang="en-US" sz="2800" dirty="0">
                <a:solidFill>
                  <a:srgbClr val="8C2AAC"/>
                </a:solidFill>
                <a:latin typeface="Chalkboard" charset="0"/>
                <a:cs typeface="Chalkboard" charset="0"/>
              </a:rPr>
              <a:t>RNA carries the messages from the DNA (in the nucleus) to the ribosomes (in the cytoplasm).  RNA tells the ribosomes which proteins to make and how to make them.</a:t>
            </a:r>
          </a:p>
          <a:p>
            <a:pPr eaLnBrk="1" hangingPunct="1"/>
            <a:endParaRPr lang="en-US" sz="2800" dirty="0">
              <a:latin typeface="Chalkboard" charset="0"/>
              <a:cs typeface="Chalkboard" charset="0"/>
            </a:endParaRPr>
          </a:p>
        </p:txBody>
      </p:sp>
      <p:sp>
        <p:nvSpPr>
          <p:cNvPr id="4" name="TextBox 3"/>
          <p:cNvSpPr txBox="1">
            <a:spLocks noChangeArrowheads="1"/>
          </p:cNvSpPr>
          <p:nvPr/>
        </p:nvSpPr>
        <p:spPr bwMode="auto">
          <a:xfrm>
            <a:off x="4648200" y="1231900"/>
            <a:ext cx="2286000" cy="50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700" dirty="0"/>
              <a:t>ribosomes</a:t>
            </a:r>
          </a:p>
        </p:txBody>
      </p:sp>
      <p:sp>
        <p:nvSpPr>
          <p:cNvPr id="5" name="TextBox 4"/>
          <p:cNvSpPr txBox="1">
            <a:spLocks noChangeArrowheads="1"/>
          </p:cNvSpPr>
          <p:nvPr/>
        </p:nvSpPr>
        <p:spPr bwMode="auto">
          <a:xfrm>
            <a:off x="5824618" y="3377536"/>
            <a:ext cx="2286000" cy="50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700" dirty="0"/>
              <a:t>copied</a:t>
            </a:r>
          </a:p>
        </p:txBody>
      </p:sp>
      <p:sp>
        <p:nvSpPr>
          <p:cNvPr id="6" name="TextBox 5"/>
          <p:cNvSpPr txBox="1">
            <a:spLocks noChangeArrowheads="1"/>
          </p:cNvSpPr>
          <p:nvPr/>
        </p:nvSpPr>
        <p:spPr bwMode="auto">
          <a:xfrm>
            <a:off x="2902945" y="3801976"/>
            <a:ext cx="2286000" cy="50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700" dirty="0"/>
              <a:t>RNA</a:t>
            </a:r>
          </a:p>
        </p:txBody>
      </p:sp>
      <p:sp>
        <p:nvSpPr>
          <p:cNvPr id="7" name="TextBox 6"/>
          <p:cNvSpPr txBox="1">
            <a:spLocks noChangeArrowheads="1"/>
          </p:cNvSpPr>
          <p:nvPr/>
        </p:nvSpPr>
        <p:spPr bwMode="auto">
          <a:xfrm>
            <a:off x="4572000" y="4251903"/>
            <a:ext cx="4724400" cy="461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dirty="0"/>
              <a:t>ribosomes in the cytoplasm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000"/>
                                        <p:tgtEl>
                                          <p:spTgt spid="4"/>
                                        </p:tgtEl>
                                      </p:cBhvr>
                                    </p:animEffect>
                                    <p:anim calcmode="lin" valueType="num">
                                      <p:cBhvr>
                                        <p:cTn id="16" dur="1000" fill="hold"/>
                                        <p:tgtEl>
                                          <p:spTgt spid="4"/>
                                        </p:tgtEl>
                                        <p:attrNameLst>
                                          <p:attrName>ppt_x</p:attrName>
                                        </p:attrNameLst>
                                      </p:cBhvr>
                                      <p:tavLst>
                                        <p:tav tm="0">
                                          <p:val>
                                            <p:strVal val="#ppt_x"/>
                                          </p:val>
                                        </p:tav>
                                        <p:tav tm="100000">
                                          <p:val>
                                            <p:strVal val="#ppt_x"/>
                                          </p:val>
                                        </p:tav>
                                      </p:tavLst>
                                    </p:anim>
                                    <p:anim calcmode="lin" valueType="num">
                                      <p:cBhvr>
                                        <p:cTn id="17" dur="900" decel="100000" fill="hold"/>
                                        <p:tgtEl>
                                          <p:spTgt spid="4"/>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1000"/>
                                        <p:tgtEl>
                                          <p:spTgt spid="3">
                                            <p:txEl>
                                              <p:pRg st="2" end="2"/>
                                            </p:txEl>
                                          </p:spTgt>
                                        </p:tgtEl>
                                      </p:cBhvr>
                                    </p:animEffect>
                                    <p:anim calcmode="lin" valueType="num">
                                      <p:cBhvr>
                                        <p:cTn id="2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5" dur="900" decel="100000" fill="hold"/>
                                        <p:tgtEl>
                                          <p:spTgt spid="3">
                                            <p:txEl>
                                              <p:pRg st="2" end="2"/>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3">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000"/>
                                        <p:tgtEl>
                                          <p:spTgt spid="3">
                                            <p:txEl>
                                              <p:pRg st="4" end="4"/>
                                            </p:txEl>
                                          </p:spTgt>
                                        </p:tgtEl>
                                      </p:cBhvr>
                                    </p:animEffect>
                                    <p:anim calcmode="lin" valueType="num">
                                      <p:cBhvr>
                                        <p:cTn id="3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900" decel="100000" fill="hold"/>
                                        <p:tgtEl>
                                          <p:spTgt spid="3">
                                            <p:txEl>
                                              <p:pRg st="4" end="4"/>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3">
                                            <p:txEl>
                                              <p:pRg st="4" end="4"/>
                                            </p:txEl>
                                          </p:spTgt>
                                        </p:tgtEl>
                                        <p:attrNameLst>
                                          <p:attrName>ppt_y</p:attrName>
                                        </p:attrNameLst>
                                      </p:cBhvr>
                                      <p:tavLst>
                                        <p:tav tm="0">
                                          <p:val>
                                            <p:strVal val="#ppt_y-.03"/>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37" presetClass="entr" presetSubtype="0" fill="hold" grpId="0" nodeType="click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fade">
                                      <p:cBhvr>
                                        <p:cTn id="39" dur="1000"/>
                                        <p:tgtEl>
                                          <p:spTgt spid="5"/>
                                        </p:tgtEl>
                                      </p:cBhvr>
                                    </p:animEffect>
                                    <p:anim calcmode="lin" valueType="num">
                                      <p:cBhvr>
                                        <p:cTn id="40" dur="1000" fill="hold"/>
                                        <p:tgtEl>
                                          <p:spTgt spid="5"/>
                                        </p:tgtEl>
                                        <p:attrNameLst>
                                          <p:attrName>ppt_x</p:attrName>
                                        </p:attrNameLst>
                                      </p:cBhvr>
                                      <p:tavLst>
                                        <p:tav tm="0">
                                          <p:val>
                                            <p:strVal val="#ppt_x"/>
                                          </p:val>
                                        </p:tav>
                                        <p:tav tm="100000">
                                          <p:val>
                                            <p:strVal val="#ppt_x"/>
                                          </p:val>
                                        </p:tav>
                                      </p:tavLst>
                                    </p:anim>
                                    <p:anim calcmode="lin" valueType="num">
                                      <p:cBhvr>
                                        <p:cTn id="41" dur="900" decel="100000" fill="hold"/>
                                        <p:tgtEl>
                                          <p:spTgt spid="5"/>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37" presetClass="entr" presetSubtype="0" fill="hold" grpId="0" nodeType="clickEffect">
                                  <p:stCondLst>
                                    <p:cond delay="0"/>
                                  </p:stCondLst>
                                  <p:childTnLst>
                                    <p:set>
                                      <p:cBhvr>
                                        <p:cTn id="46" dur="1" fill="hold">
                                          <p:stCondLst>
                                            <p:cond delay="0"/>
                                          </p:stCondLst>
                                        </p:cTn>
                                        <p:tgtEl>
                                          <p:spTgt spid="6"/>
                                        </p:tgtEl>
                                        <p:attrNameLst>
                                          <p:attrName>style.visibility</p:attrName>
                                        </p:attrNameLst>
                                      </p:cBhvr>
                                      <p:to>
                                        <p:strVal val="visible"/>
                                      </p:to>
                                    </p:set>
                                    <p:animEffect transition="in" filter="fade">
                                      <p:cBhvr>
                                        <p:cTn id="47" dur="1000"/>
                                        <p:tgtEl>
                                          <p:spTgt spid="6"/>
                                        </p:tgtEl>
                                      </p:cBhvr>
                                    </p:animEffect>
                                    <p:anim calcmode="lin" valueType="num">
                                      <p:cBhvr>
                                        <p:cTn id="48" dur="1000" fill="hold"/>
                                        <p:tgtEl>
                                          <p:spTgt spid="6"/>
                                        </p:tgtEl>
                                        <p:attrNameLst>
                                          <p:attrName>ppt_x</p:attrName>
                                        </p:attrNameLst>
                                      </p:cBhvr>
                                      <p:tavLst>
                                        <p:tav tm="0">
                                          <p:val>
                                            <p:strVal val="#ppt_x"/>
                                          </p:val>
                                        </p:tav>
                                        <p:tav tm="100000">
                                          <p:val>
                                            <p:strVal val="#ppt_x"/>
                                          </p:val>
                                        </p:tav>
                                      </p:tavLst>
                                    </p:anim>
                                    <p:anim calcmode="lin" valueType="num">
                                      <p:cBhvr>
                                        <p:cTn id="49" dur="900" decel="100000" fill="hold"/>
                                        <p:tgtEl>
                                          <p:spTgt spid="6"/>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37" presetClass="entr" presetSubtype="0" fill="hold" grpId="0" nodeType="clickEffect">
                                  <p:stCondLst>
                                    <p:cond delay="0"/>
                                  </p:stCondLst>
                                  <p:childTnLst>
                                    <p:set>
                                      <p:cBhvr>
                                        <p:cTn id="54" dur="1" fill="hold">
                                          <p:stCondLst>
                                            <p:cond delay="0"/>
                                          </p:stCondLst>
                                        </p:cTn>
                                        <p:tgtEl>
                                          <p:spTgt spid="7"/>
                                        </p:tgtEl>
                                        <p:attrNameLst>
                                          <p:attrName>style.visibility</p:attrName>
                                        </p:attrNameLst>
                                      </p:cBhvr>
                                      <p:to>
                                        <p:strVal val="visible"/>
                                      </p:to>
                                    </p:set>
                                    <p:animEffect transition="in" filter="fade">
                                      <p:cBhvr>
                                        <p:cTn id="55" dur="1000"/>
                                        <p:tgtEl>
                                          <p:spTgt spid="7"/>
                                        </p:tgtEl>
                                      </p:cBhvr>
                                    </p:animEffect>
                                    <p:anim calcmode="lin" valueType="num">
                                      <p:cBhvr>
                                        <p:cTn id="56" dur="1000" fill="hold"/>
                                        <p:tgtEl>
                                          <p:spTgt spid="7"/>
                                        </p:tgtEl>
                                        <p:attrNameLst>
                                          <p:attrName>ppt_x</p:attrName>
                                        </p:attrNameLst>
                                      </p:cBhvr>
                                      <p:tavLst>
                                        <p:tav tm="0">
                                          <p:val>
                                            <p:strVal val="#ppt_x"/>
                                          </p:val>
                                        </p:tav>
                                        <p:tav tm="100000">
                                          <p:val>
                                            <p:strVal val="#ppt_x"/>
                                          </p:val>
                                        </p:tav>
                                      </p:tavLst>
                                    </p:anim>
                                    <p:anim calcmode="lin" valueType="num">
                                      <p:cBhvr>
                                        <p:cTn id="57" dur="900" decel="100000" fill="hold"/>
                                        <p:tgtEl>
                                          <p:spTgt spid="7"/>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childTnLst>
                    </p:cTn>
                  </p:par>
                  <p:par>
                    <p:cTn id="59" fill="hold" nodeType="clickPar">
                      <p:stCondLst>
                        <p:cond delay="indefinite"/>
                      </p:stCondLst>
                      <p:childTnLst>
                        <p:par>
                          <p:cTn id="60" fill="hold" nodeType="withGroup">
                            <p:stCondLst>
                              <p:cond delay="0"/>
                            </p:stCondLst>
                            <p:childTnLst>
                              <p:par>
                                <p:cTn id="61" presetID="37" presetClass="entr" presetSubtype="0" fill="hold" grpId="0" nodeType="clickEffect">
                                  <p:stCondLst>
                                    <p:cond delay="0"/>
                                  </p:stCondLst>
                                  <p:childTnLst>
                                    <p:set>
                                      <p:cBhvr>
                                        <p:cTn id="62" dur="1" fill="hold">
                                          <p:stCondLst>
                                            <p:cond delay="0"/>
                                          </p:stCondLst>
                                        </p:cTn>
                                        <p:tgtEl>
                                          <p:spTgt spid="3">
                                            <p:txEl>
                                              <p:pRg st="6" end="6"/>
                                            </p:txEl>
                                          </p:spTgt>
                                        </p:tgtEl>
                                        <p:attrNameLst>
                                          <p:attrName>style.visibility</p:attrName>
                                        </p:attrNameLst>
                                      </p:cBhvr>
                                      <p:to>
                                        <p:strVal val="visible"/>
                                      </p:to>
                                    </p:set>
                                    <p:animEffect transition="in" filter="fade">
                                      <p:cBhvr>
                                        <p:cTn id="63" dur="1000"/>
                                        <p:tgtEl>
                                          <p:spTgt spid="3">
                                            <p:txEl>
                                              <p:pRg st="6" end="6"/>
                                            </p:txEl>
                                          </p:spTgt>
                                        </p:tgtEl>
                                      </p:cBhvr>
                                    </p:animEffect>
                                    <p:anim calcmode="lin" valueType="num">
                                      <p:cBhvr>
                                        <p:cTn id="64"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65" dur="900" decel="100000" fill="hold"/>
                                        <p:tgtEl>
                                          <p:spTgt spid="3">
                                            <p:txEl>
                                              <p:pRg st="6" end="6"/>
                                            </p:txEl>
                                          </p:spTgt>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3">
                                            <p:txEl>
                                              <p:pRg st="6" end="6"/>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p:bldP spid="6" grpId="0"/>
      <p:bldP spid="7"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74800" y="0"/>
            <a:ext cx="5930900" cy="723900"/>
          </a:xfrm>
          <a:prstGeom prst="rect">
            <a:avLst/>
          </a:prstGeom>
        </p:spPr>
        <p:style>
          <a:lnRef idx="1">
            <a:schemeClr val="accent5"/>
          </a:lnRef>
          <a:fillRef idx="2">
            <a:schemeClr val="accent5"/>
          </a:fillRef>
          <a:effectRef idx="1">
            <a:schemeClr val="accent5"/>
          </a:effectRef>
          <a:fontRef idx="minor">
            <a:schemeClr val="dk1"/>
          </a:fontRef>
        </p:style>
        <p:txBody>
          <a:bodyPr>
            <a:spAutoFit/>
          </a:bodyPr>
          <a:lstStyle/>
          <a:p>
            <a:pPr algn="ctr">
              <a:defRPr/>
            </a:pPr>
            <a:r>
              <a:rPr lang="en-US" sz="4100" dirty="0"/>
              <a:t>Messenger RNA - mRNA</a:t>
            </a:r>
          </a:p>
        </p:txBody>
      </p:sp>
      <p:sp>
        <p:nvSpPr>
          <p:cNvPr id="3" name="TextBox 2"/>
          <p:cNvSpPr txBox="1">
            <a:spLocks noChangeArrowheads="1"/>
          </p:cNvSpPr>
          <p:nvPr/>
        </p:nvSpPr>
        <p:spPr bwMode="auto">
          <a:xfrm>
            <a:off x="228600" y="939800"/>
            <a:ext cx="8737600" cy="54784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342900" indent="-3429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buFontTx/>
              <a:buAutoNum type="arabicPeriod"/>
            </a:pPr>
            <a:r>
              <a:rPr lang="en-US" sz="2500" dirty="0"/>
              <a:t>Messenger RNA </a:t>
            </a:r>
            <a:r>
              <a:rPr lang="en-US" sz="2500" u="sng" dirty="0">
                <a:solidFill>
                  <a:srgbClr val="953735"/>
                </a:solidFill>
              </a:rPr>
              <a:t>travels from the nucleus to the cytoplasm (ribosomes) with the instructions for making proteins.</a:t>
            </a:r>
          </a:p>
          <a:p>
            <a:pPr eaLnBrk="1" hangingPunct="1">
              <a:buFontTx/>
              <a:buAutoNum type="arabicPeriod"/>
            </a:pPr>
            <a:r>
              <a:rPr lang="en-US" sz="2500" dirty="0"/>
              <a:t>Messenger RNA is the </a:t>
            </a:r>
            <a:r>
              <a:rPr lang="ja-JP" altLang="en-US" sz="2500"/>
              <a:t>“</a:t>
            </a:r>
            <a:r>
              <a:rPr lang="en-US" altLang="ja-JP" sz="2500" dirty="0"/>
              <a:t>messenger</a:t>
            </a:r>
            <a:r>
              <a:rPr lang="ja-JP" altLang="en-US" sz="2500"/>
              <a:t>”</a:t>
            </a:r>
            <a:r>
              <a:rPr lang="en-US" altLang="ja-JP" sz="2500" dirty="0"/>
              <a:t> between the DNA in the nucleus and the ribosomes in the cytoplasm.</a:t>
            </a:r>
          </a:p>
          <a:p>
            <a:pPr eaLnBrk="1" hangingPunct="1">
              <a:buFontTx/>
              <a:buAutoNum type="arabicPeriod"/>
            </a:pPr>
            <a:r>
              <a:rPr lang="en-US" sz="2500" dirty="0"/>
              <a:t>The instructions are carried in the form of </a:t>
            </a:r>
            <a:r>
              <a:rPr lang="en-US" sz="2500" u="sng" dirty="0">
                <a:solidFill>
                  <a:srgbClr val="953735"/>
                </a:solidFill>
              </a:rPr>
              <a:t>codons</a:t>
            </a:r>
            <a:r>
              <a:rPr lang="en-US" sz="2500" dirty="0"/>
              <a:t>.  The first codon is called the </a:t>
            </a:r>
            <a:r>
              <a:rPr lang="en-US" sz="2500" u="sng" dirty="0">
                <a:solidFill>
                  <a:srgbClr val="953735"/>
                </a:solidFill>
              </a:rPr>
              <a:t>start codon</a:t>
            </a:r>
            <a:r>
              <a:rPr lang="en-US" sz="2500" dirty="0"/>
              <a:t>.  This is the point at which mRNA will attach to the ribosome.   This tells the ribosome where the instructions start.</a:t>
            </a:r>
          </a:p>
          <a:p>
            <a:pPr eaLnBrk="1" hangingPunct="1">
              <a:buFontTx/>
              <a:buAutoNum type="arabicPeriod"/>
            </a:pPr>
            <a:r>
              <a:rPr lang="en-US" sz="2500" dirty="0"/>
              <a:t>The rest of the molecule is a sequence of nucleotides that dictates the </a:t>
            </a:r>
            <a:r>
              <a:rPr lang="en-US" sz="2500" u="sng" dirty="0">
                <a:solidFill>
                  <a:srgbClr val="953735"/>
                </a:solidFill>
              </a:rPr>
              <a:t>sequence of amino acids </a:t>
            </a:r>
            <a:r>
              <a:rPr lang="en-US" sz="2500" dirty="0"/>
              <a:t>for the particular protein that is being made.</a:t>
            </a:r>
          </a:p>
          <a:p>
            <a:pPr eaLnBrk="1" hangingPunct="1">
              <a:buFontTx/>
              <a:buAutoNum type="arabicPeriod"/>
            </a:pPr>
            <a:r>
              <a:rPr lang="en-US" sz="2500" dirty="0"/>
              <a:t>The last codon is called the </a:t>
            </a:r>
            <a:r>
              <a:rPr lang="ja-JP" altLang="en-US" sz="2500" u="sng">
                <a:solidFill>
                  <a:srgbClr val="953735"/>
                </a:solidFill>
              </a:rPr>
              <a:t>“</a:t>
            </a:r>
            <a:r>
              <a:rPr lang="en-US" altLang="ja-JP" sz="2500" u="sng" dirty="0">
                <a:solidFill>
                  <a:srgbClr val="953735"/>
                </a:solidFill>
              </a:rPr>
              <a:t>stop</a:t>
            </a:r>
            <a:r>
              <a:rPr lang="ja-JP" altLang="en-US" sz="2500" u="sng">
                <a:solidFill>
                  <a:srgbClr val="953735"/>
                </a:solidFill>
              </a:rPr>
              <a:t>”</a:t>
            </a:r>
            <a:r>
              <a:rPr lang="en-US" altLang="ja-JP" sz="2500" u="sng" dirty="0">
                <a:solidFill>
                  <a:srgbClr val="953735"/>
                </a:solidFill>
              </a:rPr>
              <a:t> codon</a:t>
            </a:r>
            <a:r>
              <a:rPr lang="en-US" altLang="ja-JP" sz="2500" dirty="0"/>
              <a:t>.  This tells the ribosome to stop the production of the protein.</a:t>
            </a:r>
          </a:p>
          <a:p>
            <a:pPr eaLnBrk="1" hangingPunct="1"/>
            <a:endParaRPr lang="en-US" sz="25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1000"/>
                                        <p:tgtEl>
                                          <p:spTgt spid="3">
                                            <p:txEl>
                                              <p:pRg st="1" end="1"/>
                                            </p:txEl>
                                          </p:spTgt>
                                        </p:tgtEl>
                                      </p:cBhvr>
                                    </p:animEffect>
                                    <p:anim calcmode="lin" valueType="num">
                                      <p:cBhvr>
                                        <p:cTn id="16"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3">
                                            <p:txEl>
                                              <p:pRg st="1" end="1"/>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3">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1000"/>
                                        <p:tgtEl>
                                          <p:spTgt spid="3">
                                            <p:txEl>
                                              <p:pRg st="2" end="2"/>
                                            </p:txEl>
                                          </p:spTgt>
                                        </p:tgtEl>
                                      </p:cBhvr>
                                    </p:animEffect>
                                    <p:anim calcmode="lin" valueType="num">
                                      <p:cBhvr>
                                        <p:cTn id="2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5" dur="900" decel="100000" fill="hold"/>
                                        <p:tgtEl>
                                          <p:spTgt spid="3">
                                            <p:txEl>
                                              <p:pRg st="2" end="2"/>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3">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Effect transition="in" filter="fade">
                                      <p:cBhvr>
                                        <p:cTn id="31" dur="1000"/>
                                        <p:tgtEl>
                                          <p:spTgt spid="3">
                                            <p:txEl>
                                              <p:pRg st="3" end="3"/>
                                            </p:txEl>
                                          </p:spTgt>
                                        </p:tgtEl>
                                      </p:cBhvr>
                                    </p:animEffect>
                                    <p:anim calcmode="lin" valueType="num">
                                      <p:cBhvr>
                                        <p:cTn id="3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3" dur="900" decel="100000" fill="hold"/>
                                        <p:tgtEl>
                                          <p:spTgt spid="3">
                                            <p:txEl>
                                              <p:pRg st="3" end="3"/>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3">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37" presetClass="entr" presetSubtype="0" fill="hold" grpId="0"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Effect transition="in" filter="fade">
                                      <p:cBhvr>
                                        <p:cTn id="39" dur="1000"/>
                                        <p:tgtEl>
                                          <p:spTgt spid="3">
                                            <p:txEl>
                                              <p:pRg st="4" end="4"/>
                                            </p:txEl>
                                          </p:spTgt>
                                        </p:tgtEl>
                                      </p:cBhvr>
                                    </p:animEffect>
                                    <p:anim calcmode="lin" valueType="num">
                                      <p:cBhvr>
                                        <p:cTn id="4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1" dur="900" decel="100000" fill="hold"/>
                                        <p:tgtEl>
                                          <p:spTgt spid="3">
                                            <p:txEl>
                                              <p:pRg st="4" end="4"/>
                                            </p:txEl>
                                          </p:spTgt>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3">
                                            <p:txEl>
                                              <p:pRg st="4" end="4"/>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2">
            <a:lumMod val="50000"/>
          </a:schemeClr>
        </a:solidFill>
        <a:effectLst/>
      </p:bgPr>
    </p:bg>
    <p:spTree>
      <p:nvGrpSpPr>
        <p:cNvPr id="1" name=""/>
        <p:cNvGrpSpPr/>
        <p:nvPr/>
      </p:nvGrpSpPr>
      <p:grpSpPr>
        <a:xfrm>
          <a:off x="0" y="0"/>
          <a:ext cx="0" cy="0"/>
          <a:chOff x="0" y="0"/>
          <a:chExt cx="0" cy="0"/>
        </a:xfrm>
      </p:grpSpPr>
      <p:sp>
        <p:nvSpPr>
          <p:cNvPr id="2" name="TextBox 1"/>
          <p:cNvSpPr txBox="1"/>
          <p:nvPr/>
        </p:nvSpPr>
        <p:spPr>
          <a:xfrm>
            <a:off x="271463" y="1011238"/>
            <a:ext cx="4821237" cy="2324100"/>
          </a:xfrm>
          <a:prstGeom prst="rect">
            <a:avLst/>
          </a:prstGeom>
          <a:noFill/>
        </p:spPr>
        <p:txBody>
          <a:bodyPr>
            <a:spAutoFit/>
          </a:bodyPr>
          <a:lstStyle/>
          <a:p>
            <a:pPr>
              <a:defRPr/>
            </a:pPr>
            <a:r>
              <a:rPr lang="en-US" sz="2900" dirty="0">
                <a:solidFill>
                  <a:schemeClr val="accent3">
                    <a:lumMod val="60000"/>
                    <a:lumOff val="40000"/>
                  </a:schemeClr>
                </a:solidFill>
                <a:ea typeface="ＭＳ Ｐゴシック" charset="-128"/>
                <a:cs typeface="ＭＳ Ｐゴシック" charset="-128"/>
              </a:rPr>
              <a:t>Chemical analysis shows that a chromosome is composed of:</a:t>
            </a:r>
          </a:p>
          <a:p>
            <a:pPr>
              <a:defRPr/>
            </a:pPr>
            <a:r>
              <a:rPr lang="en-US" sz="2900" dirty="0">
                <a:solidFill>
                  <a:schemeClr val="accent6">
                    <a:lumMod val="60000"/>
                    <a:lumOff val="40000"/>
                  </a:schemeClr>
                </a:solidFill>
                <a:ea typeface="ＭＳ Ｐゴシック" charset="-128"/>
                <a:cs typeface="ＭＳ Ｐゴシック" charset="-128"/>
              </a:rPr>
              <a:t>half nucleic acid and half protein. </a:t>
            </a:r>
          </a:p>
        </p:txBody>
      </p:sp>
      <p:sp>
        <p:nvSpPr>
          <p:cNvPr id="3" name="TextBox 2"/>
          <p:cNvSpPr txBox="1"/>
          <p:nvPr/>
        </p:nvSpPr>
        <p:spPr>
          <a:xfrm>
            <a:off x="4327525" y="2921000"/>
            <a:ext cx="4773613" cy="3416300"/>
          </a:xfrm>
          <a:prstGeom prst="rect">
            <a:avLst/>
          </a:prstGeom>
          <a:noFill/>
        </p:spPr>
        <p:txBody>
          <a:bodyPr>
            <a:spAutoFit/>
          </a:bodyPr>
          <a:lstStyle/>
          <a:p>
            <a:pPr>
              <a:defRPr/>
            </a:pPr>
            <a:r>
              <a:rPr lang="en-US" sz="2700" dirty="0">
                <a:solidFill>
                  <a:schemeClr val="accent5">
                    <a:lumMod val="60000"/>
                    <a:lumOff val="40000"/>
                  </a:schemeClr>
                </a:solidFill>
                <a:ea typeface="ＭＳ Ｐゴシック" charset="-128"/>
                <a:cs typeface="ＭＳ Ｐゴシック" charset="-128"/>
              </a:rPr>
              <a:t>It was originally thought that the protein portion of the chromosome carried the genetic information.  Very little was known in the early days about the nucleic acids.</a:t>
            </a:r>
          </a:p>
          <a:p>
            <a:pPr>
              <a:defRPr/>
            </a:pPr>
            <a:endParaRPr lang="en-US" sz="2700" dirty="0">
              <a:solidFill>
                <a:schemeClr val="accent5">
                  <a:lumMod val="60000"/>
                  <a:lumOff val="40000"/>
                </a:schemeClr>
              </a:solidFill>
              <a:ea typeface="ＭＳ Ｐゴシック" charset="-128"/>
              <a:cs typeface="ＭＳ Ｐゴシック" charset="-128"/>
            </a:endParaRPr>
          </a:p>
          <a:p>
            <a:pPr>
              <a:defRPr/>
            </a:pPr>
            <a:r>
              <a:rPr lang="en-US" sz="2700" dirty="0">
                <a:solidFill>
                  <a:schemeClr val="accent5">
                    <a:lumMod val="60000"/>
                    <a:lumOff val="40000"/>
                  </a:schemeClr>
                </a:solidFill>
                <a:ea typeface="ＭＳ Ｐゴシック" charset="-128"/>
                <a:cs typeface="ＭＳ Ｐゴシック" charset="-128"/>
              </a:rPr>
              <a:t>This hypothesis was wrong.</a:t>
            </a:r>
          </a:p>
        </p:txBody>
      </p:sp>
      <p:pic>
        <p:nvPicPr>
          <p:cNvPr id="17412" name="Picture 3" descr="images-2.jpe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21300" y="0"/>
            <a:ext cx="2781300" cy="2921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7413" name="Picture 4" descr="images.jpe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9588" y="3476302"/>
            <a:ext cx="2997200" cy="2717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2">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animEffect transition="in" filter="fade">
                                      <p:cBhvr>
                                        <p:cTn id="15" dur="1000"/>
                                        <p:tgtEl>
                                          <p:spTgt spid="2">
                                            <p:txEl>
                                              <p:pRg st="1" end="1"/>
                                            </p:txEl>
                                          </p:spTgt>
                                        </p:tgtEl>
                                      </p:cBhvr>
                                    </p:animEffect>
                                    <p:anim calcmode="lin" valueType="num">
                                      <p:cBhvr>
                                        <p:cTn id="16"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2">
                                            <p:txEl>
                                              <p:pRg st="1" end="1"/>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animEffect transition="in" filter="fade">
                                      <p:cBhvr>
                                        <p:cTn id="23" dur="1000"/>
                                        <p:tgtEl>
                                          <p:spTgt spid="3">
                                            <p:txEl>
                                              <p:pRg st="0" end="0"/>
                                            </p:txEl>
                                          </p:spTgt>
                                        </p:tgtEl>
                                      </p:cBhvr>
                                    </p:animEffect>
                                    <p:anim calcmode="lin" valueType="num">
                                      <p:cBhvr>
                                        <p:cTn id="2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5" dur="900"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3">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Effect transition="in" filter="fade">
                                      <p:cBhvr>
                                        <p:cTn id="31" dur="1000"/>
                                        <p:tgtEl>
                                          <p:spTgt spid="3">
                                            <p:txEl>
                                              <p:pRg st="2" end="2"/>
                                            </p:txEl>
                                          </p:spTgt>
                                        </p:tgtEl>
                                      </p:cBhvr>
                                    </p:animEffect>
                                    <p:anim calcmode="lin" valueType="num">
                                      <p:cBhvr>
                                        <p:cTn id="3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3" dur="900" decel="100000" fill="hold"/>
                                        <p:tgtEl>
                                          <p:spTgt spid="3">
                                            <p:txEl>
                                              <p:pRg st="2" end="2"/>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3">
                                            <p:txEl>
                                              <p:pRg st="2" end="2"/>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90600" y="152400"/>
            <a:ext cx="7239000" cy="692150"/>
          </a:xfrm>
          <a:prstGeom prst="rect">
            <a:avLst/>
          </a:prstGeom>
        </p:spPr>
        <p:style>
          <a:lnRef idx="1">
            <a:schemeClr val="accent2"/>
          </a:lnRef>
          <a:fillRef idx="2">
            <a:schemeClr val="accent2"/>
          </a:fillRef>
          <a:effectRef idx="1">
            <a:schemeClr val="accent2"/>
          </a:effectRef>
          <a:fontRef idx="minor">
            <a:schemeClr val="dk1"/>
          </a:fontRef>
        </p:style>
        <p:txBody>
          <a:bodyPr>
            <a:spAutoFit/>
          </a:bodyPr>
          <a:lstStyle/>
          <a:p>
            <a:pPr algn="ctr">
              <a:defRPr/>
            </a:pPr>
            <a:r>
              <a:rPr lang="en-US" sz="3900" dirty="0"/>
              <a:t>Transfer RNA -- tRNA</a:t>
            </a:r>
          </a:p>
        </p:txBody>
      </p:sp>
      <p:pic>
        <p:nvPicPr>
          <p:cNvPr id="563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62300" y="1193800"/>
            <a:ext cx="2984500" cy="3294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TextBox 3"/>
          <p:cNvSpPr txBox="1">
            <a:spLocks noChangeArrowheads="1"/>
          </p:cNvSpPr>
          <p:nvPr/>
        </p:nvSpPr>
        <p:spPr bwMode="auto">
          <a:xfrm>
            <a:off x="5448300" y="1193800"/>
            <a:ext cx="369570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a:solidFill>
                  <a:srgbClr val="FF0000"/>
                </a:solidFill>
              </a:rPr>
              <a:t>Amino acid will be attached here.</a:t>
            </a:r>
          </a:p>
        </p:txBody>
      </p:sp>
      <p:cxnSp>
        <p:nvCxnSpPr>
          <p:cNvPr id="8" name="Straight Arrow Connector 7"/>
          <p:cNvCxnSpPr/>
          <p:nvPr/>
        </p:nvCxnSpPr>
        <p:spPr>
          <a:xfrm rot="10800000">
            <a:off x="4775200" y="1193800"/>
            <a:ext cx="673100" cy="1588"/>
          </a:xfrm>
          <a:prstGeom prst="straightConnector1">
            <a:avLst/>
          </a:prstGeom>
          <a:ln w="38100" cap="flat" cmpd="sng" algn="ctr">
            <a:solidFill>
              <a:schemeClr val="tx1"/>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9" name="TextBox 8"/>
          <p:cNvSpPr txBox="1">
            <a:spLocks noChangeArrowheads="1"/>
          </p:cNvSpPr>
          <p:nvPr/>
        </p:nvSpPr>
        <p:spPr bwMode="auto">
          <a:xfrm>
            <a:off x="-1" y="1195388"/>
            <a:ext cx="3518573" cy="30008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700" dirty="0">
                <a:solidFill>
                  <a:srgbClr val="8C2AAC"/>
                </a:solidFill>
              </a:rPr>
              <a:t>Transfer RNA reads the </a:t>
            </a:r>
            <a:r>
              <a:rPr lang="en-US" sz="2700" dirty="0" smtClean="0">
                <a:solidFill>
                  <a:srgbClr val="8C2AAC"/>
                </a:solidFill>
              </a:rPr>
              <a:t>________ </a:t>
            </a:r>
            <a:r>
              <a:rPr lang="en-US" sz="2700" dirty="0">
                <a:solidFill>
                  <a:srgbClr val="8C2AAC"/>
                </a:solidFill>
              </a:rPr>
              <a:t>carried by </a:t>
            </a:r>
            <a:r>
              <a:rPr lang="en-US" sz="2700" dirty="0" smtClean="0">
                <a:solidFill>
                  <a:srgbClr val="8C2AAC"/>
                </a:solidFill>
              </a:rPr>
              <a:t>_______ </a:t>
            </a:r>
            <a:r>
              <a:rPr lang="en-US" sz="2700" dirty="0">
                <a:solidFill>
                  <a:srgbClr val="8C2AAC"/>
                </a:solidFill>
              </a:rPr>
              <a:t>and gathers the right ___________ for making that _______.</a:t>
            </a:r>
          </a:p>
          <a:p>
            <a:pPr algn="ctr" eaLnBrk="1" hangingPunct="1"/>
            <a:endParaRPr lang="en-US" sz="2700" dirty="0">
              <a:solidFill>
                <a:srgbClr val="8C2AAC"/>
              </a:solidFill>
            </a:endParaRPr>
          </a:p>
        </p:txBody>
      </p:sp>
      <p:sp>
        <p:nvSpPr>
          <p:cNvPr id="10" name="TextBox 9"/>
          <p:cNvSpPr txBox="1">
            <a:spLocks noChangeArrowheads="1"/>
          </p:cNvSpPr>
          <p:nvPr/>
        </p:nvSpPr>
        <p:spPr bwMode="auto">
          <a:xfrm>
            <a:off x="715296" y="1613824"/>
            <a:ext cx="1917700" cy="50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700" dirty="0"/>
              <a:t>message</a:t>
            </a:r>
          </a:p>
        </p:txBody>
      </p:sp>
      <p:sp>
        <p:nvSpPr>
          <p:cNvPr id="11" name="TextBox 10"/>
          <p:cNvSpPr txBox="1">
            <a:spLocks noChangeArrowheads="1"/>
          </p:cNvSpPr>
          <p:nvPr/>
        </p:nvSpPr>
        <p:spPr bwMode="auto">
          <a:xfrm>
            <a:off x="1068204" y="2038264"/>
            <a:ext cx="1917700" cy="5064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700" dirty="0"/>
              <a:t>mRNA</a:t>
            </a:r>
          </a:p>
        </p:txBody>
      </p:sp>
      <p:sp>
        <p:nvSpPr>
          <p:cNvPr id="12" name="TextBox 11"/>
          <p:cNvSpPr txBox="1">
            <a:spLocks noChangeArrowheads="1"/>
          </p:cNvSpPr>
          <p:nvPr/>
        </p:nvSpPr>
        <p:spPr bwMode="auto">
          <a:xfrm>
            <a:off x="439203" y="2840124"/>
            <a:ext cx="2578100" cy="50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700" dirty="0"/>
              <a:t>amino acids</a:t>
            </a:r>
          </a:p>
        </p:txBody>
      </p:sp>
      <p:sp>
        <p:nvSpPr>
          <p:cNvPr id="13" name="TextBox 12"/>
          <p:cNvSpPr txBox="1">
            <a:spLocks noChangeArrowheads="1"/>
          </p:cNvSpPr>
          <p:nvPr/>
        </p:nvSpPr>
        <p:spPr bwMode="auto">
          <a:xfrm>
            <a:off x="2030889" y="3260524"/>
            <a:ext cx="1917700" cy="50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700" dirty="0"/>
              <a:t>protein</a:t>
            </a:r>
          </a:p>
        </p:txBody>
      </p:sp>
      <p:sp>
        <p:nvSpPr>
          <p:cNvPr id="14" name="TextBox 13"/>
          <p:cNvSpPr txBox="1"/>
          <p:nvPr/>
        </p:nvSpPr>
        <p:spPr>
          <a:xfrm>
            <a:off x="6350000" y="1836738"/>
            <a:ext cx="2794000" cy="2586037"/>
          </a:xfrm>
          <a:prstGeom prst="rect">
            <a:avLst/>
          </a:prstGeom>
          <a:noFill/>
        </p:spPr>
        <p:txBody>
          <a:bodyPr>
            <a:spAutoFit/>
          </a:bodyPr>
          <a:lstStyle/>
          <a:p>
            <a:pPr>
              <a:defRPr/>
            </a:pPr>
            <a:r>
              <a:rPr lang="en-US" sz="2600" dirty="0">
                <a:solidFill>
                  <a:schemeClr val="accent2">
                    <a:lumMod val="75000"/>
                  </a:schemeClr>
                </a:solidFill>
                <a:ea typeface="ＭＳ Ｐゴシック" charset="-128"/>
                <a:cs typeface="ＭＳ Ｐゴシック" charset="-128"/>
              </a:rPr>
              <a:t>Transfer RNA transfers amino acids from the cytoplasmic pool of amino acids to a _________. </a:t>
            </a:r>
          </a:p>
        </p:txBody>
      </p:sp>
      <p:sp>
        <p:nvSpPr>
          <p:cNvPr id="15" name="TextBox 14"/>
          <p:cNvSpPr txBox="1">
            <a:spLocks noChangeArrowheads="1"/>
          </p:cNvSpPr>
          <p:nvPr/>
        </p:nvSpPr>
        <p:spPr bwMode="auto">
          <a:xfrm>
            <a:off x="6654800" y="3806566"/>
            <a:ext cx="2159000" cy="492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600" dirty="0"/>
              <a:t>ribosome</a:t>
            </a:r>
          </a:p>
        </p:txBody>
      </p:sp>
      <p:sp>
        <p:nvSpPr>
          <p:cNvPr id="16" name="TextBox 15"/>
          <p:cNvSpPr txBox="1">
            <a:spLocks noChangeArrowheads="1"/>
          </p:cNvSpPr>
          <p:nvPr/>
        </p:nvSpPr>
        <p:spPr bwMode="auto">
          <a:xfrm>
            <a:off x="673100" y="4864100"/>
            <a:ext cx="8470900" cy="4778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500" dirty="0">
                <a:solidFill>
                  <a:srgbClr val="0000FF"/>
                </a:solidFill>
              </a:rPr>
              <a:t>A cell keeps its cytoplasm stocked with all 20 amino acids. </a:t>
            </a:r>
          </a:p>
        </p:txBody>
      </p:sp>
      <p:sp>
        <p:nvSpPr>
          <p:cNvPr id="17" name="TextBox 16"/>
          <p:cNvSpPr txBox="1">
            <a:spLocks noChangeArrowheads="1"/>
          </p:cNvSpPr>
          <p:nvPr/>
        </p:nvSpPr>
        <p:spPr bwMode="auto">
          <a:xfrm>
            <a:off x="0" y="5588000"/>
            <a:ext cx="9144000" cy="1016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3000" dirty="0">
                <a:solidFill>
                  <a:srgbClr val="008000"/>
                </a:solidFill>
              </a:rPr>
              <a:t>One end of the tRNA attaches to ____________  and carries it to the ribosome. </a:t>
            </a:r>
          </a:p>
        </p:txBody>
      </p:sp>
      <p:sp>
        <p:nvSpPr>
          <p:cNvPr id="18" name="TextBox 17"/>
          <p:cNvSpPr txBox="1">
            <a:spLocks noChangeArrowheads="1"/>
          </p:cNvSpPr>
          <p:nvPr/>
        </p:nvSpPr>
        <p:spPr bwMode="auto">
          <a:xfrm>
            <a:off x="5664200" y="5588000"/>
            <a:ext cx="2921000" cy="554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900" dirty="0"/>
              <a:t>one amino acid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slide(fromBottom)">
                                      <p:cBhvr>
                                        <p:cTn id="7" dur="500"/>
                                        <p:tgtEl>
                                          <p:spTgt spid="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1" presetClass="entr" presetSubtype="0" fill="hold" grpId="0" nodeType="clickEffect">
                                  <p:stCondLst>
                                    <p:cond delay="0"/>
                                  </p:stCondLst>
                                  <p:iterate type="lt">
                                    <p:tmPct val="10000"/>
                                  </p:iterate>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10"/>
                                        </p:tgtEl>
                                        <p:attrNameLst>
                                          <p:attrName>ppt_y</p:attrName>
                                        </p:attrNameLst>
                                      </p:cBhvr>
                                      <p:tavLst>
                                        <p:tav tm="0">
                                          <p:val>
                                            <p:strVal val="#ppt_y"/>
                                          </p:val>
                                        </p:tav>
                                        <p:tav tm="100000">
                                          <p:val>
                                            <p:strVal val="#ppt_y"/>
                                          </p:val>
                                        </p:tav>
                                      </p:tavLst>
                                    </p:anim>
                                    <p:anim calcmode="lin" valueType="num">
                                      <p:cBhvr>
                                        <p:cTn id="14"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10"/>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41" presetClass="entr" presetSubtype="0" fill="hold" grpId="0" nodeType="clickEffect">
                                  <p:stCondLst>
                                    <p:cond delay="0"/>
                                  </p:stCondLst>
                                  <p:iterate type="lt">
                                    <p:tmPct val="10000"/>
                                  </p:iterate>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id="22" dur="500" fill="hold"/>
                                        <p:tgtEl>
                                          <p:spTgt spid="11"/>
                                        </p:tgtEl>
                                        <p:attrNameLst>
                                          <p:attrName>ppt_y</p:attrName>
                                        </p:attrNameLst>
                                      </p:cBhvr>
                                      <p:tavLst>
                                        <p:tav tm="0">
                                          <p:val>
                                            <p:strVal val="#ppt_y"/>
                                          </p:val>
                                        </p:tav>
                                        <p:tav tm="100000">
                                          <p:val>
                                            <p:strVal val="#ppt_y"/>
                                          </p:val>
                                        </p:tav>
                                      </p:tavLst>
                                    </p:anim>
                                    <p:anim calcmode="lin" valueType="num">
                                      <p:cBhvr>
                                        <p:cTn id="23" dur="500" fill="hold"/>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id="24" dur="500" fill="hold"/>
                                        <p:tgtEl>
                                          <p:spTgt spid="11"/>
                                        </p:tgtEl>
                                        <p:attrNameLst>
                                          <p:attrName>ppt_w</p:attrName>
                                        </p:attrNameLst>
                                      </p:cBhvr>
                                      <p:tavLst>
                                        <p:tav tm="0">
                                          <p:val>
                                            <p:strVal val="#ppt_w/10"/>
                                          </p:val>
                                        </p:tav>
                                        <p:tav tm="50000">
                                          <p:val>
                                            <p:strVal val="#ppt_w+.01"/>
                                          </p:val>
                                        </p:tav>
                                        <p:tav tm="100000">
                                          <p:val>
                                            <p:strVal val="#ppt_w"/>
                                          </p:val>
                                        </p:tav>
                                      </p:tavLst>
                                    </p:anim>
                                    <p:animEffect transition="in" filter="fade">
                                      <p:cBhvr>
                                        <p:cTn id="25" dur="500" tmFilter="0,0; .5, 1; 1, 1"/>
                                        <p:tgtEl>
                                          <p:spTgt spid="11"/>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41" presetClass="entr" presetSubtype="0" fill="hold" grpId="0" nodeType="clickEffect">
                                  <p:stCondLst>
                                    <p:cond delay="0"/>
                                  </p:stCondLst>
                                  <p:iterate type="lt">
                                    <p:tmPct val="10000"/>
                                  </p:iterate>
                                  <p:childTnLst>
                                    <p:set>
                                      <p:cBhvr>
                                        <p:cTn id="29" dur="1" fill="hold">
                                          <p:stCondLst>
                                            <p:cond delay="0"/>
                                          </p:stCondLst>
                                        </p:cTn>
                                        <p:tgtEl>
                                          <p:spTgt spid="12"/>
                                        </p:tgtEl>
                                        <p:attrNameLst>
                                          <p:attrName>style.visibility</p:attrName>
                                        </p:attrNameLst>
                                      </p:cBhvr>
                                      <p:to>
                                        <p:strVal val="visible"/>
                                      </p:to>
                                    </p:set>
                                    <p:anim calcmode="lin" valueType="num">
                                      <p:cBhvr>
                                        <p:cTn id="30" dur="500" fill="hold"/>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id="31" dur="500" fill="hold"/>
                                        <p:tgtEl>
                                          <p:spTgt spid="12"/>
                                        </p:tgtEl>
                                        <p:attrNameLst>
                                          <p:attrName>ppt_y</p:attrName>
                                        </p:attrNameLst>
                                      </p:cBhvr>
                                      <p:tavLst>
                                        <p:tav tm="0">
                                          <p:val>
                                            <p:strVal val="#ppt_y"/>
                                          </p:val>
                                        </p:tav>
                                        <p:tav tm="100000">
                                          <p:val>
                                            <p:strVal val="#ppt_y"/>
                                          </p:val>
                                        </p:tav>
                                      </p:tavLst>
                                    </p:anim>
                                    <p:anim calcmode="lin" valueType="num">
                                      <p:cBhvr>
                                        <p:cTn id="32" dur="500" fill="hold"/>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id="33" dur="500" fill="hold"/>
                                        <p:tgtEl>
                                          <p:spTgt spid="12"/>
                                        </p:tgtEl>
                                        <p:attrNameLst>
                                          <p:attrName>ppt_w</p:attrName>
                                        </p:attrNameLst>
                                      </p:cBhvr>
                                      <p:tavLst>
                                        <p:tav tm="0">
                                          <p:val>
                                            <p:strVal val="#ppt_w/10"/>
                                          </p:val>
                                        </p:tav>
                                        <p:tav tm="50000">
                                          <p:val>
                                            <p:strVal val="#ppt_w+.01"/>
                                          </p:val>
                                        </p:tav>
                                        <p:tav tm="100000">
                                          <p:val>
                                            <p:strVal val="#ppt_w"/>
                                          </p:val>
                                        </p:tav>
                                      </p:tavLst>
                                    </p:anim>
                                    <p:animEffect transition="in" filter="fade">
                                      <p:cBhvr>
                                        <p:cTn id="34" dur="500" tmFilter="0,0; .5, 1; 1, 1"/>
                                        <p:tgtEl>
                                          <p:spTgt spid="12"/>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41" presetClass="entr" presetSubtype="0" fill="hold" grpId="0" nodeType="clickEffect">
                                  <p:stCondLst>
                                    <p:cond delay="0"/>
                                  </p:stCondLst>
                                  <p:iterate type="lt">
                                    <p:tmPct val="10000"/>
                                  </p:iterate>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40" dur="500" fill="hold"/>
                                        <p:tgtEl>
                                          <p:spTgt spid="13"/>
                                        </p:tgtEl>
                                        <p:attrNameLst>
                                          <p:attrName>ppt_y</p:attrName>
                                        </p:attrNameLst>
                                      </p:cBhvr>
                                      <p:tavLst>
                                        <p:tav tm="0">
                                          <p:val>
                                            <p:strVal val="#ppt_y"/>
                                          </p:val>
                                        </p:tav>
                                        <p:tav tm="100000">
                                          <p:val>
                                            <p:strVal val="#ppt_y"/>
                                          </p:val>
                                        </p:tav>
                                      </p:tavLst>
                                    </p:anim>
                                    <p:anim calcmode="lin" valueType="num">
                                      <p:cBhvr>
                                        <p:cTn id="41" dur="50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42" dur="50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43" dur="500" tmFilter="0,0; .5, 1; 1, 1"/>
                                        <p:tgtEl>
                                          <p:spTgt spid="13"/>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12" presetClass="entr" presetSubtype="4" fill="hold" grpId="0" nodeType="click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slide(fromBottom)">
                                      <p:cBhvr>
                                        <p:cTn id="48" dur="500"/>
                                        <p:tgtEl>
                                          <p:spTgt spid="14"/>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41" presetClass="entr" presetSubtype="0" fill="hold" grpId="0" nodeType="clickEffect">
                                  <p:stCondLst>
                                    <p:cond delay="0"/>
                                  </p:stCondLst>
                                  <p:iterate type="lt">
                                    <p:tmPct val="10000"/>
                                  </p:iterate>
                                  <p:childTnLst>
                                    <p:set>
                                      <p:cBhvr>
                                        <p:cTn id="52" dur="1" fill="hold">
                                          <p:stCondLst>
                                            <p:cond delay="0"/>
                                          </p:stCondLst>
                                        </p:cTn>
                                        <p:tgtEl>
                                          <p:spTgt spid="15"/>
                                        </p:tgtEl>
                                        <p:attrNameLst>
                                          <p:attrName>style.visibility</p:attrName>
                                        </p:attrNameLst>
                                      </p:cBhvr>
                                      <p:to>
                                        <p:strVal val="visible"/>
                                      </p:to>
                                    </p:set>
                                    <p:anim calcmode="lin" valueType="num">
                                      <p:cBhvr>
                                        <p:cTn id="53" dur="500" fill="hold"/>
                                        <p:tgtEl>
                                          <p:spTgt spid="15"/>
                                        </p:tgtEl>
                                        <p:attrNameLst>
                                          <p:attrName>ppt_x</p:attrName>
                                        </p:attrNameLst>
                                      </p:cBhvr>
                                      <p:tavLst>
                                        <p:tav tm="0">
                                          <p:val>
                                            <p:strVal val="#ppt_x"/>
                                          </p:val>
                                        </p:tav>
                                        <p:tav tm="50000">
                                          <p:val>
                                            <p:strVal val="#ppt_x+.1"/>
                                          </p:val>
                                        </p:tav>
                                        <p:tav tm="100000">
                                          <p:val>
                                            <p:strVal val="#ppt_x"/>
                                          </p:val>
                                        </p:tav>
                                      </p:tavLst>
                                    </p:anim>
                                    <p:anim calcmode="lin" valueType="num">
                                      <p:cBhvr>
                                        <p:cTn id="54" dur="500" fill="hold"/>
                                        <p:tgtEl>
                                          <p:spTgt spid="15"/>
                                        </p:tgtEl>
                                        <p:attrNameLst>
                                          <p:attrName>ppt_y</p:attrName>
                                        </p:attrNameLst>
                                      </p:cBhvr>
                                      <p:tavLst>
                                        <p:tav tm="0">
                                          <p:val>
                                            <p:strVal val="#ppt_y"/>
                                          </p:val>
                                        </p:tav>
                                        <p:tav tm="100000">
                                          <p:val>
                                            <p:strVal val="#ppt_y"/>
                                          </p:val>
                                        </p:tav>
                                      </p:tavLst>
                                    </p:anim>
                                    <p:anim calcmode="lin" valueType="num">
                                      <p:cBhvr>
                                        <p:cTn id="55" dur="500" fill="hold"/>
                                        <p:tgtEl>
                                          <p:spTgt spid="15"/>
                                        </p:tgtEl>
                                        <p:attrNameLst>
                                          <p:attrName>ppt_h</p:attrName>
                                        </p:attrNameLst>
                                      </p:cBhvr>
                                      <p:tavLst>
                                        <p:tav tm="0">
                                          <p:val>
                                            <p:strVal val="#ppt_h/10"/>
                                          </p:val>
                                        </p:tav>
                                        <p:tav tm="50000">
                                          <p:val>
                                            <p:strVal val="#ppt_h+.01"/>
                                          </p:val>
                                        </p:tav>
                                        <p:tav tm="100000">
                                          <p:val>
                                            <p:strVal val="#ppt_h"/>
                                          </p:val>
                                        </p:tav>
                                      </p:tavLst>
                                    </p:anim>
                                    <p:anim calcmode="lin" valueType="num">
                                      <p:cBhvr>
                                        <p:cTn id="56" dur="500" fill="hold"/>
                                        <p:tgtEl>
                                          <p:spTgt spid="15"/>
                                        </p:tgtEl>
                                        <p:attrNameLst>
                                          <p:attrName>ppt_w</p:attrName>
                                        </p:attrNameLst>
                                      </p:cBhvr>
                                      <p:tavLst>
                                        <p:tav tm="0">
                                          <p:val>
                                            <p:strVal val="#ppt_w/10"/>
                                          </p:val>
                                        </p:tav>
                                        <p:tav tm="50000">
                                          <p:val>
                                            <p:strVal val="#ppt_w+.01"/>
                                          </p:val>
                                        </p:tav>
                                        <p:tav tm="100000">
                                          <p:val>
                                            <p:strVal val="#ppt_w"/>
                                          </p:val>
                                        </p:tav>
                                      </p:tavLst>
                                    </p:anim>
                                    <p:animEffect transition="in" filter="fade">
                                      <p:cBhvr>
                                        <p:cTn id="57" dur="500" tmFilter="0,0; .5, 1; 1, 1"/>
                                        <p:tgtEl>
                                          <p:spTgt spid="15"/>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12" presetClass="entr" presetSubtype="4" fill="hold" grpId="0" nodeType="click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slide(fromBottom)">
                                      <p:cBhvr>
                                        <p:cTn id="62" dur="500"/>
                                        <p:tgtEl>
                                          <p:spTgt spid="16"/>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4" accel="50000" decel="50000" fill="hold" grpId="0" nodeType="clickEffect">
                                  <p:stCondLst>
                                    <p:cond delay="0"/>
                                  </p:stCondLst>
                                  <p:childTnLst>
                                    <p:set>
                                      <p:cBhvr>
                                        <p:cTn id="66" dur="1" fill="hold">
                                          <p:stCondLst>
                                            <p:cond delay="0"/>
                                          </p:stCondLst>
                                        </p:cTn>
                                        <p:tgtEl>
                                          <p:spTgt spid="17"/>
                                        </p:tgtEl>
                                        <p:attrNameLst>
                                          <p:attrName>style.visibility</p:attrName>
                                        </p:attrNameLst>
                                      </p:cBhvr>
                                      <p:to>
                                        <p:strVal val="visible"/>
                                      </p:to>
                                    </p:set>
                                    <p:anim calcmode="lin" valueType="num">
                                      <p:cBhvr additive="base">
                                        <p:cTn id="67" dur="500" fill="hold"/>
                                        <p:tgtEl>
                                          <p:spTgt spid="17"/>
                                        </p:tgtEl>
                                        <p:attrNameLst>
                                          <p:attrName>ppt_x</p:attrName>
                                        </p:attrNameLst>
                                      </p:cBhvr>
                                      <p:tavLst>
                                        <p:tav tm="0">
                                          <p:val>
                                            <p:strVal val="#ppt_x"/>
                                          </p:val>
                                        </p:tav>
                                        <p:tav tm="100000">
                                          <p:val>
                                            <p:strVal val="#ppt_x"/>
                                          </p:val>
                                        </p:tav>
                                      </p:tavLst>
                                    </p:anim>
                                    <p:anim calcmode="lin" valueType="num">
                                      <p:cBhvr additive="base">
                                        <p:cTn id="6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69" fill="hold" nodeType="clickPar">
                      <p:stCondLst>
                        <p:cond delay="indefinite"/>
                      </p:stCondLst>
                      <p:childTnLst>
                        <p:par>
                          <p:cTn id="70" fill="hold" nodeType="withGroup">
                            <p:stCondLst>
                              <p:cond delay="0"/>
                            </p:stCondLst>
                            <p:childTnLst>
                              <p:par>
                                <p:cTn id="71" presetID="41" presetClass="entr" presetSubtype="0" fill="hold" grpId="0" nodeType="clickEffect">
                                  <p:stCondLst>
                                    <p:cond delay="0"/>
                                  </p:stCondLst>
                                  <p:iterate type="lt">
                                    <p:tmPct val="10000"/>
                                  </p:iterate>
                                  <p:childTnLst>
                                    <p:set>
                                      <p:cBhvr>
                                        <p:cTn id="72" dur="1" fill="hold">
                                          <p:stCondLst>
                                            <p:cond delay="0"/>
                                          </p:stCondLst>
                                        </p:cTn>
                                        <p:tgtEl>
                                          <p:spTgt spid="18"/>
                                        </p:tgtEl>
                                        <p:attrNameLst>
                                          <p:attrName>style.visibility</p:attrName>
                                        </p:attrNameLst>
                                      </p:cBhvr>
                                      <p:to>
                                        <p:strVal val="visible"/>
                                      </p:to>
                                    </p:set>
                                    <p:anim calcmode="lin" valueType="num">
                                      <p:cBhvr>
                                        <p:cTn id="73" dur="500" fill="hold"/>
                                        <p:tgtEl>
                                          <p:spTgt spid="18"/>
                                        </p:tgtEl>
                                        <p:attrNameLst>
                                          <p:attrName>ppt_x</p:attrName>
                                        </p:attrNameLst>
                                      </p:cBhvr>
                                      <p:tavLst>
                                        <p:tav tm="0">
                                          <p:val>
                                            <p:strVal val="#ppt_x"/>
                                          </p:val>
                                        </p:tav>
                                        <p:tav tm="50000">
                                          <p:val>
                                            <p:strVal val="#ppt_x+.1"/>
                                          </p:val>
                                        </p:tav>
                                        <p:tav tm="100000">
                                          <p:val>
                                            <p:strVal val="#ppt_x"/>
                                          </p:val>
                                        </p:tav>
                                      </p:tavLst>
                                    </p:anim>
                                    <p:anim calcmode="lin" valueType="num">
                                      <p:cBhvr>
                                        <p:cTn id="74" dur="500" fill="hold"/>
                                        <p:tgtEl>
                                          <p:spTgt spid="18"/>
                                        </p:tgtEl>
                                        <p:attrNameLst>
                                          <p:attrName>ppt_y</p:attrName>
                                        </p:attrNameLst>
                                      </p:cBhvr>
                                      <p:tavLst>
                                        <p:tav tm="0">
                                          <p:val>
                                            <p:strVal val="#ppt_y"/>
                                          </p:val>
                                        </p:tav>
                                        <p:tav tm="100000">
                                          <p:val>
                                            <p:strVal val="#ppt_y"/>
                                          </p:val>
                                        </p:tav>
                                      </p:tavLst>
                                    </p:anim>
                                    <p:anim calcmode="lin" valueType="num">
                                      <p:cBhvr>
                                        <p:cTn id="75" dur="500" fill="hold"/>
                                        <p:tgtEl>
                                          <p:spTgt spid="18"/>
                                        </p:tgtEl>
                                        <p:attrNameLst>
                                          <p:attrName>ppt_h</p:attrName>
                                        </p:attrNameLst>
                                      </p:cBhvr>
                                      <p:tavLst>
                                        <p:tav tm="0">
                                          <p:val>
                                            <p:strVal val="#ppt_h/10"/>
                                          </p:val>
                                        </p:tav>
                                        <p:tav tm="50000">
                                          <p:val>
                                            <p:strVal val="#ppt_h+.01"/>
                                          </p:val>
                                        </p:tav>
                                        <p:tav tm="100000">
                                          <p:val>
                                            <p:strVal val="#ppt_h"/>
                                          </p:val>
                                        </p:tav>
                                      </p:tavLst>
                                    </p:anim>
                                    <p:anim calcmode="lin" valueType="num">
                                      <p:cBhvr>
                                        <p:cTn id="76" dur="500" fill="hold"/>
                                        <p:tgtEl>
                                          <p:spTgt spid="18"/>
                                        </p:tgtEl>
                                        <p:attrNameLst>
                                          <p:attrName>ppt_w</p:attrName>
                                        </p:attrNameLst>
                                      </p:cBhvr>
                                      <p:tavLst>
                                        <p:tav tm="0">
                                          <p:val>
                                            <p:strVal val="#ppt_w/10"/>
                                          </p:val>
                                        </p:tav>
                                        <p:tav tm="50000">
                                          <p:val>
                                            <p:strVal val="#ppt_w+.01"/>
                                          </p:val>
                                        </p:tav>
                                        <p:tav tm="100000">
                                          <p:val>
                                            <p:strVal val="#ppt_w"/>
                                          </p:val>
                                        </p:tav>
                                      </p:tavLst>
                                    </p:anim>
                                    <p:animEffect transition="in" filter="fade">
                                      <p:cBhvr>
                                        <p:cTn id="77" dur="500" tmFilter="0,0; .5, 1; 1, 1"/>
                                        <p:tgtEl>
                                          <p:spTgt spid="18"/>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12" presetClass="entr" presetSubtype="4" fill="hold" nodeType="click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slide(fromBottom)">
                                      <p:cBhvr>
                                        <p:cTn id="82" dur="500"/>
                                        <p:tgtEl>
                                          <p:spTgt spid="8"/>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2" presetClass="entr" presetSubtype="4" accel="50000" decel="50000" fill="hold" grpId="0" nodeType="clickEffect">
                                  <p:stCondLst>
                                    <p:cond delay="0"/>
                                  </p:stCondLst>
                                  <p:childTnLst>
                                    <p:set>
                                      <p:cBhvr>
                                        <p:cTn id="86" dur="1" fill="hold">
                                          <p:stCondLst>
                                            <p:cond delay="0"/>
                                          </p:stCondLst>
                                        </p:cTn>
                                        <p:tgtEl>
                                          <p:spTgt spid="4"/>
                                        </p:tgtEl>
                                        <p:attrNameLst>
                                          <p:attrName>style.visibility</p:attrName>
                                        </p:attrNameLst>
                                      </p:cBhvr>
                                      <p:to>
                                        <p:strVal val="visible"/>
                                      </p:to>
                                    </p:set>
                                    <p:anim calcmode="lin" valueType="num">
                                      <p:cBhvr additive="base">
                                        <p:cTn id="87" dur="500" fill="hold"/>
                                        <p:tgtEl>
                                          <p:spTgt spid="4"/>
                                        </p:tgtEl>
                                        <p:attrNameLst>
                                          <p:attrName>ppt_x</p:attrName>
                                        </p:attrNameLst>
                                      </p:cBhvr>
                                      <p:tavLst>
                                        <p:tav tm="0">
                                          <p:val>
                                            <p:strVal val="#ppt_x"/>
                                          </p:val>
                                        </p:tav>
                                        <p:tav tm="100000">
                                          <p:val>
                                            <p:strVal val="#ppt_x"/>
                                          </p:val>
                                        </p:tav>
                                      </p:tavLst>
                                    </p:anim>
                                    <p:anim calcmode="lin" valueType="num">
                                      <p:cBhvr additive="base">
                                        <p:cTn id="8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P spid="10" grpId="0"/>
      <p:bldP spid="11" grpId="0"/>
      <p:bldP spid="12" grpId="0"/>
      <p:bldP spid="13" grpId="0"/>
      <p:bldP spid="14" grpId="0"/>
      <p:bldP spid="15" grpId="0"/>
      <p:bldP spid="16" grpId="0"/>
      <p:bldP spid="17" grpId="0"/>
      <p:bldP spid="18"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1C6812"/>
        </a:solidFill>
        <a:effectLst/>
      </p:bgPr>
    </p:bg>
    <p:spTree>
      <p:nvGrpSpPr>
        <p:cNvPr id="1" name=""/>
        <p:cNvGrpSpPr/>
        <p:nvPr/>
      </p:nvGrpSpPr>
      <p:grpSpPr>
        <a:xfrm>
          <a:off x="0" y="0"/>
          <a:ext cx="0" cy="0"/>
          <a:chOff x="0" y="0"/>
          <a:chExt cx="0" cy="0"/>
        </a:xfrm>
      </p:grpSpPr>
      <p:sp>
        <p:nvSpPr>
          <p:cNvPr id="57346" name="TextBox 1"/>
          <p:cNvSpPr txBox="1">
            <a:spLocks noChangeArrowheads="1"/>
          </p:cNvSpPr>
          <p:nvPr/>
        </p:nvSpPr>
        <p:spPr bwMode="auto">
          <a:xfrm>
            <a:off x="889000" y="330200"/>
            <a:ext cx="7302500" cy="661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3700" dirty="0">
                <a:solidFill>
                  <a:schemeClr val="bg1"/>
                </a:solidFill>
              </a:rPr>
              <a:t>Ribosomal RNA - rRNA</a:t>
            </a:r>
          </a:p>
        </p:txBody>
      </p:sp>
      <p:sp>
        <p:nvSpPr>
          <p:cNvPr id="57347" name="TextBox 2"/>
          <p:cNvSpPr txBox="1">
            <a:spLocks noChangeArrowheads="1"/>
          </p:cNvSpPr>
          <p:nvPr/>
        </p:nvSpPr>
        <p:spPr bwMode="auto">
          <a:xfrm>
            <a:off x="584200" y="1803400"/>
            <a:ext cx="8001000" cy="600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3300" dirty="0">
                <a:solidFill>
                  <a:srgbClr val="FFFF00"/>
                </a:solidFill>
              </a:rPr>
              <a:t>Ribosomal RNA is found in the </a:t>
            </a:r>
            <a:r>
              <a:rPr lang="en-US" sz="3300" u="sng" dirty="0">
                <a:solidFill>
                  <a:srgbClr val="39FC30"/>
                </a:solidFill>
              </a:rPr>
              <a:t>ribosome</a:t>
            </a:r>
            <a:r>
              <a:rPr lang="en-US" sz="3300" dirty="0">
                <a:solidFill>
                  <a:srgbClr val="FFFF00"/>
                </a:solidFill>
              </a:rPr>
              <a:t>. </a:t>
            </a:r>
          </a:p>
        </p:txBody>
      </p:sp>
      <p:sp>
        <p:nvSpPr>
          <p:cNvPr id="57348" name="TextBox 3"/>
          <p:cNvSpPr txBox="1">
            <a:spLocks noChangeArrowheads="1"/>
          </p:cNvSpPr>
          <p:nvPr/>
        </p:nvSpPr>
        <p:spPr bwMode="auto">
          <a:xfrm>
            <a:off x="584200" y="2819400"/>
            <a:ext cx="7607300" cy="3140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3300" dirty="0">
                <a:solidFill>
                  <a:srgbClr val="FFFF00"/>
                </a:solidFill>
              </a:rPr>
              <a:t>These are used to bind the </a:t>
            </a:r>
            <a:r>
              <a:rPr lang="en-US" sz="3300" u="sng" dirty="0">
                <a:solidFill>
                  <a:srgbClr val="FB93FA"/>
                </a:solidFill>
              </a:rPr>
              <a:t>mRNA</a:t>
            </a:r>
            <a:r>
              <a:rPr lang="en-US" sz="3300" dirty="0">
                <a:solidFill>
                  <a:srgbClr val="FFFF00"/>
                </a:solidFill>
              </a:rPr>
              <a:t> and the </a:t>
            </a:r>
            <a:r>
              <a:rPr lang="en-US" sz="3300" u="sng" dirty="0">
                <a:solidFill>
                  <a:srgbClr val="FB93FA"/>
                </a:solidFill>
              </a:rPr>
              <a:t>tRNA</a:t>
            </a:r>
            <a:r>
              <a:rPr lang="en-US" sz="3300" dirty="0">
                <a:solidFill>
                  <a:srgbClr val="FFFF00"/>
                </a:solidFill>
              </a:rPr>
              <a:t> to the ribosome.  This allows all components required for the synthesis of the proteins to be held together.</a:t>
            </a:r>
          </a:p>
          <a:p>
            <a:pPr eaLnBrk="1" hangingPunct="1"/>
            <a:endParaRPr lang="en-US" sz="3300"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57348"/>
                                        </p:tgtEl>
                                        <p:attrNameLst>
                                          <p:attrName>style.visibility</p:attrName>
                                        </p:attrNameLst>
                                      </p:cBhvr>
                                      <p:to>
                                        <p:strVal val="visible"/>
                                      </p:to>
                                    </p:set>
                                    <p:animEffect transition="in" filter="fade">
                                      <p:cBhvr>
                                        <p:cTn id="7" dur="1000"/>
                                        <p:tgtEl>
                                          <p:spTgt spid="57348"/>
                                        </p:tgtEl>
                                      </p:cBhvr>
                                    </p:animEffect>
                                    <p:anim calcmode="lin" valueType="num">
                                      <p:cBhvr>
                                        <p:cTn id="8" dur="1000" fill="hold"/>
                                        <p:tgtEl>
                                          <p:spTgt spid="57348"/>
                                        </p:tgtEl>
                                        <p:attrNameLst>
                                          <p:attrName>ppt_x</p:attrName>
                                        </p:attrNameLst>
                                      </p:cBhvr>
                                      <p:tavLst>
                                        <p:tav tm="0">
                                          <p:val>
                                            <p:strVal val="#ppt_x"/>
                                          </p:val>
                                        </p:tav>
                                        <p:tav tm="100000">
                                          <p:val>
                                            <p:strVal val="#ppt_x"/>
                                          </p:val>
                                        </p:tav>
                                      </p:tavLst>
                                    </p:anim>
                                    <p:anim calcmode="lin" valueType="num">
                                      <p:cBhvr>
                                        <p:cTn id="9" dur="900" decel="100000" fill="hold"/>
                                        <p:tgtEl>
                                          <p:spTgt spid="57348"/>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5734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8"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s.jpeg"/>
          <p:cNvPicPr>
            <a:picLocks noChangeAspect="1"/>
          </p:cNvPicPr>
          <p:nvPr/>
        </p:nvPicPr>
        <p:blipFill>
          <a:blip r:embed="rId2"/>
          <a:stretch>
            <a:fillRect/>
          </a:stretch>
        </p:blipFill>
        <p:spPr>
          <a:xfrm>
            <a:off x="419100" y="677863"/>
            <a:ext cx="3133725" cy="5473700"/>
          </a:xfrm>
          <a:prstGeom prst="rect">
            <a:avLst/>
          </a:prstGeom>
          <a:ln w="38100" cap="sq">
            <a:solidFill>
              <a:srgbClr val="0000FF"/>
            </a:solidFill>
            <a:prstDash val="solid"/>
            <a:miter lim="800000"/>
          </a:ln>
          <a:effectLst>
            <a:outerShdw blurRad="50800" dist="38100" dir="2700000" algn="tl" rotWithShape="0">
              <a:srgbClr val="000000">
                <a:alpha val="43000"/>
              </a:srgbClr>
            </a:outerShdw>
          </a:effectLst>
        </p:spPr>
      </p:pic>
      <p:sp>
        <p:nvSpPr>
          <p:cNvPr id="4" name="TextBox 3"/>
          <p:cNvSpPr txBox="1">
            <a:spLocks noChangeArrowheads="1"/>
          </p:cNvSpPr>
          <p:nvPr/>
        </p:nvSpPr>
        <p:spPr bwMode="auto">
          <a:xfrm>
            <a:off x="4000500" y="927100"/>
            <a:ext cx="5143500" cy="5908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342900" indent="-3429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buFontTx/>
              <a:buAutoNum type="arabicPeriod"/>
            </a:pPr>
            <a:r>
              <a:rPr lang="en-US" sz="1800" dirty="0"/>
              <a:t>Transcription is </a:t>
            </a:r>
            <a:r>
              <a:rPr lang="en-US" sz="1800" u="sng" dirty="0">
                <a:solidFill>
                  <a:srgbClr val="800000"/>
                </a:solidFill>
              </a:rPr>
              <a:t>the process of forming a strand of RNA from a strand of DNA.</a:t>
            </a:r>
          </a:p>
          <a:p>
            <a:pPr eaLnBrk="1" hangingPunct="1"/>
            <a:r>
              <a:rPr lang="en-US" sz="1800" dirty="0"/>
              <a:t>2.   This process occurs in the </a:t>
            </a:r>
            <a:r>
              <a:rPr lang="en-US" sz="1800" u="sng" dirty="0">
                <a:solidFill>
                  <a:srgbClr val="0000FF"/>
                </a:solidFill>
              </a:rPr>
              <a:t>nucleus</a:t>
            </a:r>
            <a:r>
              <a:rPr lang="en-US" sz="1800" dirty="0"/>
              <a:t>.</a:t>
            </a:r>
          </a:p>
          <a:p>
            <a:pPr eaLnBrk="1" hangingPunct="1">
              <a:buFontTx/>
              <a:buAutoNum type="arabicPeriod" startAt="3"/>
            </a:pPr>
            <a:r>
              <a:rPr lang="en-US" sz="1800" dirty="0"/>
              <a:t>The cell must make RNA to send to the </a:t>
            </a:r>
            <a:r>
              <a:rPr lang="en-US" sz="1800" u="sng" dirty="0">
                <a:solidFill>
                  <a:srgbClr val="8C2AAC"/>
                </a:solidFill>
              </a:rPr>
              <a:t>cytoplasm</a:t>
            </a:r>
            <a:r>
              <a:rPr lang="en-US" sz="1800" dirty="0"/>
              <a:t> to tell the </a:t>
            </a:r>
            <a:r>
              <a:rPr lang="en-US" sz="1800" u="sng" dirty="0">
                <a:solidFill>
                  <a:srgbClr val="8C2AAC"/>
                </a:solidFill>
              </a:rPr>
              <a:t>ribosomes</a:t>
            </a:r>
            <a:r>
              <a:rPr lang="en-US" sz="1800" dirty="0"/>
              <a:t> how and which </a:t>
            </a:r>
            <a:r>
              <a:rPr lang="en-US" sz="1800" u="sng" dirty="0">
                <a:solidFill>
                  <a:srgbClr val="8C2AAC"/>
                </a:solidFill>
              </a:rPr>
              <a:t>proteins</a:t>
            </a:r>
            <a:r>
              <a:rPr lang="en-US" sz="1800" dirty="0"/>
              <a:t> to make.</a:t>
            </a:r>
          </a:p>
          <a:p>
            <a:pPr eaLnBrk="1" hangingPunct="1">
              <a:buFontTx/>
              <a:buAutoNum type="arabicPeriod" startAt="3"/>
            </a:pPr>
            <a:r>
              <a:rPr lang="en-US" sz="1800" dirty="0"/>
              <a:t>The RNA molecule is a faithful copy of a gene</a:t>
            </a:r>
            <a:r>
              <a:rPr lang="ja-JP" altLang="en-US" sz="1800"/>
              <a:t>’</a:t>
            </a:r>
            <a:r>
              <a:rPr lang="en-US" altLang="ja-JP" sz="1800" dirty="0"/>
              <a:t>s protein building </a:t>
            </a:r>
            <a:r>
              <a:rPr lang="en-US" altLang="ja-JP" sz="1800" u="sng" dirty="0">
                <a:solidFill>
                  <a:srgbClr val="FF0000"/>
                </a:solidFill>
              </a:rPr>
              <a:t>instructions</a:t>
            </a:r>
            <a:r>
              <a:rPr lang="en-US" altLang="ja-JP" sz="1800" dirty="0"/>
              <a:t>.  This type of RNA is called </a:t>
            </a:r>
            <a:r>
              <a:rPr lang="en-US" altLang="ja-JP" sz="1800" u="sng" dirty="0">
                <a:solidFill>
                  <a:srgbClr val="FF0000"/>
                </a:solidFill>
              </a:rPr>
              <a:t>messenger RNA (mRNA</a:t>
            </a:r>
            <a:r>
              <a:rPr lang="en-US" altLang="ja-JP" sz="1800" dirty="0"/>
              <a:t>).</a:t>
            </a:r>
          </a:p>
          <a:p>
            <a:pPr eaLnBrk="1" hangingPunct="1">
              <a:buFontTx/>
              <a:buAutoNum type="arabicPeriod" startAt="3"/>
            </a:pPr>
            <a:r>
              <a:rPr lang="en-US" sz="1800" dirty="0"/>
              <a:t>An enzyme called </a:t>
            </a:r>
            <a:r>
              <a:rPr lang="en-US" sz="1800" u="sng" dirty="0">
                <a:solidFill>
                  <a:srgbClr val="3366FF"/>
                </a:solidFill>
              </a:rPr>
              <a:t>RNA polymerase </a:t>
            </a:r>
            <a:r>
              <a:rPr lang="en-US" sz="1800" dirty="0"/>
              <a:t>catalyzes this reaction.</a:t>
            </a:r>
          </a:p>
          <a:p>
            <a:pPr eaLnBrk="1" hangingPunct="1">
              <a:buFontTx/>
              <a:buAutoNum type="arabicPeriod" startAt="3"/>
            </a:pPr>
            <a:r>
              <a:rPr lang="en-US" sz="1800" dirty="0"/>
              <a:t>The purpose of transcription is to </a:t>
            </a:r>
            <a:r>
              <a:rPr lang="en-US" sz="1800" u="sng" dirty="0">
                <a:solidFill>
                  <a:srgbClr val="008000"/>
                </a:solidFill>
              </a:rPr>
              <a:t>copy one gene from the DNA molecule</a:t>
            </a:r>
            <a:r>
              <a:rPr lang="en-US" sz="1800" dirty="0"/>
              <a:t>.</a:t>
            </a:r>
          </a:p>
          <a:p>
            <a:pPr eaLnBrk="1" hangingPunct="1">
              <a:buFontTx/>
              <a:buAutoNum type="arabicPeriod" startAt="3"/>
            </a:pPr>
            <a:r>
              <a:rPr lang="en-US" sz="1800" dirty="0"/>
              <a:t>Where does one gene end and the next gene begin?</a:t>
            </a:r>
          </a:p>
          <a:p>
            <a:pPr eaLnBrk="1" hangingPunct="1"/>
            <a:r>
              <a:rPr lang="en-US" sz="1800" dirty="0"/>
              <a:t>	a)  Promoter:  A DNA sequence where RNA 	      	     polymerase attaches and initiates 		     transcription.</a:t>
            </a:r>
          </a:p>
          <a:p>
            <a:pPr eaLnBrk="1" hangingPunct="1"/>
            <a:r>
              <a:rPr lang="en-US" sz="1800" dirty="0"/>
              <a:t>	b)  Terminator:  The DNA sequence that signals 	      the end of transcription.</a:t>
            </a:r>
          </a:p>
          <a:p>
            <a:pPr eaLnBrk="1" hangingPunct="1"/>
            <a:endParaRPr lang="en-US" sz="1800" dirty="0"/>
          </a:p>
        </p:txBody>
      </p:sp>
      <p:sp>
        <p:nvSpPr>
          <p:cNvPr id="5" name="TextBox 4"/>
          <p:cNvSpPr txBox="1"/>
          <p:nvPr/>
        </p:nvSpPr>
        <p:spPr>
          <a:xfrm>
            <a:off x="4000500" y="0"/>
            <a:ext cx="5143500" cy="6778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algn="ctr">
              <a:defRPr/>
            </a:pPr>
            <a:r>
              <a:rPr lang="en-US" sz="3800" dirty="0"/>
              <a:t>Transcription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4">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fade">
                                      <p:cBhvr>
                                        <p:cTn id="15" dur="1000"/>
                                        <p:tgtEl>
                                          <p:spTgt spid="4">
                                            <p:txEl>
                                              <p:pRg st="1" end="1"/>
                                            </p:txEl>
                                          </p:spTgt>
                                        </p:tgtEl>
                                      </p:cBhvr>
                                    </p:animEffect>
                                    <p:anim calcmode="lin" valueType="num">
                                      <p:cBhvr>
                                        <p:cTn id="16"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4">
                                            <p:txEl>
                                              <p:pRg st="1" end="1"/>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4">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animEffect transition="in" filter="fade">
                                      <p:cBhvr>
                                        <p:cTn id="23" dur="1000"/>
                                        <p:tgtEl>
                                          <p:spTgt spid="4">
                                            <p:txEl>
                                              <p:pRg st="2" end="2"/>
                                            </p:txEl>
                                          </p:spTgt>
                                        </p:tgtEl>
                                      </p:cBhvr>
                                    </p:animEffect>
                                    <p:anim calcmode="lin" valueType="num">
                                      <p:cBhvr>
                                        <p:cTn id="24"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5" dur="900" decel="100000" fill="hold"/>
                                        <p:tgtEl>
                                          <p:spTgt spid="4">
                                            <p:txEl>
                                              <p:pRg st="2" end="2"/>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4">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4">
                                            <p:txEl>
                                              <p:pRg st="3" end="3"/>
                                            </p:txEl>
                                          </p:spTgt>
                                        </p:tgtEl>
                                        <p:attrNameLst>
                                          <p:attrName>style.visibility</p:attrName>
                                        </p:attrNameLst>
                                      </p:cBhvr>
                                      <p:to>
                                        <p:strVal val="visible"/>
                                      </p:to>
                                    </p:set>
                                    <p:animEffect transition="in" filter="fade">
                                      <p:cBhvr>
                                        <p:cTn id="31" dur="1000"/>
                                        <p:tgtEl>
                                          <p:spTgt spid="4">
                                            <p:txEl>
                                              <p:pRg st="3" end="3"/>
                                            </p:txEl>
                                          </p:spTgt>
                                        </p:tgtEl>
                                      </p:cBhvr>
                                    </p:animEffect>
                                    <p:anim calcmode="lin" valueType="num">
                                      <p:cBhvr>
                                        <p:cTn id="32"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3" dur="900" decel="100000" fill="hold"/>
                                        <p:tgtEl>
                                          <p:spTgt spid="4">
                                            <p:txEl>
                                              <p:pRg st="3" end="3"/>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4">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37" presetClass="entr" presetSubtype="0" fill="hold" grpId="0" nodeType="clickEffect">
                                  <p:stCondLst>
                                    <p:cond delay="0"/>
                                  </p:stCondLst>
                                  <p:childTnLst>
                                    <p:set>
                                      <p:cBhvr>
                                        <p:cTn id="38" dur="1" fill="hold">
                                          <p:stCondLst>
                                            <p:cond delay="0"/>
                                          </p:stCondLst>
                                        </p:cTn>
                                        <p:tgtEl>
                                          <p:spTgt spid="4">
                                            <p:txEl>
                                              <p:pRg st="4" end="4"/>
                                            </p:txEl>
                                          </p:spTgt>
                                        </p:tgtEl>
                                        <p:attrNameLst>
                                          <p:attrName>style.visibility</p:attrName>
                                        </p:attrNameLst>
                                      </p:cBhvr>
                                      <p:to>
                                        <p:strVal val="visible"/>
                                      </p:to>
                                    </p:set>
                                    <p:animEffect transition="in" filter="fade">
                                      <p:cBhvr>
                                        <p:cTn id="39" dur="1000"/>
                                        <p:tgtEl>
                                          <p:spTgt spid="4">
                                            <p:txEl>
                                              <p:pRg st="4" end="4"/>
                                            </p:txEl>
                                          </p:spTgt>
                                        </p:tgtEl>
                                      </p:cBhvr>
                                    </p:animEffect>
                                    <p:anim calcmode="lin" valueType="num">
                                      <p:cBhvr>
                                        <p:cTn id="40"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41" dur="900" decel="100000" fill="hold"/>
                                        <p:tgtEl>
                                          <p:spTgt spid="4">
                                            <p:txEl>
                                              <p:pRg st="4" end="4"/>
                                            </p:txEl>
                                          </p:spTgt>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4">
                                            <p:txEl>
                                              <p:pRg st="4" end="4"/>
                                            </p:txEl>
                                          </p:spTgt>
                                        </p:tgtEl>
                                        <p:attrNameLst>
                                          <p:attrName>ppt_y</p:attrName>
                                        </p:attrNameLst>
                                      </p:cBhvr>
                                      <p:tavLst>
                                        <p:tav tm="0">
                                          <p:val>
                                            <p:strVal val="#ppt_y-.03"/>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37" presetClass="entr" presetSubtype="0" fill="hold" grpId="0" nodeType="clickEffect">
                                  <p:stCondLst>
                                    <p:cond delay="0"/>
                                  </p:stCondLst>
                                  <p:childTnLst>
                                    <p:set>
                                      <p:cBhvr>
                                        <p:cTn id="46" dur="1" fill="hold">
                                          <p:stCondLst>
                                            <p:cond delay="0"/>
                                          </p:stCondLst>
                                        </p:cTn>
                                        <p:tgtEl>
                                          <p:spTgt spid="4">
                                            <p:txEl>
                                              <p:pRg st="5" end="5"/>
                                            </p:txEl>
                                          </p:spTgt>
                                        </p:tgtEl>
                                        <p:attrNameLst>
                                          <p:attrName>style.visibility</p:attrName>
                                        </p:attrNameLst>
                                      </p:cBhvr>
                                      <p:to>
                                        <p:strVal val="visible"/>
                                      </p:to>
                                    </p:set>
                                    <p:animEffect transition="in" filter="fade">
                                      <p:cBhvr>
                                        <p:cTn id="47" dur="1000"/>
                                        <p:tgtEl>
                                          <p:spTgt spid="4">
                                            <p:txEl>
                                              <p:pRg st="5" end="5"/>
                                            </p:txEl>
                                          </p:spTgt>
                                        </p:tgtEl>
                                      </p:cBhvr>
                                    </p:animEffect>
                                    <p:anim calcmode="lin" valueType="num">
                                      <p:cBhvr>
                                        <p:cTn id="48"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49" dur="900" decel="100000" fill="hold"/>
                                        <p:tgtEl>
                                          <p:spTgt spid="4">
                                            <p:txEl>
                                              <p:pRg st="5" end="5"/>
                                            </p:txEl>
                                          </p:spTgt>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
                                            <p:txEl>
                                              <p:pRg st="5" end="5"/>
                                            </p:txEl>
                                          </p:spTgt>
                                        </p:tgtEl>
                                        <p:attrNameLst>
                                          <p:attrName>ppt_y</p:attrName>
                                        </p:attrNameLst>
                                      </p:cBhvr>
                                      <p:tavLst>
                                        <p:tav tm="0">
                                          <p:val>
                                            <p:strVal val="#ppt_y-.03"/>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37" presetClass="entr" presetSubtype="0" fill="hold" grpId="0" nodeType="clickEffect">
                                  <p:stCondLst>
                                    <p:cond delay="0"/>
                                  </p:stCondLst>
                                  <p:childTnLst>
                                    <p:set>
                                      <p:cBhvr>
                                        <p:cTn id="54" dur="1" fill="hold">
                                          <p:stCondLst>
                                            <p:cond delay="0"/>
                                          </p:stCondLst>
                                        </p:cTn>
                                        <p:tgtEl>
                                          <p:spTgt spid="4">
                                            <p:txEl>
                                              <p:pRg st="6" end="6"/>
                                            </p:txEl>
                                          </p:spTgt>
                                        </p:tgtEl>
                                        <p:attrNameLst>
                                          <p:attrName>style.visibility</p:attrName>
                                        </p:attrNameLst>
                                      </p:cBhvr>
                                      <p:to>
                                        <p:strVal val="visible"/>
                                      </p:to>
                                    </p:set>
                                    <p:animEffect transition="in" filter="fade">
                                      <p:cBhvr>
                                        <p:cTn id="55" dur="1000"/>
                                        <p:tgtEl>
                                          <p:spTgt spid="4">
                                            <p:txEl>
                                              <p:pRg st="6" end="6"/>
                                            </p:txEl>
                                          </p:spTgt>
                                        </p:tgtEl>
                                      </p:cBhvr>
                                    </p:animEffect>
                                    <p:anim calcmode="lin" valueType="num">
                                      <p:cBhvr>
                                        <p:cTn id="56"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57" dur="900" decel="100000" fill="hold"/>
                                        <p:tgtEl>
                                          <p:spTgt spid="4">
                                            <p:txEl>
                                              <p:pRg st="6" end="6"/>
                                            </p:txEl>
                                          </p:spTgt>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4">
                                            <p:txEl>
                                              <p:pRg st="6" end="6"/>
                                            </p:txEl>
                                          </p:spTgt>
                                        </p:tgtEl>
                                        <p:attrNameLst>
                                          <p:attrName>ppt_y</p:attrName>
                                        </p:attrNameLst>
                                      </p:cBhvr>
                                      <p:tavLst>
                                        <p:tav tm="0">
                                          <p:val>
                                            <p:strVal val="#ppt_y-.03"/>
                                          </p:val>
                                        </p:tav>
                                        <p:tav tm="100000">
                                          <p:val>
                                            <p:strVal val="#ppt_y"/>
                                          </p:val>
                                        </p:tav>
                                      </p:tavLst>
                                    </p:anim>
                                  </p:childTnLst>
                                </p:cTn>
                              </p:par>
                            </p:childTnLst>
                          </p:cTn>
                        </p:par>
                      </p:childTnLst>
                    </p:cTn>
                  </p:par>
                  <p:par>
                    <p:cTn id="59" fill="hold" nodeType="clickPar">
                      <p:stCondLst>
                        <p:cond delay="indefinite"/>
                      </p:stCondLst>
                      <p:childTnLst>
                        <p:par>
                          <p:cTn id="60" fill="hold" nodeType="withGroup">
                            <p:stCondLst>
                              <p:cond delay="0"/>
                            </p:stCondLst>
                            <p:childTnLst>
                              <p:par>
                                <p:cTn id="61" presetID="37" presetClass="entr" presetSubtype="0" fill="hold" grpId="0" nodeType="clickEffect">
                                  <p:stCondLst>
                                    <p:cond delay="0"/>
                                  </p:stCondLst>
                                  <p:childTnLst>
                                    <p:set>
                                      <p:cBhvr>
                                        <p:cTn id="62" dur="1" fill="hold">
                                          <p:stCondLst>
                                            <p:cond delay="0"/>
                                          </p:stCondLst>
                                        </p:cTn>
                                        <p:tgtEl>
                                          <p:spTgt spid="4">
                                            <p:txEl>
                                              <p:pRg st="7" end="7"/>
                                            </p:txEl>
                                          </p:spTgt>
                                        </p:tgtEl>
                                        <p:attrNameLst>
                                          <p:attrName>style.visibility</p:attrName>
                                        </p:attrNameLst>
                                      </p:cBhvr>
                                      <p:to>
                                        <p:strVal val="visible"/>
                                      </p:to>
                                    </p:set>
                                    <p:animEffect transition="in" filter="fade">
                                      <p:cBhvr>
                                        <p:cTn id="63" dur="1000"/>
                                        <p:tgtEl>
                                          <p:spTgt spid="4">
                                            <p:txEl>
                                              <p:pRg st="7" end="7"/>
                                            </p:txEl>
                                          </p:spTgt>
                                        </p:tgtEl>
                                      </p:cBhvr>
                                    </p:animEffect>
                                    <p:anim calcmode="lin" valueType="num">
                                      <p:cBhvr>
                                        <p:cTn id="64" dur="10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65" dur="900" decel="100000" fill="hold"/>
                                        <p:tgtEl>
                                          <p:spTgt spid="4">
                                            <p:txEl>
                                              <p:pRg st="7" end="7"/>
                                            </p:txEl>
                                          </p:spTgt>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4">
                                            <p:txEl>
                                              <p:pRg st="7" end="7"/>
                                            </p:txEl>
                                          </p:spTgt>
                                        </p:tgtEl>
                                        <p:attrNameLst>
                                          <p:attrName>ppt_y</p:attrName>
                                        </p:attrNameLst>
                                      </p:cBhvr>
                                      <p:tavLst>
                                        <p:tav tm="0">
                                          <p:val>
                                            <p:strVal val="#ppt_y-.03"/>
                                          </p:val>
                                        </p:tav>
                                        <p:tav tm="100000">
                                          <p:val>
                                            <p:strVal val="#ppt_y"/>
                                          </p:val>
                                        </p:tav>
                                      </p:tavLst>
                                    </p:anim>
                                  </p:childTnLst>
                                </p:cTn>
                              </p:par>
                            </p:childTnLst>
                          </p:cTn>
                        </p:par>
                      </p:childTnLst>
                    </p:cTn>
                  </p:par>
                  <p:par>
                    <p:cTn id="67" fill="hold" nodeType="clickPar">
                      <p:stCondLst>
                        <p:cond delay="indefinite"/>
                      </p:stCondLst>
                      <p:childTnLst>
                        <p:par>
                          <p:cTn id="68" fill="hold" nodeType="withGroup">
                            <p:stCondLst>
                              <p:cond delay="0"/>
                            </p:stCondLst>
                            <p:childTnLst>
                              <p:par>
                                <p:cTn id="69" presetID="37" presetClass="entr" presetSubtype="0" fill="hold" grpId="0" nodeType="clickEffect">
                                  <p:stCondLst>
                                    <p:cond delay="0"/>
                                  </p:stCondLst>
                                  <p:childTnLst>
                                    <p:set>
                                      <p:cBhvr>
                                        <p:cTn id="70" dur="1" fill="hold">
                                          <p:stCondLst>
                                            <p:cond delay="0"/>
                                          </p:stCondLst>
                                        </p:cTn>
                                        <p:tgtEl>
                                          <p:spTgt spid="4">
                                            <p:txEl>
                                              <p:pRg st="8" end="8"/>
                                            </p:txEl>
                                          </p:spTgt>
                                        </p:tgtEl>
                                        <p:attrNameLst>
                                          <p:attrName>style.visibility</p:attrName>
                                        </p:attrNameLst>
                                      </p:cBhvr>
                                      <p:to>
                                        <p:strVal val="visible"/>
                                      </p:to>
                                    </p:set>
                                    <p:animEffect transition="in" filter="fade">
                                      <p:cBhvr>
                                        <p:cTn id="71" dur="1000"/>
                                        <p:tgtEl>
                                          <p:spTgt spid="4">
                                            <p:txEl>
                                              <p:pRg st="8" end="8"/>
                                            </p:txEl>
                                          </p:spTgt>
                                        </p:tgtEl>
                                      </p:cBhvr>
                                    </p:animEffect>
                                    <p:anim calcmode="lin" valueType="num">
                                      <p:cBhvr>
                                        <p:cTn id="72" dur="1000" fill="hold"/>
                                        <p:tgtEl>
                                          <p:spTgt spid="4">
                                            <p:txEl>
                                              <p:pRg st="8" end="8"/>
                                            </p:txEl>
                                          </p:spTgt>
                                        </p:tgtEl>
                                        <p:attrNameLst>
                                          <p:attrName>ppt_x</p:attrName>
                                        </p:attrNameLst>
                                      </p:cBhvr>
                                      <p:tavLst>
                                        <p:tav tm="0">
                                          <p:val>
                                            <p:strVal val="#ppt_x"/>
                                          </p:val>
                                        </p:tav>
                                        <p:tav tm="100000">
                                          <p:val>
                                            <p:strVal val="#ppt_x"/>
                                          </p:val>
                                        </p:tav>
                                      </p:tavLst>
                                    </p:anim>
                                    <p:anim calcmode="lin" valueType="num">
                                      <p:cBhvr>
                                        <p:cTn id="73" dur="900" decel="100000" fill="hold"/>
                                        <p:tgtEl>
                                          <p:spTgt spid="4">
                                            <p:txEl>
                                              <p:pRg st="8" end="8"/>
                                            </p:txEl>
                                          </p:spTgt>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4">
                                            <p:txEl>
                                              <p:pRg st="8" end="8"/>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pic>
        <p:nvPicPr>
          <p:cNvPr id="59394" name="Picture 1" descr=":transcrpti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5100" y="1739900"/>
            <a:ext cx="2794000" cy="495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TextBox 2"/>
          <p:cNvSpPr txBox="1"/>
          <p:nvPr/>
        </p:nvSpPr>
        <p:spPr>
          <a:xfrm>
            <a:off x="0" y="0"/>
            <a:ext cx="3784600" cy="1570038"/>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pPr algn="ctr">
              <a:defRPr/>
            </a:pPr>
            <a:r>
              <a:rPr lang="en-US" sz="4800" dirty="0"/>
              <a:t>Steps of Transcription</a:t>
            </a:r>
          </a:p>
        </p:txBody>
      </p:sp>
      <p:sp>
        <p:nvSpPr>
          <p:cNvPr id="4" name="TextBox 3"/>
          <p:cNvSpPr txBox="1">
            <a:spLocks noChangeArrowheads="1"/>
          </p:cNvSpPr>
          <p:nvPr/>
        </p:nvSpPr>
        <p:spPr bwMode="auto">
          <a:xfrm>
            <a:off x="3784600" y="0"/>
            <a:ext cx="5359400" cy="1154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300" dirty="0">
                <a:solidFill>
                  <a:schemeClr val="bg1"/>
                </a:solidFill>
              </a:rPr>
              <a:t>______________ binds to a site on the DNA molecule called the ________.</a:t>
            </a:r>
          </a:p>
          <a:p>
            <a:pPr eaLnBrk="1" hangingPunct="1"/>
            <a:endParaRPr lang="en-US" sz="2300" dirty="0">
              <a:solidFill>
                <a:schemeClr val="bg1"/>
              </a:solidFill>
            </a:endParaRPr>
          </a:p>
        </p:txBody>
      </p:sp>
      <p:sp>
        <p:nvSpPr>
          <p:cNvPr id="5" name="TextBox 4"/>
          <p:cNvSpPr txBox="1">
            <a:spLocks noChangeArrowheads="1"/>
          </p:cNvSpPr>
          <p:nvPr/>
        </p:nvSpPr>
        <p:spPr bwMode="auto">
          <a:xfrm>
            <a:off x="3784600" y="0"/>
            <a:ext cx="2933700" cy="430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200" dirty="0">
                <a:solidFill>
                  <a:srgbClr val="FEFF84"/>
                </a:solidFill>
              </a:rPr>
              <a:t>RNA polymerase</a:t>
            </a:r>
          </a:p>
        </p:txBody>
      </p:sp>
      <p:sp>
        <p:nvSpPr>
          <p:cNvPr id="6" name="TextBox 5"/>
          <p:cNvSpPr txBox="1">
            <a:spLocks noChangeArrowheads="1"/>
          </p:cNvSpPr>
          <p:nvPr/>
        </p:nvSpPr>
        <p:spPr bwMode="auto">
          <a:xfrm>
            <a:off x="7132718" y="346653"/>
            <a:ext cx="2044700" cy="447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200" dirty="0">
                <a:solidFill>
                  <a:srgbClr val="FEFF84"/>
                </a:solidFill>
              </a:rPr>
              <a:t>promoter</a:t>
            </a:r>
          </a:p>
        </p:txBody>
      </p:sp>
      <p:sp>
        <p:nvSpPr>
          <p:cNvPr id="7" name="TextBox 6"/>
          <p:cNvSpPr txBox="1"/>
          <p:nvPr/>
        </p:nvSpPr>
        <p:spPr>
          <a:xfrm>
            <a:off x="3784600" y="1154113"/>
            <a:ext cx="3492500" cy="569912"/>
          </a:xfrm>
          <a:prstGeom prst="rect">
            <a:avLst/>
          </a:prstGeom>
          <a:noFill/>
        </p:spPr>
        <p:txBody>
          <a:bodyPr>
            <a:spAutoFit/>
          </a:bodyPr>
          <a:lstStyle/>
          <a:p>
            <a:pPr>
              <a:defRPr/>
            </a:pPr>
            <a:r>
              <a:rPr lang="en-US" sz="3100" dirty="0">
                <a:solidFill>
                  <a:schemeClr val="tx2">
                    <a:lumMod val="60000"/>
                    <a:lumOff val="40000"/>
                  </a:schemeClr>
                </a:solidFill>
                <a:ea typeface="ＭＳ Ｐゴシック" charset="-128"/>
                <a:cs typeface="ＭＳ Ｐゴシック" charset="-128"/>
              </a:rPr>
              <a:t>RNA polymerase:</a:t>
            </a:r>
          </a:p>
        </p:txBody>
      </p:sp>
      <p:sp>
        <p:nvSpPr>
          <p:cNvPr id="8" name="TextBox 7"/>
          <p:cNvSpPr txBox="1">
            <a:spLocks noChangeArrowheads="1"/>
          </p:cNvSpPr>
          <p:nvPr/>
        </p:nvSpPr>
        <p:spPr bwMode="auto">
          <a:xfrm>
            <a:off x="7099300" y="1000125"/>
            <a:ext cx="2044700" cy="1108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200" dirty="0">
                <a:solidFill>
                  <a:srgbClr val="FDEADA"/>
                </a:solidFill>
              </a:rPr>
              <a:t>Separates the DNA strands.</a:t>
            </a:r>
          </a:p>
          <a:p>
            <a:pPr eaLnBrk="1" hangingPunct="1"/>
            <a:endParaRPr lang="en-US" sz="2200" dirty="0">
              <a:solidFill>
                <a:srgbClr val="FDEADA"/>
              </a:solidFill>
            </a:endParaRPr>
          </a:p>
        </p:txBody>
      </p:sp>
      <p:sp>
        <p:nvSpPr>
          <p:cNvPr id="9" name="TextBox 8"/>
          <p:cNvSpPr txBox="1">
            <a:spLocks noChangeArrowheads="1"/>
          </p:cNvSpPr>
          <p:nvPr/>
        </p:nvSpPr>
        <p:spPr bwMode="auto">
          <a:xfrm>
            <a:off x="3149600" y="1905000"/>
            <a:ext cx="5994400" cy="46942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buFont typeface="Arial" charset="0"/>
              <a:buChar char="•"/>
            </a:pPr>
            <a:r>
              <a:rPr lang="en-US" sz="2300" dirty="0">
                <a:solidFill>
                  <a:srgbClr val="C3D69B"/>
                </a:solidFill>
              </a:rPr>
              <a:t>  One strand of DNA is used as a template.</a:t>
            </a:r>
          </a:p>
          <a:p>
            <a:pPr eaLnBrk="1" hangingPunct="1">
              <a:buFont typeface="Arial" charset="0"/>
              <a:buChar char="•"/>
            </a:pPr>
            <a:r>
              <a:rPr lang="en-US" sz="2300" dirty="0">
                <a:solidFill>
                  <a:srgbClr val="C3D69B"/>
                </a:solidFill>
              </a:rPr>
              <a:t>  New nucleotides are inserted according to the base pairing rules.  When transcribing RNA, Adenine pairs with ______;  cytosine pairs with ________.</a:t>
            </a:r>
          </a:p>
          <a:p>
            <a:pPr eaLnBrk="1" hangingPunct="1">
              <a:buFont typeface="Arial" charset="0"/>
              <a:buChar char="•"/>
            </a:pPr>
            <a:r>
              <a:rPr lang="en-US" sz="2300" dirty="0">
                <a:solidFill>
                  <a:srgbClr val="C3D69B"/>
                </a:solidFill>
              </a:rPr>
              <a:t>  This continues until the __________ is reached.</a:t>
            </a:r>
          </a:p>
          <a:p>
            <a:pPr eaLnBrk="1" hangingPunct="1">
              <a:buFont typeface="Arial" charset="0"/>
              <a:buChar char="•"/>
            </a:pPr>
            <a:r>
              <a:rPr lang="en-US" sz="2300" dirty="0">
                <a:solidFill>
                  <a:srgbClr val="C3D69B"/>
                </a:solidFill>
              </a:rPr>
              <a:t>  As the RNA polymerase moves along the DNA molecule, hydrogen bonds between the two strands of DNA are reformed.</a:t>
            </a:r>
          </a:p>
          <a:p>
            <a:pPr eaLnBrk="1" hangingPunct="1">
              <a:buFont typeface="Arial" charset="0"/>
              <a:buChar char="•"/>
            </a:pPr>
            <a:r>
              <a:rPr lang="en-US" sz="2300" dirty="0">
                <a:solidFill>
                  <a:srgbClr val="C3D69B"/>
                </a:solidFill>
              </a:rPr>
              <a:t>  A singled stranded RNA molecule has been transcribed.</a:t>
            </a:r>
          </a:p>
          <a:p>
            <a:pPr eaLnBrk="1" hangingPunct="1">
              <a:buFont typeface="Arial" charset="0"/>
              <a:buChar char="•"/>
            </a:pPr>
            <a:endParaRPr lang="en-US" sz="2300" dirty="0">
              <a:solidFill>
                <a:srgbClr val="C3D69B"/>
              </a:solidFill>
            </a:endParaRPr>
          </a:p>
        </p:txBody>
      </p:sp>
      <p:sp>
        <p:nvSpPr>
          <p:cNvPr id="10" name="TextBox 9"/>
          <p:cNvSpPr txBox="1">
            <a:spLocks noChangeArrowheads="1"/>
          </p:cNvSpPr>
          <p:nvPr/>
        </p:nvSpPr>
        <p:spPr bwMode="auto">
          <a:xfrm>
            <a:off x="6423186" y="2941060"/>
            <a:ext cx="148590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300" dirty="0">
                <a:solidFill>
                  <a:srgbClr val="FFFF00"/>
                </a:solidFill>
              </a:rPr>
              <a:t> uracil</a:t>
            </a:r>
          </a:p>
        </p:txBody>
      </p:sp>
      <p:sp>
        <p:nvSpPr>
          <p:cNvPr id="11" name="TextBox 10"/>
          <p:cNvSpPr txBox="1">
            <a:spLocks noChangeArrowheads="1"/>
          </p:cNvSpPr>
          <p:nvPr/>
        </p:nvSpPr>
        <p:spPr bwMode="auto">
          <a:xfrm>
            <a:off x="4540250" y="3273512"/>
            <a:ext cx="1485900" cy="461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300" dirty="0">
                <a:solidFill>
                  <a:srgbClr val="FFFF00"/>
                </a:solidFill>
              </a:rPr>
              <a:t>guanine</a:t>
            </a:r>
          </a:p>
        </p:txBody>
      </p:sp>
      <p:sp>
        <p:nvSpPr>
          <p:cNvPr id="12" name="TextBox 11"/>
          <p:cNvSpPr txBox="1">
            <a:spLocks noChangeArrowheads="1"/>
          </p:cNvSpPr>
          <p:nvPr/>
        </p:nvSpPr>
        <p:spPr bwMode="auto">
          <a:xfrm>
            <a:off x="6534150" y="3624263"/>
            <a:ext cx="1860550" cy="4460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300" dirty="0">
                <a:solidFill>
                  <a:srgbClr val="FFFF00"/>
                </a:solidFill>
              </a:rPr>
              <a:t>terminator</a:t>
            </a:r>
          </a:p>
        </p:txBody>
      </p:sp>
      <p:sp>
        <p:nvSpPr>
          <p:cNvPr id="13" name="TextBox 12"/>
          <p:cNvSpPr txBox="1">
            <a:spLocks noChangeArrowheads="1"/>
          </p:cNvSpPr>
          <p:nvPr/>
        </p:nvSpPr>
        <p:spPr bwMode="auto">
          <a:xfrm>
            <a:off x="1965325" y="4740275"/>
            <a:ext cx="1638300" cy="492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300" dirty="0">
                <a:solidFill>
                  <a:srgbClr val="FF0000"/>
                </a:solidFill>
              </a:rPr>
              <a:t>Single stranded RNA</a:t>
            </a:r>
          </a:p>
        </p:txBody>
      </p:sp>
      <p:cxnSp>
        <p:nvCxnSpPr>
          <p:cNvPr id="15" name="Straight Arrow Connector 14"/>
          <p:cNvCxnSpPr/>
          <p:nvPr/>
        </p:nvCxnSpPr>
        <p:spPr>
          <a:xfrm rot="10800000" flipV="1">
            <a:off x="1965325" y="5232400"/>
            <a:ext cx="349250" cy="279400"/>
          </a:xfrm>
          <a:prstGeom prst="straightConnector1">
            <a:avLst/>
          </a:prstGeom>
          <a:ln w="38100" cap="flat" cmpd="sng" algn="ctr">
            <a:solidFill>
              <a:srgbClr val="FF0000"/>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900" decel="100000" fill="hold"/>
                                        <p:tgtEl>
                                          <p:spTgt spid="4"/>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40" presetClass="entr" presetSubtype="0" fill="hold" grpId="0" nodeType="clickEffect">
                                  <p:stCondLst>
                                    <p:cond delay="0"/>
                                  </p:stCondLst>
                                  <p:iterate type="lt">
                                    <p:tmPct val="10000"/>
                                  </p:iterate>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1"/>
                                          </p:val>
                                        </p:tav>
                                        <p:tav tm="100000">
                                          <p:val>
                                            <p:strVal val="#ppt_x"/>
                                          </p:val>
                                        </p:tav>
                                      </p:tavLst>
                                    </p:anim>
                                    <p:anim calcmode="lin" valueType="num">
                                      <p:cBhvr>
                                        <p:cTn id="17" dur="10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40" presetClass="entr" presetSubtype="0" fill="hold" grpId="0" nodeType="clickEffect">
                                  <p:stCondLst>
                                    <p:cond delay="0"/>
                                  </p:stCondLst>
                                  <p:iterate type="lt">
                                    <p:tmPct val="10000"/>
                                  </p:iterate>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1"/>
                                          </p:val>
                                        </p:tav>
                                        <p:tav tm="100000">
                                          <p:val>
                                            <p:strVal val="#ppt_x"/>
                                          </p:val>
                                        </p:tav>
                                      </p:tavLst>
                                    </p:anim>
                                    <p:anim calcmode="lin" valueType="num">
                                      <p:cBhvr>
                                        <p:cTn id="24" dur="10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6" presetClass="entr" presetSubtype="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80">
                                          <p:stCondLst>
                                            <p:cond delay="0"/>
                                          </p:stCondLst>
                                        </p:cTn>
                                        <p:tgtEl>
                                          <p:spTgt spid="7"/>
                                        </p:tgtEl>
                                      </p:cBhvr>
                                    </p:animEffect>
                                    <p:anim calcmode="lin" valueType="num">
                                      <p:cBhvr>
                                        <p:cTn id="30"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31"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32"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33"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34"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35" dur="26">
                                          <p:stCondLst>
                                            <p:cond delay="650"/>
                                          </p:stCondLst>
                                        </p:cTn>
                                        <p:tgtEl>
                                          <p:spTgt spid="7"/>
                                        </p:tgtEl>
                                      </p:cBhvr>
                                      <p:to x="100000" y="60000"/>
                                    </p:animScale>
                                    <p:animScale>
                                      <p:cBhvr>
                                        <p:cTn id="36" dur="166" decel="50000">
                                          <p:stCondLst>
                                            <p:cond delay="676"/>
                                          </p:stCondLst>
                                        </p:cTn>
                                        <p:tgtEl>
                                          <p:spTgt spid="7"/>
                                        </p:tgtEl>
                                      </p:cBhvr>
                                      <p:to x="100000" y="100000"/>
                                    </p:animScale>
                                    <p:animScale>
                                      <p:cBhvr>
                                        <p:cTn id="37" dur="26">
                                          <p:stCondLst>
                                            <p:cond delay="1312"/>
                                          </p:stCondLst>
                                        </p:cTn>
                                        <p:tgtEl>
                                          <p:spTgt spid="7"/>
                                        </p:tgtEl>
                                      </p:cBhvr>
                                      <p:to x="100000" y="80000"/>
                                    </p:animScale>
                                    <p:animScale>
                                      <p:cBhvr>
                                        <p:cTn id="38" dur="166" decel="50000">
                                          <p:stCondLst>
                                            <p:cond delay="1338"/>
                                          </p:stCondLst>
                                        </p:cTn>
                                        <p:tgtEl>
                                          <p:spTgt spid="7"/>
                                        </p:tgtEl>
                                      </p:cBhvr>
                                      <p:to x="100000" y="100000"/>
                                    </p:animScale>
                                    <p:animScale>
                                      <p:cBhvr>
                                        <p:cTn id="39" dur="26">
                                          <p:stCondLst>
                                            <p:cond delay="1642"/>
                                          </p:stCondLst>
                                        </p:cTn>
                                        <p:tgtEl>
                                          <p:spTgt spid="7"/>
                                        </p:tgtEl>
                                      </p:cBhvr>
                                      <p:to x="100000" y="90000"/>
                                    </p:animScale>
                                    <p:animScale>
                                      <p:cBhvr>
                                        <p:cTn id="40" dur="166" decel="50000">
                                          <p:stCondLst>
                                            <p:cond delay="1668"/>
                                          </p:stCondLst>
                                        </p:cTn>
                                        <p:tgtEl>
                                          <p:spTgt spid="7"/>
                                        </p:tgtEl>
                                      </p:cBhvr>
                                      <p:to x="100000" y="100000"/>
                                    </p:animScale>
                                    <p:animScale>
                                      <p:cBhvr>
                                        <p:cTn id="41" dur="26">
                                          <p:stCondLst>
                                            <p:cond delay="1808"/>
                                          </p:stCondLst>
                                        </p:cTn>
                                        <p:tgtEl>
                                          <p:spTgt spid="7"/>
                                        </p:tgtEl>
                                      </p:cBhvr>
                                      <p:to x="100000" y="95000"/>
                                    </p:animScale>
                                    <p:animScale>
                                      <p:cBhvr>
                                        <p:cTn id="42" dur="166" decel="50000">
                                          <p:stCondLst>
                                            <p:cond delay="1834"/>
                                          </p:stCondLst>
                                        </p:cTn>
                                        <p:tgtEl>
                                          <p:spTgt spid="7"/>
                                        </p:tgtEl>
                                      </p:cBhvr>
                                      <p:to x="100000" y="100000"/>
                                    </p:animScale>
                                  </p:childTnLst>
                                </p:cTn>
                              </p:par>
                            </p:childTnLst>
                          </p:cTn>
                        </p:par>
                      </p:childTnLst>
                    </p:cTn>
                  </p:par>
                  <p:par>
                    <p:cTn id="43" fill="hold" nodeType="clickPar">
                      <p:stCondLst>
                        <p:cond delay="indefinite"/>
                      </p:stCondLst>
                      <p:childTnLst>
                        <p:par>
                          <p:cTn id="44" fill="hold" nodeType="withGroup">
                            <p:stCondLst>
                              <p:cond delay="0"/>
                            </p:stCondLst>
                            <p:childTnLst>
                              <p:par>
                                <p:cTn id="45" presetID="26" presetClass="entr" presetSubtype="0"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wipe(down)">
                                      <p:cBhvr>
                                        <p:cTn id="47" dur="580">
                                          <p:stCondLst>
                                            <p:cond delay="0"/>
                                          </p:stCondLst>
                                        </p:cTn>
                                        <p:tgtEl>
                                          <p:spTgt spid="8"/>
                                        </p:tgtEl>
                                      </p:cBhvr>
                                    </p:animEffect>
                                    <p:anim calcmode="lin" valueType="num">
                                      <p:cBhvr>
                                        <p:cTn id="48"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49"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50"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51"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52"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53" dur="26">
                                          <p:stCondLst>
                                            <p:cond delay="650"/>
                                          </p:stCondLst>
                                        </p:cTn>
                                        <p:tgtEl>
                                          <p:spTgt spid="8"/>
                                        </p:tgtEl>
                                      </p:cBhvr>
                                      <p:to x="100000" y="60000"/>
                                    </p:animScale>
                                    <p:animScale>
                                      <p:cBhvr>
                                        <p:cTn id="54" dur="166" decel="50000">
                                          <p:stCondLst>
                                            <p:cond delay="676"/>
                                          </p:stCondLst>
                                        </p:cTn>
                                        <p:tgtEl>
                                          <p:spTgt spid="8"/>
                                        </p:tgtEl>
                                      </p:cBhvr>
                                      <p:to x="100000" y="100000"/>
                                    </p:animScale>
                                    <p:animScale>
                                      <p:cBhvr>
                                        <p:cTn id="55" dur="26">
                                          <p:stCondLst>
                                            <p:cond delay="1312"/>
                                          </p:stCondLst>
                                        </p:cTn>
                                        <p:tgtEl>
                                          <p:spTgt spid="8"/>
                                        </p:tgtEl>
                                      </p:cBhvr>
                                      <p:to x="100000" y="80000"/>
                                    </p:animScale>
                                    <p:animScale>
                                      <p:cBhvr>
                                        <p:cTn id="56" dur="166" decel="50000">
                                          <p:stCondLst>
                                            <p:cond delay="1338"/>
                                          </p:stCondLst>
                                        </p:cTn>
                                        <p:tgtEl>
                                          <p:spTgt spid="8"/>
                                        </p:tgtEl>
                                      </p:cBhvr>
                                      <p:to x="100000" y="100000"/>
                                    </p:animScale>
                                    <p:animScale>
                                      <p:cBhvr>
                                        <p:cTn id="57" dur="26">
                                          <p:stCondLst>
                                            <p:cond delay="1642"/>
                                          </p:stCondLst>
                                        </p:cTn>
                                        <p:tgtEl>
                                          <p:spTgt spid="8"/>
                                        </p:tgtEl>
                                      </p:cBhvr>
                                      <p:to x="100000" y="90000"/>
                                    </p:animScale>
                                    <p:animScale>
                                      <p:cBhvr>
                                        <p:cTn id="58" dur="166" decel="50000">
                                          <p:stCondLst>
                                            <p:cond delay="1668"/>
                                          </p:stCondLst>
                                        </p:cTn>
                                        <p:tgtEl>
                                          <p:spTgt spid="8"/>
                                        </p:tgtEl>
                                      </p:cBhvr>
                                      <p:to x="100000" y="100000"/>
                                    </p:animScale>
                                    <p:animScale>
                                      <p:cBhvr>
                                        <p:cTn id="59" dur="26">
                                          <p:stCondLst>
                                            <p:cond delay="1808"/>
                                          </p:stCondLst>
                                        </p:cTn>
                                        <p:tgtEl>
                                          <p:spTgt spid="8"/>
                                        </p:tgtEl>
                                      </p:cBhvr>
                                      <p:to x="100000" y="95000"/>
                                    </p:animScale>
                                    <p:animScale>
                                      <p:cBhvr>
                                        <p:cTn id="60" dur="166" decel="50000">
                                          <p:stCondLst>
                                            <p:cond delay="1834"/>
                                          </p:stCondLst>
                                        </p:cTn>
                                        <p:tgtEl>
                                          <p:spTgt spid="8"/>
                                        </p:tgtEl>
                                      </p:cBhvr>
                                      <p:to x="100000" y="100000"/>
                                    </p:animScale>
                                  </p:childTnLst>
                                </p:cTn>
                              </p:par>
                            </p:childTnLst>
                          </p:cTn>
                        </p:par>
                      </p:childTnLst>
                    </p:cTn>
                  </p:par>
                  <p:par>
                    <p:cTn id="61" fill="hold" nodeType="clickPar">
                      <p:stCondLst>
                        <p:cond delay="indefinite"/>
                      </p:stCondLst>
                      <p:childTnLst>
                        <p:par>
                          <p:cTn id="62" fill="hold" nodeType="withGroup">
                            <p:stCondLst>
                              <p:cond delay="0"/>
                            </p:stCondLst>
                            <p:childTnLst>
                              <p:par>
                                <p:cTn id="63" presetID="37" presetClass="entr" presetSubtype="0" fill="hold" grpId="0" nodeType="clickEffect">
                                  <p:stCondLst>
                                    <p:cond delay="0"/>
                                  </p:stCondLst>
                                  <p:childTnLst>
                                    <p:set>
                                      <p:cBhvr>
                                        <p:cTn id="64" dur="1" fill="hold">
                                          <p:stCondLst>
                                            <p:cond delay="0"/>
                                          </p:stCondLst>
                                        </p:cTn>
                                        <p:tgtEl>
                                          <p:spTgt spid="9">
                                            <p:txEl>
                                              <p:pRg st="0" end="0"/>
                                            </p:txEl>
                                          </p:spTgt>
                                        </p:tgtEl>
                                        <p:attrNameLst>
                                          <p:attrName>style.visibility</p:attrName>
                                        </p:attrNameLst>
                                      </p:cBhvr>
                                      <p:to>
                                        <p:strVal val="visible"/>
                                      </p:to>
                                    </p:set>
                                    <p:animEffect transition="in" filter="fade">
                                      <p:cBhvr>
                                        <p:cTn id="65" dur="1000"/>
                                        <p:tgtEl>
                                          <p:spTgt spid="9">
                                            <p:txEl>
                                              <p:pRg st="0" end="0"/>
                                            </p:txEl>
                                          </p:spTgt>
                                        </p:tgtEl>
                                      </p:cBhvr>
                                    </p:animEffect>
                                    <p:anim calcmode="lin" valueType="num">
                                      <p:cBhvr>
                                        <p:cTn id="66"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67" dur="900" decel="100000" fill="hold"/>
                                        <p:tgtEl>
                                          <p:spTgt spid="9">
                                            <p:txEl>
                                              <p:pRg st="0" end="0"/>
                                            </p:txEl>
                                          </p:spTgt>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9">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69" fill="hold" nodeType="clickPar">
                      <p:stCondLst>
                        <p:cond delay="indefinite"/>
                      </p:stCondLst>
                      <p:childTnLst>
                        <p:par>
                          <p:cTn id="70" fill="hold" nodeType="withGroup">
                            <p:stCondLst>
                              <p:cond delay="0"/>
                            </p:stCondLst>
                            <p:childTnLst>
                              <p:par>
                                <p:cTn id="71" presetID="37" presetClass="entr" presetSubtype="0" fill="hold" grpId="0" nodeType="clickEffect">
                                  <p:stCondLst>
                                    <p:cond delay="0"/>
                                  </p:stCondLst>
                                  <p:childTnLst>
                                    <p:set>
                                      <p:cBhvr>
                                        <p:cTn id="72" dur="1" fill="hold">
                                          <p:stCondLst>
                                            <p:cond delay="0"/>
                                          </p:stCondLst>
                                        </p:cTn>
                                        <p:tgtEl>
                                          <p:spTgt spid="9">
                                            <p:txEl>
                                              <p:pRg st="1" end="1"/>
                                            </p:txEl>
                                          </p:spTgt>
                                        </p:tgtEl>
                                        <p:attrNameLst>
                                          <p:attrName>style.visibility</p:attrName>
                                        </p:attrNameLst>
                                      </p:cBhvr>
                                      <p:to>
                                        <p:strVal val="visible"/>
                                      </p:to>
                                    </p:set>
                                    <p:animEffect transition="in" filter="fade">
                                      <p:cBhvr>
                                        <p:cTn id="73" dur="1000"/>
                                        <p:tgtEl>
                                          <p:spTgt spid="9">
                                            <p:txEl>
                                              <p:pRg st="1" end="1"/>
                                            </p:txEl>
                                          </p:spTgt>
                                        </p:tgtEl>
                                      </p:cBhvr>
                                    </p:animEffect>
                                    <p:anim calcmode="lin" valueType="num">
                                      <p:cBhvr>
                                        <p:cTn id="74"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75" dur="900" decel="100000" fill="hold"/>
                                        <p:tgtEl>
                                          <p:spTgt spid="9">
                                            <p:txEl>
                                              <p:pRg st="1" end="1"/>
                                            </p:txEl>
                                          </p:spTgt>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9">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77" fill="hold" nodeType="clickPar">
                      <p:stCondLst>
                        <p:cond delay="indefinite"/>
                      </p:stCondLst>
                      <p:childTnLst>
                        <p:par>
                          <p:cTn id="78" fill="hold" nodeType="withGroup">
                            <p:stCondLst>
                              <p:cond delay="0"/>
                            </p:stCondLst>
                            <p:childTnLst>
                              <p:par>
                                <p:cTn id="79" presetID="12" presetClass="entr" presetSubtype="4" fill="hold" grpId="0" nodeType="clickEffect">
                                  <p:stCondLst>
                                    <p:cond delay="0"/>
                                  </p:stCondLst>
                                  <p:childTnLst>
                                    <p:set>
                                      <p:cBhvr>
                                        <p:cTn id="80" dur="1" fill="hold">
                                          <p:stCondLst>
                                            <p:cond delay="0"/>
                                          </p:stCondLst>
                                        </p:cTn>
                                        <p:tgtEl>
                                          <p:spTgt spid="10"/>
                                        </p:tgtEl>
                                        <p:attrNameLst>
                                          <p:attrName>style.visibility</p:attrName>
                                        </p:attrNameLst>
                                      </p:cBhvr>
                                      <p:to>
                                        <p:strVal val="visible"/>
                                      </p:to>
                                    </p:set>
                                    <p:animEffect transition="in" filter="slide(fromBottom)">
                                      <p:cBhvr>
                                        <p:cTn id="81" dur="500"/>
                                        <p:tgtEl>
                                          <p:spTgt spid="10"/>
                                        </p:tgtEl>
                                      </p:cBhvr>
                                    </p:animEffect>
                                  </p:childTnLst>
                                </p:cTn>
                              </p:par>
                            </p:childTnLst>
                          </p:cTn>
                        </p:par>
                      </p:childTnLst>
                    </p:cTn>
                  </p:par>
                  <p:par>
                    <p:cTn id="82" fill="hold" nodeType="clickPar">
                      <p:stCondLst>
                        <p:cond delay="indefinite"/>
                      </p:stCondLst>
                      <p:childTnLst>
                        <p:par>
                          <p:cTn id="83" fill="hold" nodeType="withGroup">
                            <p:stCondLst>
                              <p:cond delay="0"/>
                            </p:stCondLst>
                            <p:childTnLst>
                              <p:par>
                                <p:cTn id="84" presetID="12" presetClass="entr" presetSubtype="4" fill="hold" grpId="0" nodeType="click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slide(fromBottom)">
                                      <p:cBhvr>
                                        <p:cTn id="86" dur="500"/>
                                        <p:tgtEl>
                                          <p:spTgt spid="11"/>
                                        </p:tgtEl>
                                      </p:cBhvr>
                                    </p:animEffect>
                                  </p:childTnLst>
                                </p:cTn>
                              </p:par>
                            </p:childTnLst>
                          </p:cTn>
                        </p:par>
                      </p:childTnLst>
                    </p:cTn>
                  </p:par>
                  <p:par>
                    <p:cTn id="87" fill="hold" nodeType="clickPar">
                      <p:stCondLst>
                        <p:cond delay="indefinite"/>
                      </p:stCondLst>
                      <p:childTnLst>
                        <p:par>
                          <p:cTn id="88" fill="hold" nodeType="withGroup">
                            <p:stCondLst>
                              <p:cond delay="0"/>
                            </p:stCondLst>
                            <p:childTnLst>
                              <p:par>
                                <p:cTn id="89" presetID="37" presetClass="entr" presetSubtype="0" fill="hold" grpId="0" nodeType="clickEffect">
                                  <p:stCondLst>
                                    <p:cond delay="0"/>
                                  </p:stCondLst>
                                  <p:childTnLst>
                                    <p:set>
                                      <p:cBhvr>
                                        <p:cTn id="90" dur="1" fill="hold">
                                          <p:stCondLst>
                                            <p:cond delay="0"/>
                                          </p:stCondLst>
                                        </p:cTn>
                                        <p:tgtEl>
                                          <p:spTgt spid="9">
                                            <p:txEl>
                                              <p:pRg st="2" end="2"/>
                                            </p:txEl>
                                          </p:spTgt>
                                        </p:tgtEl>
                                        <p:attrNameLst>
                                          <p:attrName>style.visibility</p:attrName>
                                        </p:attrNameLst>
                                      </p:cBhvr>
                                      <p:to>
                                        <p:strVal val="visible"/>
                                      </p:to>
                                    </p:set>
                                    <p:animEffect transition="in" filter="fade">
                                      <p:cBhvr>
                                        <p:cTn id="91" dur="1000"/>
                                        <p:tgtEl>
                                          <p:spTgt spid="9">
                                            <p:txEl>
                                              <p:pRg st="2" end="2"/>
                                            </p:txEl>
                                          </p:spTgt>
                                        </p:tgtEl>
                                      </p:cBhvr>
                                    </p:animEffect>
                                    <p:anim calcmode="lin" valueType="num">
                                      <p:cBhvr>
                                        <p:cTn id="92" dur="10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93" dur="900" decel="100000" fill="hold"/>
                                        <p:tgtEl>
                                          <p:spTgt spid="9">
                                            <p:txEl>
                                              <p:pRg st="2" end="2"/>
                                            </p:txEl>
                                          </p:spTgt>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9">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95" fill="hold" nodeType="clickPar">
                      <p:stCondLst>
                        <p:cond delay="indefinite"/>
                      </p:stCondLst>
                      <p:childTnLst>
                        <p:par>
                          <p:cTn id="96" fill="hold" nodeType="withGroup">
                            <p:stCondLst>
                              <p:cond delay="0"/>
                            </p:stCondLst>
                            <p:childTnLst>
                              <p:par>
                                <p:cTn id="97" presetID="12" presetClass="entr" presetSubtype="4" fill="hold" grpId="0" nodeType="clickEffect">
                                  <p:stCondLst>
                                    <p:cond delay="0"/>
                                  </p:stCondLst>
                                  <p:childTnLst>
                                    <p:set>
                                      <p:cBhvr>
                                        <p:cTn id="98" dur="1" fill="hold">
                                          <p:stCondLst>
                                            <p:cond delay="0"/>
                                          </p:stCondLst>
                                        </p:cTn>
                                        <p:tgtEl>
                                          <p:spTgt spid="12"/>
                                        </p:tgtEl>
                                        <p:attrNameLst>
                                          <p:attrName>style.visibility</p:attrName>
                                        </p:attrNameLst>
                                      </p:cBhvr>
                                      <p:to>
                                        <p:strVal val="visible"/>
                                      </p:to>
                                    </p:set>
                                    <p:animEffect transition="in" filter="slide(fromBottom)">
                                      <p:cBhvr>
                                        <p:cTn id="99" dur="500"/>
                                        <p:tgtEl>
                                          <p:spTgt spid="12"/>
                                        </p:tgtEl>
                                      </p:cBhvr>
                                    </p:animEffect>
                                  </p:childTnLst>
                                </p:cTn>
                              </p:par>
                            </p:childTnLst>
                          </p:cTn>
                        </p:par>
                      </p:childTnLst>
                    </p:cTn>
                  </p:par>
                  <p:par>
                    <p:cTn id="100" fill="hold" nodeType="clickPar">
                      <p:stCondLst>
                        <p:cond delay="indefinite"/>
                      </p:stCondLst>
                      <p:childTnLst>
                        <p:par>
                          <p:cTn id="101" fill="hold" nodeType="withGroup">
                            <p:stCondLst>
                              <p:cond delay="0"/>
                            </p:stCondLst>
                            <p:childTnLst>
                              <p:par>
                                <p:cTn id="102" presetID="37" presetClass="entr" presetSubtype="0" fill="hold" grpId="0" nodeType="clickEffect">
                                  <p:stCondLst>
                                    <p:cond delay="0"/>
                                  </p:stCondLst>
                                  <p:childTnLst>
                                    <p:set>
                                      <p:cBhvr>
                                        <p:cTn id="103" dur="1" fill="hold">
                                          <p:stCondLst>
                                            <p:cond delay="0"/>
                                          </p:stCondLst>
                                        </p:cTn>
                                        <p:tgtEl>
                                          <p:spTgt spid="9">
                                            <p:txEl>
                                              <p:pRg st="3" end="3"/>
                                            </p:txEl>
                                          </p:spTgt>
                                        </p:tgtEl>
                                        <p:attrNameLst>
                                          <p:attrName>style.visibility</p:attrName>
                                        </p:attrNameLst>
                                      </p:cBhvr>
                                      <p:to>
                                        <p:strVal val="visible"/>
                                      </p:to>
                                    </p:set>
                                    <p:animEffect transition="in" filter="fade">
                                      <p:cBhvr>
                                        <p:cTn id="104" dur="1000"/>
                                        <p:tgtEl>
                                          <p:spTgt spid="9">
                                            <p:txEl>
                                              <p:pRg st="3" end="3"/>
                                            </p:txEl>
                                          </p:spTgt>
                                        </p:tgtEl>
                                      </p:cBhvr>
                                    </p:animEffect>
                                    <p:anim calcmode="lin" valueType="num">
                                      <p:cBhvr>
                                        <p:cTn id="105" dur="10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106" dur="900" decel="100000" fill="hold"/>
                                        <p:tgtEl>
                                          <p:spTgt spid="9">
                                            <p:txEl>
                                              <p:pRg st="3" end="3"/>
                                            </p:txEl>
                                          </p:spTgt>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9">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108" fill="hold" nodeType="clickPar">
                      <p:stCondLst>
                        <p:cond delay="indefinite"/>
                      </p:stCondLst>
                      <p:childTnLst>
                        <p:par>
                          <p:cTn id="109" fill="hold" nodeType="withGroup">
                            <p:stCondLst>
                              <p:cond delay="0"/>
                            </p:stCondLst>
                            <p:childTnLst>
                              <p:par>
                                <p:cTn id="110" presetID="37" presetClass="entr" presetSubtype="0" fill="hold" grpId="0" nodeType="clickEffect">
                                  <p:stCondLst>
                                    <p:cond delay="0"/>
                                  </p:stCondLst>
                                  <p:childTnLst>
                                    <p:set>
                                      <p:cBhvr>
                                        <p:cTn id="111" dur="1" fill="hold">
                                          <p:stCondLst>
                                            <p:cond delay="0"/>
                                          </p:stCondLst>
                                        </p:cTn>
                                        <p:tgtEl>
                                          <p:spTgt spid="9">
                                            <p:txEl>
                                              <p:pRg st="4" end="4"/>
                                            </p:txEl>
                                          </p:spTgt>
                                        </p:tgtEl>
                                        <p:attrNameLst>
                                          <p:attrName>style.visibility</p:attrName>
                                        </p:attrNameLst>
                                      </p:cBhvr>
                                      <p:to>
                                        <p:strVal val="visible"/>
                                      </p:to>
                                    </p:set>
                                    <p:animEffect transition="in" filter="fade">
                                      <p:cBhvr>
                                        <p:cTn id="112" dur="1000"/>
                                        <p:tgtEl>
                                          <p:spTgt spid="9">
                                            <p:txEl>
                                              <p:pRg st="4" end="4"/>
                                            </p:txEl>
                                          </p:spTgt>
                                        </p:tgtEl>
                                      </p:cBhvr>
                                    </p:animEffect>
                                    <p:anim calcmode="lin" valueType="num">
                                      <p:cBhvr>
                                        <p:cTn id="113" dur="1000" fill="hold"/>
                                        <p:tgtEl>
                                          <p:spTgt spid="9">
                                            <p:txEl>
                                              <p:pRg st="4" end="4"/>
                                            </p:txEl>
                                          </p:spTgt>
                                        </p:tgtEl>
                                        <p:attrNameLst>
                                          <p:attrName>ppt_x</p:attrName>
                                        </p:attrNameLst>
                                      </p:cBhvr>
                                      <p:tavLst>
                                        <p:tav tm="0">
                                          <p:val>
                                            <p:strVal val="#ppt_x"/>
                                          </p:val>
                                        </p:tav>
                                        <p:tav tm="100000">
                                          <p:val>
                                            <p:strVal val="#ppt_x"/>
                                          </p:val>
                                        </p:tav>
                                      </p:tavLst>
                                    </p:anim>
                                    <p:anim calcmode="lin" valueType="num">
                                      <p:cBhvr>
                                        <p:cTn id="114" dur="900" decel="100000" fill="hold"/>
                                        <p:tgtEl>
                                          <p:spTgt spid="9">
                                            <p:txEl>
                                              <p:pRg st="4" end="4"/>
                                            </p:txEl>
                                          </p:spTgt>
                                        </p:tgtEl>
                                        <p:attrNameLst>
                                          <p:attrName>ppt_y</p:attrName>
                                        </p:attrNameLst>
                                      </p:cBhvr>
                                      <p:tavLst>
                                        <p:tav tm="0">
                                          <p:val>
                                            <p:strVal val="#ppt_y+1"/>
                                          </p:val>
                                        </p:tav>
                                        <p:tav tm="100000">
                                          <p:val>
                                            <p:strVal val="#ppt_y-.03"/>
                                          </p:val>
                                        </p:tav>
                                      </p:tavLst>
                                    </p:anim>
                                    <p:anim calcmode="lin" valueType="num">
                                      <p:cBhvr>
                                        <p:cTn id="115" dur="100" accel="100000" fill="hold">
                                          <p:stCondLst>
                                            <p:cond delay="900"/>
                                          </p:stCondLst>
                                        </p:cTn>
                                        <p:tgtEl>
                                          <p:spTgt spid="9">
                                            <p:txEl>
                                              <p:pRg st="4" end="4"/>
                                            </p:txEl>
                                          </p:spTgt>
                                        </p:tgtEl>
                                        <p:attrNameLst>
                                          <p:attrName>ppt_y</p:attrName>
                                        </p:attrNameLst>
                                      </p:cBhvr>
                                      <p:tavLst>
                                        <p:tav tm="0">
                                          <p:val>
                                            <p:strVal val="#ppt_y-.03"/>
                                          </p:val>
                                        </p:tav>
                                        <p:tav tm="100000">
                                          <p:val>
                                            <p:strVal val="#ppt_y"/>
                                          </p:val>
                                        </p:tav>
                                      </p:tavLst>
                                    </p:anim>
                                  </p:childTnLst>
                                </p:cTn>
                              </p:par>
                            </p:childTnLst>
                          </p:cTn>
                        </p:par>
                      </p:childTnLst>
                    </p:cTn>
                  </p:par>
                  <p:par>
                    <p:cTn id="116" fill="hold" nodeType="clickPar">
                      <p:stCondLst>
                        <p:cond delay="indefinite"/>
                      </p:stCondLst>
                      <p:childTnLst>
                        <p:par>
                          <p:cTn id="117" fill="hold" nodeType="withGroup">
                            <p:stCondLst>
                              <p:cond delay="0"/>
                            </p:stCondLst>
                            <p:childTnLst>
                              <p:par>
                                <p:cTn id="118" presetID="37" presetClass="entr" presetSubtype="0" fill="hold" nodeType="clickEffect">
                                  <p:stCondLst>
                                    <p:cond delay="0"/>
                                  </p:stCondLst>
                                  <p:childTnLst>
                                    <p:set>
                                      <p:cBhvr>
                                        <p:cTn id="119" dur="1" fill="hold">
                                          <p:stCondLst>
                                            <p:cond delay="0"/>
                                          </p:stCondLst>
                                        </p:cTn>
                                        <p:tgtEl>
                                          <p:spTgt spid="15"/>
                                        </p:tgtEl>
                                        <p:attrNameLst>
                                          <p:attrName>style.visibility</p:attrName>
                                        </p:attrNameLst>
                                      </p:cBhvr>
                                      <p:to>
                                        <p:strVal val="visible"/>
                                      </p:to>
                                    </p:set>
                                    <p:animEffect transition="in" filter="fade">
                                      <p:cBhvr>
                                        <p:cTn id="120" dur="1000"/>
                                        <p:tgtEl>
                                          <p:spTgt spid="15"/>
                                        </p:tgtEl>
                                      </p:cBhvr>
                                    </p:animEffect>
                                    <p:anim calcmode="lin" valueType="num">
                                      <p:cBhvr>
                                        <p:cTn id="121" dur="1000" fill="hold"/>
                                        <p:tgtEl>
                                          <p:spTgt spid="15"/>
                                        </p:tgtEl>
                                        <p:attrNameLst>
                                          <p:attrName>ppt_x</p:attrName>
                                        </p:attrNameLst>
                                      </p:cBhvr>
                                      <p:tavLst>
                                        <p:tav tm="0">
                                          <p:val>
                                            <p:strVal val="#ppt_x"/>
                                          </p:val>
                                        </p:tav>
                                        <p:tav tm="100000">
                                          <p:val>
                                            <p:strVal val="#ppt_x"/>
                                          </p:val>
                                        </p:tav>
                                      </p:tavLst>
                                    </p:anim>
                                    <p:anim calcmode="lin" valueType="num">
                                      <p:cBhvr>
                                        <p:cTn id="122" dur="900" decel="100000" fill="hold"/>
                                        <p:tgtEl>
                                          <p:spTgt spid="15"/>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childTnLst>
                    </p:cTn>
                  </p:par>
                  <p:par>
                    <p:cTn id="124" fill="hold" nodeType="clickPar">
                      <p:stCondLst>
                        <p:cond delay="indefinite"/>
                      </p:stCondLst>
                      <p:childTnLst>
                        <p:par>
                          <p:cTn id="125" fill="hold" nodeType="withGroup">
                            <p:stCondLst>
                              <p:cond delay="0"/>
                            </p:stCondLst>
                            <p:childTnLst>
                              <p:par>
                                <p:cTn id="126" presetID="37" presetClass="entr" presetSubtype="0" fill="hold" grpId="0" nodeType="clickEffect">
                                  <p:stCondLst>
                                    <p:cond delay="0"/>
                                  </p:stCondLst>
                                  <p:childTnLst>
                                    <p:set>
                                      <p:cBhvr>
                                        <p:cTn id="127" dur="1" fill="hold">
                                          <p:stCondLst>
                                            <p:cond delay="0"/>
                                          </p:stCondLst>
                                        </p:cTn>
                                        <p:tgtEl>
                                          <p:spTgt spid="13"/>
                                        </p:tgtEl>
                                        <p:attrNameLst>
                                          <p:attrName>style.visibility</p:attrName>
                                        </p:attrNameLst>
                                      </p:cBhvr>
                                      <p:to>
                                        <p:strVal val="visible"/>
                                      </p:to>
                                    </p:set>
                                    <p:animEffect transition="in" filter="fade">
                                      <p:cBhvr>
                                        <p:cTn id="128" dur="1000"/>
                                        <p:tgtEl>
                                          <p:spTgt spid="13"/>
                                        </p:tgtEl>
                                      </p:cBhvr>
                                    </p:animEffect>
                                    <p:anim calcmode="lin" valueType="num">
                                      <p:cBhvr>
                                        <p:cTn id="129" dur="1000" fill="hold"/>
                                        <p:tgtEl>
                                          <p:spTgt spid="13"/>
                                        </p:tgtEl>
                                        <p:attrNameLst>
                                          <p:attrName>ppt_x</p:attrName>
                                        </p:attrNameLst>
                                      </p:cBhvr>
                                      <p:tavLst>
                                        <p:tav tm="0">
                                          <p:val>
                                            <p:strVal val="#ppt_x"/>
                                          </p:val>
                                        </p:tav>
                                        <p:tav tm="100000">
                                          <p:val>
                                            <p:strVal val="#ppt_x"/>
                                          </p:val>
                                        </p:tav>
                                      </p:tavLst>
                                    </p:anim>
                                    <p:anim calcmode="lin" valueType="num">
                                      <p:cBhvr>
                                        <p:cTn id="130" dur="900" decel="100000" fill="hold"/>
                                        <p:tgtEl>
                                          <p:spTgt spid="13"/>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build="p"/>
      <p:bldP spid="10" grpId="0"/>
      <p:bldP spid="11" grpId="0"/>
      <p:bldP spid="12" grpId="0"/>
      <p:bldP spid="13"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accent4">
            <a:lumMod val="50000"/>
          </a:schemeClr>
        </a:solidFill>
        <a:effectLst/>
      </p:bgPr>
    </p:bg>
    <p:spTree>
      <p:nvGrpSpPr>
        <p:cNvPr id="1" name=""/>
        <p:cNvGrpSpPr/>
        <p:nvPr/>
      </p:nvGrpSpPr>
      <p:grpSpPr>
        <a:xfrm>
          <a:off x="0" y="0"/>
          <a:ext cx="0" cy="0"/>
          <a:chOff x="0" y="0"/>
          <a:chExt cx="0" cy="0"/>
        </a:xfrm>
      </p:grpSpPr>
      <p:pic>
        <p:nvPicPr>
          <p:cNvPr id="61442" name="Picture 1" descr=":transcrpti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5100" y="1739900"/>
            <a:ext cx="2794000" cy="4953000"/>
          </a:xfrm>
          <a:prstGeom prst="rect">
            <a:avLst/>
          </a:prstGeom>
          <a:noFill/>
          <a:ln w="38100" cmpd="sng">
            <a:solidFill>
              <a:srgbClr val="FFFF00"/>
            </a:solidFill>
            <a:miter lim="800000"/>
            <a:headEnd/>
            <a:tailEnd/>
          </a:ln>
          <a:extLst>
            <a:ext uri="{909E8E84-426E-40dd-AFC4-6F175D3DCCD1}">
              <a14:hiddenFill xmlns:a14="http://schemas.microsoft.com/office/drawing/2010/main" xmlns="">
                <a:solidFill>
                  <a:srgbClr val="FFFFFF"/>
                </a:solidFill>
              </a14:hiddenFill>
            </a:ext>
          </a:extLst>
        </p:spPr>
      </p:pic>
      <p:sp>
        <p:nvSpPr>
          <p:cNvPr id="3" name="TextBox 2"/>
          <p:cNvSpPr txBox="1"/>
          <p:nvPr/>
        </p:nvSpPr>
        <p:spPr>
          <a:xfrm>
            <a:off x="914400" y="415925"/>
            <a:ext cx="6972248" cy="830263"/>
          </a:xfrm>
          <a:prstGeom prst="rect">
            <a:avLst/>
          </a:prstGeom>
          <a:ln w="38100" cmpd="sng">
            <a:solidFill>
              <a:srgbClr val="24FF3F"/>
            </a:solidFill>
          </a:ln>
        </p:spPr>
        <p:style>
          <a:lnRef idx="1">
            <a:schemeClr val="accent4"/>
          </a:lnRef>
          <a:fillRef idx="2">
            <a:schemeClr val="accent4"/>
          </a:fillRef>
          <a:effectRef idx="1">
            <a:schemeClr val="accent4"/>
          </a:effectRef>
          <a:fontRef idx="minor">
            <a:schemeClr val="dk1"/>
          </a:fontRef>
        </p:style>
        <p:txBody>
          <a:bodyPr wrap="square">
            <a:spAutoFit/>
          </a:bodyPr>
          <a:lstStyle/>
          <a:p>
            <a:pPr algn="ctr">
              <a:defRPr/>
            </a:pPr>
            <a:r>
              <a:rPr lang="en-US" sz="4800" dirty="0"/>
              <a:t>Steps of Transcription</a:t>
            </a:r>
          </a:p>
        </p:txBody>
      </p:sp>
      <p:sp>
        <p:nvSpPr>
          <p:cNvPr id="13" name="TextBox 12"/>
          <p:cNvSpPr txBox="1">
            <a:spLocks noChangeArrowheads="1"/>
          </p:cNvSpPr>
          <p:nvPr/>
        </p:nvSpPr>
        <p:spPr bwMode="auto">
          <a:xfrm>
            <a:off x="3289300" y="1549400"/>
            <a:ext cx="5588000" cy="54784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3500" dirty="0">
                <a:solidFill>
                  <a:srgbClr val="FFFF00"/>
                </a:solidFill>
              </a:rPr>
              <a:t>Remember:  The purpose of transcription is ____ to copy the __________ of the DNA molecule, but to copy only small portions - a gene</a:t>
            </a:r>
            <a:r>
              <a:rPr lang="ja-JP" altLang="en-US" sz="3500">
                <a:solidFill>
                  <a:srgbClr val="FFFF00"/>
                </a:solidFill>
              </a:rPr>
              <a:t>’</a:t>
            </a:r>
            <a:r>
              <a:rPr lang="en-US" altLang="ja-JP" sz="3500" dirty="0">
                <a:solidFill>
                  <a:srgbClr val="FFFF00"/>
                </a:solidFill>
              </a:rPr>
              <a:t>s worth - to be sent to the ribosome as the:</a:t>
            </a:r>
          </a:p>
          <a:p>
            <a:pPr eaLnBrk="1" hangingPunct="1"/>
            <a:r>
              <a:rPr lang="en-US" sz="3500" dirty="0">
                <a:solidFill>
                  <a:srgbClr val="3366FF"/>
                </a:solidFill>
              </a:rPr>
              <a:t>instructions for protein synthesis</a:t>
            </a:r>
            <a:r>
              <a:rPr lang="en-US" sz="3500" dirty="0">
                <a:solidFill>
                  <a:srgbClr val="FFFF00"/>
                </a:solidFill>
              </a:rPr>
              <a:t>. </a:t>
            </a:r>
          </a:p>
          <a:p>
            <a:pPr eaLnBrk="1" hangingPunct="1"/>
            <a:endParaRPr lang="en-US" sz="3500" dirty="0">
              <a:solidFill>
                <a:srgbClr val="FFFF00"/>
              </a:solidFill>
            </a:endParaRPr>
          </a:p>
        </p:txBody>
      </p:sp>
      <p:sp>
        <p:nvSpPr>
          <p:cNvPr id="14" name="TextBox 13"/>
          <p:cNvSpPr txBox="1">
            <a:spLocks noChangeArrowheads="1"/>
          </p:cNvSpPr>
          <p:nvPr/>
        </p:nvSpPr>
        <p:spPr bwMode="auto">
          <a:xfrm>
            <a:off x="6781800" y="2082136"/>
            <a:ext cx="1752600" cy="615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3400" dirty="0">
                <a:solidFill>
                  <a:srgbClr val="FF6600"/>
                </a:solidFill>
              </a:rPr>
              <a:t>NOT</a:t>
            </a:r>
          </a:p>
        </p:txBody>
      </p:sp>
      <p:sp>
        <p:nvSpPr>
          <p:cNvPr id="15" name="TextBox 14"/>
          <p:cNvSpPr txBox="1">
            <a:spLocks noChangeArrowheads="1"/>
          </p:cNvSpPr>
          <p:nvPr/>
        </p:nvSpPr>
        <p:spPr bwMode="auto">
          <a:xfrm>
            <a:off x="5122109" y="2631238"/>
            <a:ext cx="3429000" cy="6143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3400" dirty="0">
                <a:solidFill>
                  <a:srgbClr val="FF6600"/>
                </a:solidFill>
              </a:rPr>
              <a:t>entire length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1000"/>
                                        <p:tgtEl>
                                          <p:spTgt spid="13">
                                            <p:txEl>
                                              <p:pRg st="0" end="0"/>
                                            </p:txEl>
                                          </p:spTgt>
                                        </p:tgtEl>
                                      </p:cBhvr>
                                    </p:animEffect>
                                    <p:anim calcmode="lin" valueType="num">
                                      <p:cBhvr>
                                        <p:cTn id="8"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13">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3">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2" presetClass="entr" presetSubtype="4"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slide(fromBottom)">
                                      <p:cBhvr>
                                        <p:cTn id="15" dur="500"/>
                                        <p:tgtEl>
                                          <p:spTgt spid="14"/>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2" presetClass="entr" presetSubtype="4" fill="hold" grpId="0"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slide(fromBottom)">
                                      <p:cBhvr>
                                        <p:cTn id="20" dur="500"/>
                                        <p:tgtEl>
                                          <p:spTgt spid="15"/>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37" presetClass="entr" presetSubtype="0" fill="hold" grpId="0" nodeType="clickEffect">
                                  <p:stCondLst>
                                    <p:cond delay="0"/>
                                  </p:stCondLst>
                                  <p:childTnLst>
                                    <p:set>
                                      <p:cBhvr>
                                        <p:cTn id="24" dur="1" fill="hold">
                                          <p:stCondLst>
                                            <p:cond delay="0"/>
                                          </p:stCondLst>
                                        </p:cTn>
                                        <p:tgtEl>
                                          <p:spTgt spid="13">
                                            <p:txEl>
                                              <p:pRg st="1" end="1"/>
                                            </p:txEl>
                                          </p:spTgt>
                                        </p:tgtEl>
                                        <p:attrNameLst>
                                          <p:attrName>style.visibility</p:attrName>
                                        </p:attrNameLst>
                                      </p:cBhvr>
                                      <p:to>
                                        <p:strVal val="visible"/>
                                      </p:to>
                                    </p:set>
                                    <p:animEffect transition="in" filter="fade">
                                      <p:cBhvr>
                                        <p:cTn id="25" dur="1000"/>
                                        <p:tgtEl>
                                          <p:spTgt spid="13">
                                            <p:txEl>
                                              <p:pRg st="1" end="1"/>
                                            </p:txEl>
                                          </p:spTgt>
                                        </p:tgtEl>
                                      </p:cBhvr>
                                    </p:animEffect>
                                    <p:anim calcmode="lin" valueType="num">
                                      <p:cBhvr>
                                        <p:cTn id="2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7" dur="900" decel="100000" fill="hold"/>
                                        <p:tgtEl>
                                          <p:spTgt spid="13">
                                            <p:txEl>
                                              <p:pRg st="1" end="1"/>
                                            </p:txEl>
                                          </p:spTgt>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13">
                                            <p:txEl>
                                              <p:pRg st="1" end="1"/>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bldP spid="14" grpId="0"/>
      <p:bldP spid="15"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723900"/>
          </a:xfrm>
          <a:prstGeom prst="rect">
            <a:avLst/>
          </a:prstGeom>
        </p:spPr>
        <p:style>
          <a:lnRef idx="1">
            <a:schemeClr val="accent1"/>
          </a:lnRef>
          <a:fillRef idx="3">
            <a:schemeClr val="accent1"/>
          </a:fillRef>
          <a:effectRef idx="2">
            <a:schemeClr val="accent1"/>
          </a:effectRef>
          <a:fontRef idx="minor">
            <a:schemeClr val="lt1"/>
          </a:fontRef>
        </p:style>
        <p:txBody>
          <a:bodyPr>
            <a:spAutoFit/>
          </a:bodyPr>
          <a:lstStyle/>
          <a:p>
            <a:pPr algn="ctr">
              <a:defRPr/>
            </a:pPr>
            <a:r>
              <a:rPr lang="en-US" sz="4100" dirty="0">
                <a:solidFill>
                  <a:srgbClr val="FFFF00"/>
                </a:solidFill>
              </a:rPr>
              <a:t>RNA Processing and Editing</a:t>
            </a:r>
          </a:p>
        </p:txBody>
      </p:sp>
      <p:pic>
        <p:nvPicPr>
          <p:cNvPr id="63490" name="Picture 2" descr=":intr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0900" y="1473200"/>
            <a:ext cx="3441700" cy="3132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TextBox 3"/>
          <p:cNvSpPr txBox="1">
            <a:spLocks noChangeArrowheads="1"/>
          </p:cNvSpPr>
          <p:nvPr/>
        </p:nvSpPr>
        <p:spPr bwMode="auto">
          <a:xfrm>
            <a:off x="4572000" y="939800"/>
            <a:ext cx="4572000" cy="1570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dirty="0">
                <a:solidFill>
                  <a:srgbClr val="0000FF"/>
                </a:solidFill>
              </a:rPr>
              <a:t>The RNA is not yet ready to be sent out to the cytoplasm.  It must be ________ before it is ready to serve its purpose. </a:t>
            </a:r>
          </a:p>
        </p:txBody>
      </p:sp>
      <p:sp>
        <p:nvSpPr>
          <p:cNvPr id="5" name="TextBox 4"/>
          <p:cNvSpPr txBox="1">
            <a:spLocks noChangeArrowheads="1"/>
          </p:cNvSpPr>
          <p:nvPr/>
        </p:nvSpPr>
        <p:spPr bwMode="auto">
          <a:xfrm>
            <a:off x="5702300" y="1651000"/>
            <a:ext cx="204470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dirty="0">
                <a:solidFill>
                  <a:srgbClr val="FF0000"/>
                </a:solidFill>
              </a:rPr>
              <a:t>  modified</a:t>
            </a:r>
          </a:p>
        </p:txBody>
      </p:sp>
      <p:sp>
        <p:nvSpPr>
          <p:cNvPr id="6" name="TextBox 5"/>
          <p:cNvSpPr txBox="1">
            <a:spLocks noChangeArrowheads="1"/>
          </p:cNvSpPr>
          <p:nvPr/>
        </p:nvSpPr>
        <p:spPr bwMode="auto">
          <a:xfrm>
            <a:off x="4572000" y="2692400"/>
            <a:ext cx="4572000" cy="2308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dirty="0">
                <a:solidFill>
                  <a:srgbClr val="8C2AAC"/>
                </a:solidFill>
              </a:rPr>
              <a:t>The mRNA is a copy of a small section of DNA.  </a:t>
            </a:r>
          </a:p>
          <a:p>
            <a:pPr eaLnBrk="1" hangingPunct="1"/>
            <a:r>
              <a:rPr lang="en-US" dirty="0">
                <a:solidFill>
                  <a:srgbClr val="8C2AAC"/>
                </a:solidFill>
              </a:rPr>
              <a:t>This RNA contains sections called _______ and other sections called ______.</a:t>
            </a:r>
          </a:p>
          <a:p>
            <a:pPr eaLnBrk="1" hangingPunct="1"/>
            <a:endParaRPr lang="en-US" dirty="0">
              <a:solidFill>
                <a:srgbClr val="8C2AAC"/>
              </a:solidFill>
            </a:endParaRPr>
          </a:p>
        </p:txBody>
      </p:sp>
      <p:sp>
        <p:nvSpPr>
          <p:cNvPr id="7" name="TextBox 6"/>
          <p:cNvSpPr txBox="1">
            <a:spLocks noChangeArrowheads="1"/>
          </p:cNvSpPr>
          <p:nvPr/>
        </p:nvSpPr>
        <p:spPr bwMode="auto">
          <a:xfrm>
            <a:off x="5486400" y="3779838"/>
            <a:ext cx="2044700" cy="461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dirty="0">
                <a:solidFill>
                  <a:srgbClr val="FF0000"/>
                </a:solidFill>
              </a:rPr>
              <a:t> introns</a:t>
            </a:r>
          </a:p>
        </p:txBody>
      </p:sp>
      <p:sp>
        <p:nvSpPr>
          <p:cNvPr id="8" name="TextBox 7"/>
          <p:cNvSpPr txBox="1">
            <a:spLocks noChangeArrowheads="1"/>
          </p:cNvSpPr>
          <p:nvPr/>
        </p:nvSpPr>
        <p:spPr bwMode="auto">
          <a:xfrm>
            <a:off x="6661150" y="4144963"/>
            <a:ext cx="2044700" cy="46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dirty="0">
                <a:solidFill>
                  <a:srgbClr val="FF0000"/>
                </a:solidFill>
              </a:rPr>
              <a:t> exons</a:t>
            </a:r>
          </a:p>
        </p:txBody>
      </p:sp>
      <p:sp>
        <p:nvSpPr>
          <p:cNvPr id="9" name="TextBox 8"/>
          <p:cNvSpPr txBox="1">
            <a:spLocks noChangeArrowheads="1"/>
          </p:cNvSpPr>
          <p:nvPr/>
        </p:nvSpPr>
        <p:spPr bwMode="auto">
          <a:xfrm>
            <a:off x="850900" y="1103313"/>
            <a:ext cx="774700"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a:solidFill>
                  <a:srgbClr val="008000"/>
                </a:solidFill>
              </a:rPr>
              <a:t>exon</a:t>
            </a:r>
          </a:p>
        </p:txBody>
      </p:sp>
      <p:sp>
        <p:nvSpPr>
          <p:cNvPr id="10" name="TextBox 9"/>
          <p:cNvSpPr txBox="1">
            <a:spLocks noChangeArrowheads="1"/>
          </p:cNvSpPr>
          <p:nvPr/>
        </p:nvSpPr>
        <p:spPr bwMode="auto">
          <a:xfrm>
            <a:off x="1625600" y="1103313"/>
            <a:ext cx="774700"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a:solidFill>
                  <a:srgbClr val="008000"/>
                </a:solidFill>
              </a:rPr>
              <a:t>intron</a:t>
            </a:r>
          </a:p>
        </p:txBody>
      </p:sp>
      <p:sp>
        <p:nvSpPr>
          <p:cNvPr id="11" name="TextBox 10"/>
          <p:cNvSpPr txBox="1">
            <a:spLocks noChangeArrowheads="1"/>
          </p:cNvSpPr>
          <p:nvPr/>
        </p:nvSpPr>
        <p:spPr bwMode="auto">
          <a:xfrm>
            <a:off x="254000" y="5000625"/>
            <a:ext cx="889000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dirty="0"/>
              <a:t>Introns are sequences of nitrogen bases that…</a:t>
            </a:r>
          </a:p>
        </p:txBody>
      </p:sp>
      <p:sp>
        <p:nvSpPr>
          <p:cNvPr id="12" name="TextBox 11"/>
          <p:cNvSpPr txBox="1">
            <a:spLocks noChangeArrowheads="1"/>
          </p:cNvSpPr>
          <p:nvPr/>
        </p:nvSpPr>
        <p:spPr bwMode="auto">
          <a:xfrm>
            <a:off x="850900" y="5308600"/>
            <a:ext cx="8293100" cy="830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dirty="0">
                <a:solidFill>
                  <a:srgbClr val="FF0000"/>
                </a:solidFill>
              </a:rPr>
              <a:t>are not involved in the making of the protein. </a:t>
            </a:r>
          </a:p>
          <a:p>
            <a:pPr eaLnBrk="1" hangingPunct="1"/>
            <a:endParaRPr lang="en-US" dirty="0">
              <a:solidFill>
                <a:srgbClr val="FF0000"/>
              </a:solidFill>
            </a:endParaRPr>
          </a:p>
        </p:txBody>
      </p:sp>
      <p:sp>
        <p:nvSpPr>
          <p:cNvPr id="13" name="TextBox 12"/>
          <p:cNvSpPr txBox="1">
            <a:spLocks noChangeArrowheads="1"/>
          </p:cNvSpPr>
          <p:nvPr/>
        </p:nvSpPr>
        <p:spPr bwMode="auto">
          <a:xfrm>
            <a:off x="127000" y="5816600"/>
            <a:ext cx="8864600" cy="1200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dirty="0">
                <a:solidFill>
                  <a:srgbClr val="0000FF"/>
                </a:solidFill>
              </a:rPr>
              <a:t>These need to be ________ of the RNA before the RNA goes to the ribosomes.</a:t>
            </a:r>
          </a:p>
          <a:p>
            <a:pPr eaLnBrk="1" hangingPunct="1"/>
            <a:endParaRPr lang="en-US" dirty="0">
              <a:solidFill>
                <a:srgbClr val="0000FF"/>
              </a:solidFill>
            </a:endParaRPr>
          </a:p>
        </p:txBody>
      </p:sp>
      <p:sp>
        <p:nvSpPr>
          <p:cNvPr id="14" name="TextBox 13"/>
          <p:cNvSpPr txBox="1">
            <a:spLocks noChangeArrowheads="1"/>
          </p:cNvSpPr>
          <p:nvPr/>
        </p:nvSpPr>
        <p:spPr bwMode="auto">
          <a:xfrm>
            <a:off x="2679700" y="5816600"/>
            <a:ext cx="137160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dirty="0">
                <a:solidFill>
                  <a:srgbClr val="FF0000"/>
                </a:solidFill>
              </a:rPr>
              <a:t>cut out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900" decel="100000" fill="hold"/>
                                        <p:tgtEl>
                                          <p:spTgt spid="4"/>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5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770" decel="100000"/>
                                        <p:tgtEl>
                                          <p:spTgt spid="5"/>
                                        </p:tgtEl>
                                      </p:cBhvr>
                                    </p:animEffect>
                                    <p:animScale>
                                      <p:cBhvr>
                                        <p:cTn id="16" dur="770" decel="100000"/>
                                        <p:tgtEl>
                                          <p:spTgt spid="5"/>
                                        </p:tgtEl>
                                      </p:cBhvr>
                                      <p:from x="10000" y="10000"/>
                                      <p:to x="200000" y="450000"/>
                                    </p:animScale>
                                    <p:animScale>
                                      <p:cBhvr>
                                        <p:cTn id="17" dur="1230" accel="100000" fill="hold">
                                          <p:stCondLst>
                                            <p:cond delay="770"/>
                                          </p:stCondLst>
                                        </p:cTn>
                                        <p:tgtEl>
                                          <p:spTgt spid="5"/>
                                        </p:tgtEl>
                                      </p:cBhvr>
                                      <p:from x="200000" y="450000"/>
                                      <p:to x="100000" y="100000"/>
                                    </p:animScale>
                                    <p:set>
                                      <p:cBhvr>
                                        <p:cTn id="18" dur="770" fill="hold"/>
                                        <p:tgtEl>
                                          <p:spTgt spid="5"/>
                                        </p:tgtEl>
                                        <p:attrNameLst>
                                          <p:attrName>ppt_x</p:attrName>
                                        </p:attrNameLst>
                                      </p:cBhvr>
                                      <p:to>
                                        <p:strVal val="(0.5)"/>
                                      </p:to>
                                    </p:set>
                                    <p:anim from="(0.5)" to="(#ppt_x)" calcmode="lin" valueType="num">
                                      <p:cBhvr>
                                        <p:cTn id="19" dur="1230" accel="100000" fill="hold">
                                          <p:stCondLst>
                                            <p:cond delay="770"/>
                                          </p:stCondLst>
                                        </p:cTn>
                                        <p:tgtEl>
                                          <p:spTgt spid="5"/>
                                        </p:tgtEl>
                                        <p:attrNameLst>
                                          <p:attrName>ppt_x</p:attrName>
                                        </p:attrNameLst>
                                      </p:cBhvr>
                                    </p:anim>
                                    <p:set>
                                      <p:cBhvr>
                                        <p:cTn id="20" dur="770" fill="hold"/>
                                        <p:tgtEl>
                                          <p:spTgt spid="5"/>
                                        </p:tgtEl>
                                        <p:attrNameLst>
                                          <p:attrName>ppt_y</p:attrName>
                                        </p:attrNameLst>
                                      </p:cBhvr>
                                      <p:to>
                                        <p:strVal val="(#ppt_y+0.4)"/>
                                      </p:to>
                                    </p:set>
                                    <p:anim from="(#ppt_y+0.4)" to="(#ppt_y)" calcmode="lin" valueType="num">
                                      <p:cBhvr>
                                        <p:cTn id="21" dur="1230" accel="100000" fill="hold">
                                          <p:stCondLst>
                                            <p:cond delay="770"/>
                                          </p:stCondLst>
                                        </p:cTn>
                                        <p:tgtEl>
                                          <p:spTgt spid="5"/>
                                        </p:tgtEl>
                                        <p:attrNameLst>
                                          <p:attrName>ppt_y</p:attrName>
                                        </p:attrNameLst>
                                      </p:cBhvr>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12" presetClass="entr" presetSubtype="4" fill="hold" grpId="0" nodeType="clickEffect">
                                  <p:stCondLst>
                                    <p:cond delay="0"/>
                                  </p:stCondLst>
                                  <p:childTnLst>
                                    <p:set>
                                      <p:cBhvr>
                                        <p:cTn id="25" dur="1" fill="hold">
                                          <p:stCondLst>
                                            <p:cond delay="0"/>
                                          </p:stCondLst>
                                        </p:cTn>
                                        <p:tgtEl>
                                          <p:spTgt spid="6">
                                            <p:txEl>
                                              <p:pRg st="0" end="0"/>
                                            </p:txEl>
                                          </p:spTgt>
                                        </p:tgtEl>
                                        <p:attrNameLst>
                                          <p:attrName>style.visibility</p:attrName>
                                        </p:attrNameLst>
                                      </p:cBhvr>
                                      <p:to>
                                        <p:strVal val="visible"/>
                                      </p:to>
                                    </p:set>
                                    <p:animEffect transition="in" filter="slide(fromBottom)">
                                      <p:cBhvr>
                                        <p:cTn id="26" dur="500"/>
                                        <p:tgtEl>
                                          <p:spTgt spid="6">
                                            <p:txEl>
                                              <p:pRg st="0" end="0"/>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2" presetClass="entr" presetSubtype="4" fill="hold" grpId="0" nodeType="clickEffect">
                                  <p:stCondLst>
                                    <p:cond delay="0"/>
                                  </p:stCondLst>
                                  <p:childTnLst>
                                    <p:set>
                                      <p:cBhvr>
                                        <p:cTn id="30" dur="1" fill="hold">
                                          <p:stCondLst>
                                            <p:cond delay="0"/>
                                          </p:stCondLst>
                                        </p:cTn>
                                        <p:tgtEl>
                                          <p:spTgt spid="6">
                                            <p:txEl>
                                              <p:pRg st="1" end="1"/>
                                            </p:txEl>
                                          </p:spTgt>
                                        </p:tgtEl>
                                        <p:attrNameLst>
                                          <p:attrName>style.visibility</p:attrName>
                                        </p:attrNameLst>
                                      </p:cBhvr>
                                      <p:to>
                                        <p:strVal val="visible"/>
                                      </p:to>
                                    </p:set>
                                    <p:animEffect transition="in" filter="slide(fromBottom)">
                                      <p:cBhvr>
                                        <p:cTn id="31" dur="500"/>
                                        <p:tgtEl>
                                          <p:spTgt spid="6">
                                            <p:txEl>
                                              <p:pRg st="1" end="1"/>
                                            </p:txEl>
                                          </p:spTgt>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51" presetClass="entr" presetSubtype="0" fill="hold" grpId="0" nodeType="click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fade">
                                      <p:cBhvr>
                                        <p:cTn id="36" dur="770" decel="100000"/>
                                        <p:tgtEl>
                                          <p:spTgt spid="7"/>
                                        </p:tgtEl>
                                      </p:cBhvr>
                                    </p:animEffect>
                                    <p:animScale>
                                      <p:cBhvr>
                                        <p:cTn id="37" dur="770" decel="100000"/>
                                        <p:tgtEl>
                                          <p:spTgt spid="7"/>
                                        </p:tgtEl>
                                      </p:cBhvr>
                                      <p:from x="10000" y="10000"/>
                                      <p:to x="200000" y="450000"/>
                                    </p:animScale>
                                    <p:animScale>
                                      <p:cBhvr>
                                        <p:cTn id="38" dur="1230" accel="100000" fill="hold">
                                          <p:stCondLst>
                                            <p:cond delay="770"/>
                                          </p:stCondLst>
                                        </p:cTn>
                                        <p:tgtEl>
                                          <p:spTgt spid="7"/>
                                        </p:tgtEl>
                                      </p:cBhvr>
                                      <p:from x="200000" y="450000"/>
                                      <p:to x="100000" y="100000"/>
                                    </p:animScale>
                                    <p:set>
                                      <p:cBhvr>
                                        <p:cTn id="39" dur="770" fill="hold"/>
                                        <p:tgtEl>
                                          <p:spTgt spid="7"/>
                                        </p:tgtEl>
                                        <p:attrNameLst>
                                          <p:attrName>ppt_x</p:attrName>
                                        </p:attrNameLst>
                                      </p:cBhvr>
                                      <p:to>
                                        <p:strVal val="(0.5)"/>
                                      </p:to>
                                    </p:set>
                                    <p:anim from="(0.5)" to="(#ppt_x)" calcmode="lin" valueType="num">
                                      <p:cBhvr>
                                        <p:cTn id="40" dur="1230" accel="100000" fill="hold">
                                          <p:stCondLst>
                                            <p:cond delay="770"/>
                                          </p:stCondLst>
                                        </p:cTn>
                                        <p:tgtEl>
                                          <p:spTgt spid="7"/>
                                        </p:tgtEl>
                                        <p:attrNameLst>
                                          <p:attrName>ppt_x</p:attrName>
                                        </p:attrNameLst>
                                      </p:cBhvr>
                                    </p:anim>
                                    <p:set>
                                      <p:cBhvr>
                                        <p:cTn id="41" dur="770" fill="hold"/>
                                        <p:tgtEl>
                                          <p:spTgt spid="7"/>
                                        </p:tgtEl>
                                        <p:attrNameLst>
                                          <p:attrName>ppt_y</p:attrName>
                                        </p:attrNameLst>
                                      </p:cBhvr>
                                      <p:to>
                                        <p:strVal val="(#ppt_y+0.4)"/>
                                      </p:to>
                                    </p:set>
                                    <p:anim from="(#ppt_y+0.4)" to="(#ppt_y)" calcmode="lin" valueType="num">
                                      <p:cBhvr>
                                        <p:cTn id="42" dur="1230" accel="100000" fill="hold">
                                          <p:stCondLst>
                                            <p:cond delay="770"/>
                                          </p:stCondLst>
                                        </p:cTn>
                                        <p:tgtEl>
                                          <p:spTgt spid="7"/>
                                        </p:tgtEl>
                                        <p:attrNameLst>
                                          <p:attrName>ppt_y</p:attrName>
                                        </p:attrNameLst>
                                      </p:cBhvr>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54" presetClass="entr" presetSubtype="0" accel="100000"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anim calcmode="lin" valueType="num">
                                      <p:cBhvr>
                                        <p:cTn id="47" dur="500" fill="hold"/>
                                        <p:tgtEl>
                                          <p:spTgt spid="8"/>
                                        </p:tgtEl>
                                        <p:attrNameLst>
                                          <p:attrName>ppt_w</p:attrName>
                                        </p:attrNameLst>
                                      </p:cBhvr>
                                      <p:tavLst>
                                        <p:tav tm="0">
                                          <p:val>
                                            <p:strVal val="#ppt_w*0.05"/>
                                          </p:val>
                                        </p:tav>
                                        <p:tav tm="100000">
                                          <p:val>
                                            <p:strVal val="#ppt_w"/>
                                          </p:val>
                                        </p:tav>
                                      </p:tavLst>
                                    </p:anim>
                                    <p:anim calcmode="lin" valueType="num">
                                      <p:cBhvr>
                                        <p:cTn id="48" dur="500" fill="hold"/>
                                        <p:tgtEl>
                                          <p:spTgt spid="8"/>
                                        </p:tgtEl>
                                        <p:attrNameLst>
                                          <p:attrName>ppt_h</p:attrName>
                                        </p:attrNameLst>
                                      </p:cBhvr>
                                      <p:tavLst>
                                        <p:tav tm="0">
                                          <p:val>
                                            <p:strVal val="#ppt_h"/>
                                          </p:val>
                                        </p:tav>
                                        <p:tav tm="100000">
                                          <p:val>
                                            <p:strVal val="#ppt_h"/>
                                          </p:val>
                                        </p:tav>
                                      </p:tavLst>
                                    </p:anim>
                                    <p:anim calcmode="lin" valueType="num">
                                      <p:cBhvr>
                                        <p:cTn id="49" dur="500" fill="hold"/>
                                        <p:tgtEl>
                                          <p:spTgt spid="8"/>
                                        </p:tgtEl>
                                        <p:attrNameLst>
                                          <p:attrName>ppt_x</p:attrName>
                                        </p:attrNameLst>
                                      </p:cBhvr>
                                      <p:tavLst>
                                        <p:tav tm="0">
                                          <p:val>
                                            <p:strVal val="#ppt_x-.2"/>
                                          </p:val>
                                        </p:tav>
                                        <p:tav tm="100000">
                                          <p:val>
                                            <p:strVal val="#ppt_x"/>
                                          </p:val>
                                        </p:tav>
                                      </p:tavLst>
                                    </p:anim>
                                    <p:anim calcmode="lin" valueType="num">
                                      <p:cBhvr>
                                        <p:cTn id="50" dur="500" fill="hold"/>
                                        <p:tgtEl>
                                          <p:spTgt spid="8"/>
                                        </p:tgtEl>
                                        <p:attrNameLst>
                                          <p:attrName>ppt_y</p:attrName>
                                        </p:attrNameLst>
                                      </p:cBhvr>
                                      <p:tavLst>
                                        <p:tav tm="0">
                                          <p:val>
                                            <p:strVal val="#ppt_y"/>
                                          </p:val>
                                        </p:tav>
                                        <p:tav tm="100000">
                                          <p:val>
                                            <p:strVal val="#ppt_y"/>
                                          </p:val>
                                        </p:tav>
                                      </p:tavLst>
                                    </p:anim>
                                    <p:animEffect transition="in" filter="fade">
                                      <p:cBhvr>
                                        <p:cTn id="51" dur="500"/>
                                        <p:tgtEl>
                                          <p:spTgt spid="8"/>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15" presetClass="entr" presetSubtype="0" fill="hold" grpId="0" nodeType="click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1000" fill="hold"/>
                                        <p:tgtEl>
                                          <p:spTgt spid="9"/>
                                        </p:tgtEl>
                                        <p:attrNameLst>
                                          <p:attrName>ppt_w</p:attrName>
                                        </p:attrNameLst>
                                      </p:cBhvr>
                                      <p:tavLst>
                                        <p:tav tm="0">
                                          <p:val>
                                            <p:fltVal val="0"/>
                                          </p:val>
                                        </p:tav>
                                        <p:tav tm="100000">
                                          <p:val>
                                            <p:strVal val="#ppt_w"/>
                                          </p:val>
                                        </p:tav>
                                      </p:tavLst>
                                    </p:anim>
                                    <p:anim calcmode="lin" valueType="num">
                                      <p:cBhvr>
                                        <p:cTn id="57" dur="1000" fill="hold"/>
                                        <p:tgtEl>
                                          <p:spTgt spid="9"/>
                                        </p:tgtEl>
                                        <p:attrNameLst>
                                          <p:attrName>ppt_h</p:attrName>
                                        </p:attrNameLst>
                                      </p:cBhvr>
                                      <p:tavLst>
                                        <p:tav tm="0">
                                          <p:val>
                                            <p:fltVal val="0"/>
                                          </p:val>
                                        </p:tav>
                                        <p:tav tm="100000">
                                          <p:val>
                                            <p:strVal val="#ppt_h"/>
                                          </p:val>
                                        </p:tav>
                                      </p:tavLst>
                                    </p:anim>
                                    <p:anim calcmode="lin" valueType="num">
                                      <p:cBhvr>
                                        <p:cTn id="58" dur="1000" fill="hold"/>
                                        <p:tgtEl>
                                          <p:spTgt spid="9"/>
                                        </p:tgtEl>
                                        <p:attrNameLst>
                                          <p:attrName>ppt_x</p:attrName>
                                        </p:attrNameLst>
                                      </p:cBhvr>
                                      <p:tavLst>
                                        <p:tav tm="0" fmla="#ppt_x+(cos(-2*pi*(1-$))*-#ppt_x-sin(-2*pi*(1-$))*(1-#ppt_y))*(1-$)">
                                          <p:val>
                                            <p:fltVal val="0"/>
                                          </p:val>
                                        </p:tav>
                                        <p:tav tm="100000">
                                          <p:val>
                                            <p:fltVal val="1"/>
                                          </p:val>
                                        </p:tav>
                                      </p:tavLst>
                                    </p:anim>
                                    <p:anim calcmode="lin" valueType="num">
                                      <p:cBhvr>
                                        <p:cTn id="59" dur="1000" fill="hold"/>
                                        <p:tgtEl>
                                          <p:spTgt spid="9"/>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60" fill="hold" nodeType="clickPar">
                      <p:stCondLst>
                        <p:cond delay="indefinite"/>
                      </p:stCondLst>
                      <p:childTnLst>
                        <p:par>
                          <p:cTn id="61" fill="hold" nodeType="withGroup">
                            <p:stCondLst>
                              <p:cond delay="0"/>
                            </p:stCondLst>
                            <p:childTnLst>
                              <p:par>
                                <p:cTn id="62" presetID="15" presetClass="entr" presetSubtype="0" fill="hold" grpId="0" nodeType="clickEffect">
                                  <p:stCondLst>
                                    <p:cond delay="0"/>
                                  </p:stCondLst>
                                  <p:childTnLst>
                                    <p:set>
                                      <p:cBhvr>
                                        <p:cTn id="63" dur="1" fill="hold">
                                          <p:stCondLst>
                                            <p:cond delay="0"/>
                                          </p:stCondLst>
                                        </p:cTn>
                                        <p:tgtEl>
                                          <p:spTgt spid="10"/>
                                        </p:tgtEl>
                                        <p:attrNameLst>
                                          <p:attrName>style.visibility</p:attrName>
                                        </p:attrNameLst>
                                      </p:cBhvr>
                                      <p:to>
                                        <p:strVal val="visible"/>
                                      </p:to>
                                    </p:set>
                                    <p:anim calcmode="lin" valueType="num">
                                      <p:cBhvr>
                                        <p:cTn id="64" dur="1000" fill="hold"/>
                                        <p:tgtEl>
                                          <p:spTgt spid="10"/>
                                        </p:tgtEl>
                                        <p:attrNameLst>
                                          <p:attrName>ppt_w</p:attrName>
                                        </p:attrNameLst>
                                      </p:cBhvr>
                                      <p:tavLst>
                                        <p:tav tm="0">
                                          <p:val>
                                            <p:fltVal val="0"/>
                                          </p:val>
                                        </p:tav>
                                        <p:tav tm="100000">
                                          <p:val>
                                            <p:strVal val="#ppt_w"/>
                                          </p:val>
                                        </p:tav>
                                      </p:tavLst>
                                    </p:anim>
                                    <p:anim calcmode="lin" valueType="num">
                                      <p:cBhvr>
                                        <p:cTn id="65" dur="1000" fill="hold"/>
                                        <p:tgtEl>
                                          <p:spTgt spid="10"/>
                                        </p:tgtEl>
                                        <p:attrNameLst>
                                          <p:attrName>ppt_h</p:attrName>
                                        </p:attrNameLst>
                                      </p:cBhvr>
                                      <p:tavLst>
                                        <p:tav tm="0">
                                          <p:val>
                                            <p:fltVal val="0"/>
                                          </p:val>
                                        </p:tav>
                                        <p:tav tm="100000">
                                          <p:val>
                                            <p:strVal val="#ppt_h"/>
                                          </p:val>
                                        </p:tav>
                                      </p:tavLst>
                                    </p:anim>
                                    <p:anim calcmode="lin" valueType="num">
                                      <p:cBhvr>
                                        <p:cTn id="66" dur="1000" fill="hold"/>
                                        <p:tgtEl>
                                          <p:spTgt spid="10"/>
                                        </p:tgtEl>
                                        <p:attrNameLst>
                                          <p:attrName>ppt_x</p:attrName>
                                        </p:attrNameLst>
                                      </p:cBhvr>
                                      <p:tavLst>
                                        <p:tav tm="0" fmla="#ppt_x+(cos(-2*pi*(1-$))*-#ppt_x-sin(-2*pi*(1-$))*(1-#ppt_y))*(1-$)">
                                          <p:val>
                                            <p:fltVal val="0"/>
                                          </p:val>
                                        </p:tav>
                                        <p:tav tm="100000">
                                          <p:val>
                                            <p:fltVal val="1"/>
                                          </p:val>
                                        </p:tav>
                                      </p:tavLst>
                                    </p:anim>
                                    <p:anim calcmode="lin" valueType="num">
                                      <p:cBhvr>
                                        <p:cTn id="67" dur="1000" fill="hold"/>
                                        <p:tgtEl>
                                          <p:spTgt spid="10"/>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68" fill="hold" nodeType="clickPar">
                      <p:stCondLst>
                        <p:cond delay="indefinite"/>
                      </p:stCondLst>
                      <p:childTnLst>
                        <p:par>
                          <p:cTn id="69" fill="hold" nodeType="withGroup">
                            <p:stCondLst>
                              <p:cond delay="0"/>
                            </p:stCondLst>
                            <p:childTnLst>
                              <p:par>
                                <p:cTn id="70" presetID="49" presetClass="entr" presetSubtype="0" decel="100000" fill="hold" grpId="0" nodeType="clickEffect">
                                  <p:stCondLst>
                                    <p:cond delay="0"/>
                                  </p:stCondLst>
                                  <p:childTnLst>
                                    <p:set>
                                      <p:cBhvr>
                                        <p:cTn id="71" dur="1" fill="hold">
                                          <p:stCondLst>
                                            <p:cond delay="0"/>
                                          </p:stCondLst>
                                        </p:cTn>
                                        <p:tgtEl>
                                          <p:spTgt spid="11"/>
                                        </p:tgtEl>
                                        <p:attrNameLst>
                                          <p:attrName>style.visibility</p:attrName>
                                        </p:attrNameLst>
                                      </p:cBhvr>
                                      <p:to>
                                        <p:strVal val="visible"/>
                                      </p:to>
                                    </p:set>
                                    <p:anim calcmode="lin" valueType="num">
                                      <p:cBhvr>
                                        <p:cTn id="72" dur="500" fill="hold"/>
                                        <p:tgtEl>
                                          <p:spTgt spid="11"/>
                                        </p:tgtEl>
                                        <p:attrNameLst>
                                          <p:attrName>ppt_w</p:attrName>
                                        </p:attrNameLst>
                                      </p:cBhvr>
                                      <p:tavLst>
                                        <p:tav tm="0">
                                          <p:val>
                                            <p:fltVal val="0"/>
                                          </p:val>
                                        </p:tav>
                                        <p:tav tm="100000">
                                          <p:val>
                                            <p:strVal val="#ppt_w"/>
                                          </p:val>
                                        </p:tav>
                                      </p:tavLst>
                                    </p:anim>
                                    <p:anim calcmode="lin" valueType="num">
                                      <p:cBhvr>
                                        <p:cTn id="73" dur="500" fill="hold"/>
                                        <p:tgtEl>
                                          <p:spTgt spid="11"/>
                                        </p:tgtEl>
                                        <p:attrNameLst>
                                          <p:attrName>ppt_h</p:attrName>
                                        </p:attrNameLst>
                                      </p:cBhvr>
                                      <p:tavLst>
                                        <p:tav tm="0">
                                          <p:val>
                                            <p:fltVal val="0"/>
                                          </p:val>
                                        </p:tav>
                                        <p:tav tm="100000">
                                          <p:val>
                                            <p:strVal val="#ppt_h"/>
                                          </p:val>
                                        </p:tav>
                                      </p:tavLst>
                                    </p:anim>
                                    <p:anim calcmode="lin" valueType="num">
                                      <p:cBhvr>
                                        <p:cTn id="74" dur="500" fill="hold"/>
                                        <p:tgtEl>
                                          <p:spTgt spid="11"/>
                                        </p:tgtEl>
                                        <p:attrNameLst>
                                          <p:attrName>style.rotation</p:attrName>
                                        </p:attrNameLst>
                                      </p:cBhvr>
                                      <p:tavLst>
                                        <p:tav tm="0">
                                          <p:val>
                                            <p:fltVal val="360"/>
                                          </p:val>
                                        </p:tav>
                                        <p:tav tm="100000">
                                          <p:val>
                                            <p:fltVal val="0"/>
                                          </p:val>
                                        </p:tav>
                                      </p:tavLst>
                                    </p:anim>
                                    <p:animEffect transition="in" filter="fade">
                                      <p:cBhvr>
                                        <p:cTn id="75" dur="500"/>
                                        <p:tgtEl>
                                          <p:spTgt spid="11"/>
                                        </p:tgtEl>
                                      </p:cBhvr>
                                    </p:animEffect>
                                  </p:childTnLst>
                                </p:cTn>
                              </p:par>
                            </p:childTnLst>
                          </p:cTn>
                        </p:par>
                      </p:childTnLst>
                    </p:cTn>
                  </p:par>
                  <p:par>
                    <p:cTn id="76" fill="hold" nodeType="clickPar">
                      <p:stCondLst>
                        <p:cond delay="indefinite"/>
                      </p:stCondLst>
                      <p:childTnLst>
                        <p:par>
                          <p:cTn id="77" fill="hold" nodeType="withGroup">
                            <p:stCondLst>
                              <p:cond delay="0"/>
                            </p:stCondLst>
                            <p:childTnLst>
                              <p:par>
                                <p:cTn id="78" presetID="49" presetClass="entr" presetSubtype="0" decel="100000" fill="hold" grpId="0" nodeType="clickEffect">
                                  <p:stCondLst>
                                    <p:cond delay="0"/>
                                  </p:stCondLst>
                                  <p:childTnLst>
                                    <p:set>
                                      <p:cBhvr>
                                        <p:cTn id="79" dur="1" fill="hold">
                                          <p:stCondLst>
                                            <p:cond delay="0"/>
                                          </p:stCondLst>
                                        </p:cTn>
                                        <p:tgtEl>
                                          <p:spTgt spid="12"/>
                                        </p:tgtEl>
                                        <p:attrNameLst>
                                          <p:attrName>style.visibility</p:attrName>
                                        </p:attrNameLst>
                                      </p:cBhvr>
                                      <p:to>
                                        <p:strVal val="visible"/>
                                      </p:to>
                                    </p:set>
                                    <p:anim calcmode="lin" valueType="num">
                                      <p:cBhvr>
                                        <p:cTn id="80" dur="500" fill="hold"/>
                                        <p:tgtEl>
                                          <p:spTgt spid="12"/>
                                        </p:tgtEl>
                                        <p:attrNameLst>
                                          <p:attrName>ppt_w</p:attrName>
                                        </p:attrNameLst>
                                      </p:cBhvr>
                                      <p:tavLst>
                                        <p:tav tm="0">
                                          <p:val>
                                            <p:fltVal val="0"/>
                                          </p:val>
                                        </p:tav>
                                        <p:tav tm="100000">
                                          <p:val>
                                            <p:strVal val="#ppt_w"/>
                                          </p:val>
                                        </p:tav>
                                      </p:tavLst>
                                    </p:anim>
                                    <p:anim calcmode="lin" valueType="num">
                                      <p:cBhvr>
                                        <p:cTn id="81" dur="500" fill="hold"/>
                                        <p:tgtEl>
                                          <p:spTgt spid="12"/>
                                        </p:tgtEl>
                                        <p:attrNameLst>
                                          <p:attrName>ppt_h</p:attrName>
                                        </p:attrNameLst>
                                      </p:cBhvr>
                                      <p:tavLst>
                                        <p:tav tm="0">
                                          <p:val>
                                            <p:fltVal val="0"/>
                                          </p:val>
                                        </p:tav>
                                        <p:tav tm="100000">
                                          <p:val>
                                            <p:strVal val="#ppt_h"/>
                                          </p:val>
                                        </p:tav>
                                      </p:tavLst>
                                    </p:anim>
                                    <p:anim calcmode="lin" valueType="num">
                                      <p:cBhvr>
                                        <p:cTn id="82" dur="500" fill="hold"/>
                                        <p:tgtEl>
                                          <p:spTgt spid="12"/>
                                        </p:tgtEl>
                                        <p:attrNameLst>
                                          <p:attrName>style.rotation</p:attrName>
                                        </p:attrNameLst>
                                      </p:cBhvr>
                                      <p:tavLst>
                                        <p:tav tm="0">
                                          <p:val>
                                            <p:fltVal val="360"/>
                                          </p:val>
                                        </p:tav>
                                        <p:tav tm="100000">
                                          <p:val>
                                            <p:fltVal val="0"/>
                                          </p:val>
                                        </p:tav>
                                      </p:tavLst>
                                    </p:anim>
                                    <p:animEffect transition="in" filter="fade">
                                      <p:cBhvr>
                                        <p:cTn id="83" dur="500"/>
                                        <p:tgtEl>
                                          <p:spTgt spid="12"/>
                                        </p:tgtEl>
                                      </p:cBhvr>
                                    </p:animEffect>
                                  </p:childTnLst>
                                </p:cTn>
                              </p:par>
                            </p:childTnLst>
                          </p:cTn>
                        </p:par>
                      </p:childTnLst>
                    </p:cTn>
                  </p:par>
                  <p:par>
                    <p:cTn id="84" fill="hold" nodeType="clickPar">
                      <p:stCondLst>
                        <p:cond delay="indefinite"/>
                      </p:stCondLst>
                      <p:childTnLst>
                        <p:par>
                          <p:cTn id="85" fill="hold" nodeType="withGroup">
                            <p:stCondLst>
                              <p:cond delay="0"/>
                            </p:stCondLst>
                            <p:childTnLst>
                              <p:par>
                                <p:cTn id="86" presetID="42" presetClass="entr" presetSubtype="0" fill="hold" grpId="0" nodeType="clickEffect">
                                  <p:stCondLst>
                                    <p:cond delay="0"/>
                                  </p:stCondLst>
                                  <p:childTnLst>
                                    <p:set>
                                      <p:cBhvr>
                                        <p:cTn id="87" dur="1" fill="hold">
                                          <p:stCondLst>
                                            <p:cond delay="0"/>
                                          </p:stCondLst>
                                        </p:cTn>
                                        <p:tgtEl>
                                          <p:spTgt spid="13"/>
                                        </p:tgtEl>
                                        <p:attrNameLst>
                                          <p:attrName>style.visibility</p:attrName>
                                        </p:attrNameLst>
                                      </p:cBhvr>
                                      <p:to>
                                        <p:strVal val="visible"/>
                                      </p:to>
                                    </p:set>
                                    <p:animEffect transition="in" filter="fade">
                                      <p:cBhvr>
                                        <p:cTn id="88" dur="1000"/>
                                        <p:tgtEl>
                                          <p:spTgt spid="13"/>
                                        </p:tgtEl>
                                      </p:cBhvr>
                                    </p:animEffect>
                                    <p:anim calcmode="lin" valueType="num">
                                      <p:cBhvr>
                                        <p:cTn id="89" dur="1000" fill="hold"/>
                                        <p:tgtEl>
                                          <p:spTgt spid="13"/>
                                        </p:tgtEl>
                                        <p:attrNameLst>
                                          <p:attrName>ppt_x</p:attrName>
                                        </p:attrNameLst>
                                      </p:cBhvr>
                                      <p:tavLst>
                                        <p:tav tm="0">
                                          <p:val>
                                            <p:strVal val="#ppt_x"/>
                                          </p:val>
                                        </p:tav>
                                        <p:tav tm="100000">
                                          <p:val>
                                            <p:strVal val="#ppt_x"/>
                                          </p:val>
                                        </p:tav>
                                      </p:tavLst>
                                    </p:anim>
                                    <p:anim calcmode="lin" valueType="num">
                                      <p:cBhvr>
                                        <p:cTn id="90"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91" fill="hold" nodeType="clickPar">
                      <p:stCondLst>
                        <p:cond delay="indefinite"/>
                      </p:stCondLst>
                      <p:childTnLst>
                        <p:par>
                          <p:cTn id="92" fill="hold" nodeType="withGroup">
                            <p:stCondLst>
                              <p:cond delay="0"/>
                            </p:stCondLst>
                            <p:childTnLst>
                              <p:par>
                                <p:cTn id="93" presetID="15" presetClass="entr" presetSubtype="0" fill="hold" grpId="0" nodeType="clickEffect">
                                  <p:stCondLst>
                                    <p:cond delay="0"/>
                                  </p:stCondLst>
                                  <p:childTnLst>
                                    <p:set>
                                      <p:cBhvr>
                                        <p:cTn id="94" dur="1" fill="hold">
                                          <p:stCondLst>
                                            <p:cond delay="0"/>
                                          </p:stCondLst>
                                        </p:cTn>
                                        <p:tgtEl>
                                          <p:spTgt spid="14"/>
                                        </p:tgtEl>
                                        <p:attrNameLst>
                                          <p:attrName>style.visibility</p:attrName>
                                        </p:attrNameLst>
                                      </p:cBhvr>
                                      <p:to>
                                        <p:strVal val="visible"/>
                                      </p:to>
                                    </p:set>
                                    <p:anim calcmode="lin" valueType="num">
                                      <p:cBhvr>
                                        <p:cTn id="95" dur="1000" fill="hold"/>
                                        <p:tgtEl>
                                          <p:spTgt spid="14"/>
                                        </p:tgtEl>
                                        <p:attrNameLst>
                                          <p:attrName>ppt_w</p:attrName>
                                        </p:attrNameLst>
                                      </p:cBhvr>
                                      <p:tavLst>
                                        <p:tav tm="0">
                                          <p:val>
                                            <p:fltVal val="0"/>
                                          </p:val>
                                        </p:tav>
                                        <p:tav tm="100000">
                                          <p:val>
                                            <p:strVal val="#ppt_w"/>
                                          </p:val>
                                        </p:tav>
                                      </p:tavLst>
                                    </p:anim>
                                    <p:anim calcmode="lin" valueType="num">
                                      <p:cBhvr>
                                        <p:cTn id="96" dur="1000" fill="hold"/>
                                        <p:tgtEl>
                                          <p:spTgt spid="14"/>
                                        </p:tgtEl>
                                        <p:attrNameLst>
                                          <p:attrName>ppt_h</p:attrName>
                                        </p:attrNameLst>
                                      </p:cBhvr>
                                      <p:tavLst>
                                        <p:tav tm="0">
                                          <p:val>
                                            <p:fltVal val="0"/>
                                          </p:val>
                                        </p:tav>
                                        <p:tav tm="100000">
                                          <p:val>
                                            <p:strVal val="#ppt_h"/>
                                          </p:val>
                                        </p:tav>
                                      </p:tavLst>
                                    </p:anim>
                                    <p:anim calcmode="lin" valueType="num">
                                      <p:cBhvr>
                                        <p:cTn id="97"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98" dur="1000" fill="hold"/>
                                        <p:tgtEl>
                                          <p:spTgt spid="1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build="p"/>
      <p:bldP spid="7" grpId="0"/>
      <p:bldP spid="8" grpId="0"/>
      <p:bldP spid="9" grpId="0"/>
      <p:bldP spid="10" grpId="0"/>
      <p:bldP spid="11" grpId="0"/>
      <p:bldP spid="12" grpId="0"/>
      <p:bldP spid="13" grpId="0"/>
      <p:bldP spid="14"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723900"/>
          </a:xfrm>
          <a:prstGeom prst="rect">
            <a:avLst/>
          </a:prstGeom>
        </p:spPr>
        <p:style>
          <a:lnRef idx="1">
            <a:schemeClr val="accent1"/>
          </a:lnRef>
          <a:fillRef idx="3">
            <a:schemeClr val="accent1"/>
          </a:fillRef>
          <a:effectRef idx="2">
            <a:schemeClr val="accent1"/>
          </a:effectRef>
          <a:fontRef idx="minor">
            <a:schemeClr val="lt1"/>
          </a:fontRef>
        </p:style>
        <p:txBody>
          <a:bodyPr>
            <a:spAutoFit/>
          </a:bodyPr>
          <a:lstStyle/>
          <a:p>
            <a:pPr algn="ctr">
              <a:defRPr/>
            </a:pPr>
            <a:r>
              <a:rPr lang="en-US" sz="4100" dirty="0">
                <a:solidFill>
                  <a:srgbClr val="FFFF00"/>
                </a:solidFill>
              </a:rPr>
              <a:t>RNA Processing and Editing</a:t>
            </a:r>
          </a:p>
        </p:txBody>
      </p:sp>
      <p:pic>
        <p:nvPicPr>
          <p:cNvPr id="64514" name="Picture 2" descr=":intr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0900" y="1473200"/>
            <a:ext cx="3441700" cy="3132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TextBox 5"/>
          <p:cNvSpPr txBox="1">
            <a:spLocks noChangeArrowheads="1"/>
          </p:cNvSpPr>
          <p:nvPr/>
        </p:nvSpPr>
        <p:spPr bwMode="auto">
          <a:xfrm>
            <a:off x="4483100" y="965200"/>
            <a:ext cx="4508500" cy="1508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300" dirty="0"/>
              <a:t>Exons are the sequences of nitrogen bases that </a:t>
            </a:r>
            <a:r>
              <a:rPr lang="en-US" sz="2300" u="sng" dirty="0">
                <a:solidFill>
                  <a:srgbClr val="0000FF"/>
                </a:solidFill>
              </a:rPr>
              <a:t>are involved in the making of the protein</a:t>
            </a:r>
            <a:r>
              <a:rPr lang="en-US" sz="2300" dirty="0"/>
              <a:t>.</a:t>
            </a:r>
          </a:p>
          <a:p>
            <a:pPr eaLnBrk="1" hangingPunct="1"/>
            <a:endParaRPr lang="en-US" sz="2300" dirty="0"/>
          </a:p>
        </p:txBody>
      </p:sp>
      <p:sp>
        <p:nvSpPr>
          <p:cNvPr id="64516" name="TextBox 6"/>
          <p:cNvSpPr txBox="1">
            <a:spLocks noChangeArrowheads="1"/>
          </p:cNvSpPr>
          <p:nvPr/>
        </p:nvSpPr>
        <p:spPr bwMode="auto">
          <a:xfrm>
            <a:off x="850900" y="1130300"/>
            <a:ext cx="74930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a:t>exon</a:t>
            </a:r>
          </a:p>
        </p:txBody>
      </p:sp>
      <p:sp>
        <p:nvSpPr>
          <p:cNvPr id="64517" name="TextBox 7"/>
          <p:cNvSpPr txBox="1">
            <a:spLocks noChangeArrowheads="1"/>
          </p:cNvSpPr>
          <p:nvPr/>
        </p:nvSpPr>
        <p:spPr bwMode="auto">
          <a:xfrm>
            <a:off x="1600200" y="1098550"/>
            <a:ext cx="1295400"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a:t>intron</a:t>
            </a:r>
          </a:p>
        </p:txBody>
      </p:sp>
      <p:sp>
        <p:nvSpPr>
          <p:cNvPr id="9" name="TextBox 8"/>
          <p:cNvSpPr txBox="1">
            <a:spLocks noChangeArrowheads="1"/>
          </p:cNvSpPr>
          <p:nvPr/>
        </p:nvSpPr>
        <p:spPr bwMode="auto">
          <a:xfrm>
            <a:off x="4483100" y="2247900"/>
            <a:ext cx="4508500" cy="1292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600" dirty="0"/>
              <a:t>When mRNA is formed, both the </a:t>
            </a:r>
            <a:r>
              <a:rPr lang="en-US" sz="2600" u="sng" dirty="0">
                <a:solidFill>
                  <a:srgbClr val="008000"/>
                </a:solidFill>
              </a:rPr>
              <a:t>introns and exons are copied</a:t>
            </a:r>
            <a:r>
              <a:rPr lang="en-US" sz="2600" dirty="0"/>
              <a:t> from the DNA.  </a:t>
            </a:r>
          </a:p>
        </p:txBody>
      </p:sp>
      <p:sp>
        <p:nvSpPr>
          <p:cNvPr id="10" name="TextBox 9"/>
          <p:cNvSpPr txBox="1">
            <a:spLocks noChangeArrowheads="1"/>
          </p:cNvSpPr>
          <p:nvPr/>
        </p:nvSpPr>
        <p:spPr bwMode="auto">
          <a:xfrm>
            <a:off x="4292600" y="3797300"/>
            <a:ext cx="4851400" cy="1200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dirty="0">
                <a:solidFill>
                  <a:srgbClr val="FF0000"/>
                </a:solidFill>
              </a:rPr>
              <a:t>However, the introns are _______ of the RNA while the RNA is still inside the nucleus. </a:t>
            </a:r>
          </a:p>
        </p:txBody>
      </p:sp>
      <p:sp>
        <p:nvSpPr>
          <p:cNvPr id="11" name="TextBox 10"/>
          <p:cNvSpPr txBox="1">
            <a:spLocks noChangeArrowheads="1"/>
          </p:cNvSpPr>
          <p:nvPr/>
        </p:nvSpPr>
        <p:spPr bwMode="auto">
          <a:xfrm>
            <a:off x="7708900" y="3797300"/>
            <a:ext cx="166370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dirty="0"/>
              <a:t>cut out</a:t>
            </a:r>
          </a:p>
        </p:txBody>
      </p:sp>
      <p:sp>
        <p:nvSpPr>
          <p:cNvPr id="12" name="TextBox 11"/>
          <p:cNvSpPr txBox="1">
            <a:spLocks noChangeArrowheads="1"/>
          </p:cNvSpPr>
          <p:nvPr/>
        </p:nvSpPr>
        <p:spPr bwMode="auto">
          <a:xfrm>
            <a:off x="279400" y="5334000"/>
            <a:ext cx="8509000" cy="1292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600" dirty="0"/>
              <a:t>The remaining exons are __________________ to form the final RNA.</a:t>
            </a:r>
          </a:p>
          <a:p>
            <a:pPr eaLnBrk="1" hangingPunct="1"/>
            <a:endParaRPr lang="en-US" sz="2600" dirty="0"/>
          </a:p>
        </p:txBody>
      </p:sp>
      <p:sp>
        <p:nvSpPr>
          <p:cNvPr id="13" name="TextBox 12"/>
          <p:cNvSpPr txBox="1">
            <a:spLocks noChangeArrowheads="1"/>
          </p:cNvSpPr>
          <p:nvPr/>
        </p:nvSpPr>
        <p:spPr bwMode="auto">
          <a:xfrm>
            <a:off x="4114800" y="5310361"/>
            <a:ext cx="3594100" cy="492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600" dirty="0">
                <a:solidFill>
                  <a:srgbClr val="8C2AAC"/>
                </a:solidFill>
              </a:rPr>
              <a:t>spliced back together</a:t>
            </a:r>
          </a:p>
        </p:txBody>
      </p:sp>
      <p:sp>
        <p:nvSpPr>
          <p:cNvPr id="14" name="TextBox 13"/>
          <p:cNvSpPr txBox="1">
            <a:spLocks noChangeArrowheads="1"/>
          </p:cNvSpPr>
          <p:nvPr/>
        </p:nvSpPr>
        <p:spPr bwMode="auto">
          <a:xfrm>
            <a:off x="850900" y="2640013"/>
            <a:ext cx="749300"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a:solidFill>
                  <a:srgbClr val="FF0000"/>
                </a:solidFill>
              </a:rPr>
              <a:t>exon</a:t>
            </a:r>
          </a:p>
        </p:txBody>
      </p:sp>
      <p:sp>
        <p:nvSpPr>
          <p:cNvPr id="15" name="TextBox 14"/>
          <p:cNvSpPr txBox="1">
            <a:spLocks noChangeArrowheads="1"/>
          </p:cNvSpPr>
          <p:nvPr/>
        </p:nvSpPr>
        <p:spPr bwMode="auto">
          <a:xfrm>
            <a:off x="1600200" y="3171825"/>
            <a:ext cx="1295400"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a:solidFill>
                  <a:srgbClr val="FF0000"/>
                </a:solidFill>
              </a:rPr>
              <a:t>intron</a:t>
            </a:r>
          </a:p>
        </p:txBody>
      </p:sp>
      <p:sp>
        <p:nvSpPr>
          <p:cNvPr id="16" name="TextBox 15"/>
          <p:cNvSpPr txBox="1">
            <a:spLocks noChangeArrowheads="1"/>
          </p:cNvSpPr>
          <p:nvPr/>
        </p:nvSpPr>
        <p:spPr bwMode="auto">
          <a:xfrm>
            <a:off x="2146300" y="2608263"/>
            <a:ext cx="749300"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a:solidFill>
                  <a:srgbClr val="FF0000"/>
                </a:solidFill>
              </a:rPr>
              <a:t>exon</a:t>
            </a:r>
          </a:p>
        </p:txBody>
      </p:sp>
      <p:sp>
        <p:nvSpPr>
          <p:cNvPr id="17" name="TextBox 16"/>
          <p:cNvSpPr txBox="1">
            <a:spLocks noChangeArrowheads="1"/>
          </p:cNvSpPr>
          <p:nvPr/>
        </p:nvSpPr>
        <p:spPr bwMode="auto">
          <a:xfrm>
            <a:off x="2819400" y="3171825"/>
            <a:ext cx="1295400"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a:solidFill>
                  <a:srgbClr val="FF0000"/>
                </a:solidFill>
              </a:rPr>
              <a:t>intron</a:t>
            </a:r>
          </a:p>
        </p:txBody>
      </p:sp>
      <p:sp>
        <p:nvSpPr>
          <p:cNvPr id="18" name="TextBox 17"/>
          <p:cNvSpPr txBox="1">
            <a:spLocks noChangeArrowheads="1"/>
          </p:cNvSpPr>
          <p:nvPr/>
        </p:nvSpPr>
        <p:spPr bwMode="auto">
          <a:xfrm>
            <a:off x="1225550" y="4073525"/>
            <a:ext cx="74930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a:solidFill>
                  <a:srgbClr val="FF0000"/>
                </a:solidFill>
              </a:rPr>
              <a:t>exon</a:t>
            </a:r>
          </a:p>
        </p:txBody>
      </p:sp>
      <p:sp>
        <p:nvSpPr>
          <p:cNvPr id="19" name="TextBox 18"/>
          <p:cNvSpPr txBox="1">
            <a:spLocks noChangeArrowheads="1"/>
          </p:cNvSpPr>
          <p:nvPr/>
        </p:nvSpPr>
        <p:spPr bwMode="auto">
          <a:xfrm>
            <a:off x="1974850" y="4073525"/>
            <a:ext cx="74930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a:solidFill>
                  <a:srgbClr val="FF0000"/>
                </a:solidFill>
              </a:rPr>
              <a:t>exon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lide(fromBottom)">
                                      <p:cBhvr>
                                        <p:cTn id="7" dur="5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6"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Horizontal)">
                                      <p:cBhvr>
                                        <p:cTn id="12" dur="500"/>
                                        <p:tgtEl>
                                          <p:spTgt spid="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checkerboard(across)">
                                      <p:cBhvr>
                                        <p:cTn id="17" dur="500"/>
                                        <p:tgtEl>
                                          <p:spTgt spid="1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9" presetClass="entr" presetSubtype="1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p:cTn id="22" dur="5000" fill="hold"/>
                                        <p:tgtEl>
                                          <p:spTgt spid="11"/>
                                        </p:tgtEl>
                                        <p:attrNameLst>
                                          <p:attrName>ppt_w</p:attrName>
                                        </p:attrNameLst>
                                      </p:cBhvr>
                                      <p:tavLst>
                                        <p:tav tm="0" fmla="#ppt_w*sin(2.5*pi*$)">
                                          <p:val>
                                            <p:fltVal val="0"/>
                                          </p:val>
                                        </p:tav>
                                        <p:tav tm="100000">
                                          <p:val>
                                            <p:fltVal val="1"/>
                                          </p:val>
                                        </p:tav>
                                      </p:tavLst>
                                    </p:anim>
                                    <p:anim calcmode="lin" valueType="num">
                                      <p:cBhvr>
                                        <p:cTn id="23" dur="5000" fill="hold"/>
                                        <p:tgtEl>
                                          <p:spTgt spid="11"/>
                                        </p:tgtEl>
                                        <p:attrNameLst>
                                          <p:attrName>ppt_h</p:attrName>
                                        </p:attrNameLst>
                                      </p:cBhvr>
                                      <p:tavLst>
                                        <p:tav tm="0">
                                          <p:val>
                                            <p:strVal val="#ppt_h"/>
                                          </p:val>
                                        </p:tav>
                                        <p:tav tm="100000">
                                          <p:val>
                                            <p:strVal val="#ppt_h"/>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37" presetClass="entr" presetSubtype="0"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1000"/>
                                        <p:tgtEl>
                                          <p:spTgt spid="14"/>
                                        </p:tgtEl>
                                      </p:cBhvr>
                                    </p:animEffect>
                                    <p:anim calcmode="lin" valueType="num">
                                      <p:cBhvr>
                                        <p:cTn id="29" dur="1000" fill="hold"/>
                                        <p:tgtEl>
                                          <p:spTgt spid="14"/>
                                        </p:tgtEl>
                                        <p:attrNameLst>
                                          <p:attrName>ppt_x</p:attrName>
                                        </p:attrNameLst>
                                      </p:cBhvr>
                                      <p:tavLst>
                                        <p:tav tm="0">
                                          <p:val>
                                            <p:strVal val="#ppt_x"/>
                                          </p:val>
                                        </p:tav>
                                        <p:tav tm="100000">
                                          <p:val>
                                            <p:strVal val="#ppt_x"/>
                                          </p:val>
                                        </p:tav>
                                      </p:tavLst>
                                    </p:anim>
                                    <p:anim calcmode="lin" valueType="num">
                                      <p:cBhvr>
                                        <p:cTn id="30" dur="900" decel="100000" fill="hold"/>
                                        <p:tgtEl>
                                          <p:spTgt spid="14"/>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37" presetClass="entr" presetSubtype="0" fill="hold" grpId="0" nodeType="click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1000"/>
                                        <p:tgtEl>
                                          <p:spTgt spid="15"/>
                                        </p:tgtEl>
                                      </p:cBhvr>
                                    </p:animEffect>
                                    <p:anim calcmode="lin" valueType="num">
                                      <p:cBhvr>
                                        <p:cTn id="37" dur="1000" fill="hold"/>
                                        <p:tgtEl>
                                          <p:spTgt spid="15"/>
                                        </p:tgtEl>
                                        <p:attrNameLst>
                                          <p:attrName>ppt_x</p:attrName>
                                        </p:attrNameLst>
                                      </p:cBhvr>
                                      <p:tavLst>
                                        <p:tav tm="0">
                                          <p:val>
                                            <p:strVal val="#ppt_x"/>
                                          </p:val>
                                        </p:tav>
                                        <p:tav tm="100000">
                                          <p:val>
                                            <p:strVal val="#ppt_x"/>
                                          </p:val>
                                        </p:tav>
                                      </p:tavLst>
                                    </p:anim>
                                    <p:anim calcmode="lin" valueType="num">
                                      <p:cBhvr>
                                        <p:cTn id="38" dur="900" decel="100000" fill="hold"/>
                                        <p:tgtEl>
                                          <p:spTgt spid="15"/>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childTnLst>
                    </p:cTn>
                  </p:par>
                  <p:par>
                    <p:cTn id="40" fill="hold" nodeType="clickPar">
                      <p:stCondLst>
                        <p:cond delay="indefinite"/>
                      </p:stCondLst>
                      <p:childTnLst>
                        <p:par>
                          <p:cTn id="41" fill="hold" nodeType="withGroup">
                            <p:stCondLst>
                              <p:cond delay="0"/>
                            </p:stCondLst>
                            <p:childTnLst>
                              <p:par>
                                <p:cTn id="42" presetID="37" presetClass="entr" presetSubtype="0" fill="hold" grpId="0" nodeType="click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fade">
                                      <p:cBhvr>
                                        <p:cTn id="44" dur="1000"/>
                                        <p:tgtEl>
                                          <p:spTgt spid="16"/>
                                        </p:tgtEl>
                                      </p:cBhvr>
                                    </p:animEffect>
                                    <p:anim calcmode="lin" valueType="num">
                                      <p:cBhvr>
                                        <p:cTn id="45" dur="1000" fill="hold"/>
                                        <p:tgtEl>
                                          <p:spTgt spid="16"/>
                                        </p:tgtEl>
                                        <p:attrNameLst>
                                          <p:attrName>ppt_x</p:attrName>
                                        </p:attrNameLst>
                                      </p:cBhvr>
                                      <p:tavLst>
                                        <p:tav tm="0">
                                          <p:val>
                                            <p:strVal val="#ppt_x"/>
                                          </p:val>
                                        </p:tav>
                                        <p:tav tm="100000">
                                          <p:val>
                                            <p:strVal val="#ppt_x"/>
                                          </p:val>
                                        </p:tav>
                                      </p:tavLst>
                                    </p:anim>
                                    <p:anim calcmode="lin" valueType="num">
                                      <p:cBhvr>
                                        <p:cTn id="46" dur="900" decel="100000" fill="hold"/>
                                        <p:tgtEl>
                                          <p:spTgt spid="1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childTnLst>
                    </p:cTn>
                  </p:par>
                  <p:par>
                    <p:cTn id="48" fill="hold" nodeType="clickPar">
                      <p:stCondLst>
                        <p:cond delay="indefinite"/>
                      </p:stCondLst>
                      <p:childTnLst>
                        <p:par>
                          <p:cTn id="49" fill="hold" nodeType="withGroup">
                            <p:stCondLst>
                              <p:cond delay="0"/>
                            </p:stCondLst>
                            <p:childTnLst>
                              <p:par>
                                <p:cTn id="50" presetID="37" presetClass="entr" presetSubtype="0" fill="hold" grpId="0" nodeType="click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fade">
                                      <p:cBhvr>
                                        <p:cTn id="52" dur="1000"/>
                                        <p:tgtEl>
                                          <p:spTgt spid="17"/>
                                        </p:tgtEl>
                                      </p:cBhvr>
                                    </p:animEffect>
                                    <p:anim calcmode="lin" valueType="num">
                                      <p:cBhvr>
                                        <p:cTn id="53" dur="1000" fill="hold"/>
                                        <p:tgtEl>
                                          <p:spTgt spid="17"/>
                                        </p:tgtEl>
                                        <p:attrNameLst>
                                          <p:attrName>ppt_x</p:attrName>
                                        </p:attrNameLst>
                                      </p:cBhvr>
                                      <p:tavLst>
                                        <p:tav tm="0">
                                          <p:val>
                                            <p:strVal val="#ppt_x"/>
                                          </p:val>
                                        </p:tav>
                                        <p:tav tm="100000">
                                          <p:val>
                                            <p:strVal val="#ppt_x"/>
                                          </p:val>
                                        </p:tav>
                                      </p:tavLst>
                                    </p:anim>
                                    <p:anim calcmode="lin" valueType="num">
                                      <p:cBhvr>
                                        <p:cTn id="54" dur="900" decel="100000" fill="hold"/>
                                        <p:tgtEl>
                                          <p:spTgt spid="17"/>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childTnLst>
                    </p:cTn>
                  </p:par>
                  <p:par>
                    <p:cTn id="56" fill="hold" nodeType="clickPar">
                      <p:stCondLst>
                        <p:cond delay="indefinite"/>
                      </p:stCondLst>
                      <p:childTnLst>
                        <p:par>
                          <p:cTn id="57" fill="hold" nodeType="withGroup">
                            <p:stCondLst>
                              <p:cond delay="0"/>
                            </p:stCondLst>
                            <p:childTnLst>
                              <p:par>
                                <p:cTn id="58" presetID="18" presetClass="entr" presetSubtype="12" fill="hold" grpId="0" nodeType="clickEffect">
                                  <p:stCondLst>
                                    <p:cond delay="0"/>
                                  </p:stCondLst>
                                  <p:childTnLst>
                                    <p:set>
                                      <p:cBhvr>
                                        <p:cTn id="59" dur="1" fill="hold">
                                          <p:stCondLst>
                                            <p:cond delay="0"/>
                                          </p:stCondLst>
                                        </p:cTn>
                                        <p:tgtEl>
                                          <p:spTgt spid="12"/>
                                        </p:tgtEl>
                                        <p:attrNameLst>
                                          <p:attrName>style.visibility</p:attrName>
                                        </p:attrNameLst>
                                      </p:cBhvr>
                                      <p:to>
                                        <p:strVal val="visible"/>
                                      </p:to>
                                    </p:set>
                                    <p:animEffect transition="in" filter="strips(downLeft)">
                                      <p:cBhvr>
                                        <p:cTn id="60" dur="500"/>
                                        <p:tgtEl>
                                          <p:spTgt spid="12"/>
                                        </p:tgtEl>
                                      </p:cBhvr>
                                    </p:animEffect>
                                  </p:childTnLst>
                                </p:cTn>
                              </p:par>
                            </p:childTnLst>
                          </p:cTn>
                        </p:par>
                      </p:childTnLst>
                    </p:cTn>
                  </p:par>
                  <p:par>
                    <p:cTn id="61" fill="hold" nodeType="clickPar">
                      <p:stCondLst>
                        <p:cond delay="indefinite"/>
                      </p:stCondLst>
                      <p:childTnLst>
                        <p:par>
                          <p:cTn id="62" fill="hold" nodeType="withGroup">
                            <p:stCondLst>
                              <p:cond delay="0"/>
                            </p:stCondLst>
                            <p:childTnLst>
                              <p:par>
                                <p:cTn id="63" presetID="37" presetClass="entr" presetSubtype="0" fill="hold" grpId="0" nodeType="clickEffect">
                                  <p:stCondLst>
                                    <p:cond delay="0"/>
                                  </p:stCondLst>
                                  <p:childTnLst>
                                    <p:set>
                                      <p:cBhvr>
                                        <p:cTn id="64" dur="1" fill="hold">
                                          <p:stCondLst>
                                            <p:cond delay="0"/>
                                          </p:stCondLst>
                                        </p:cTn>
                                        <p:tgtEl>
                                          <p:spTgt spid="13"/>
                                        </p:tgtEl>
                                        <p:attrNameLst>
                                          <p:attrName>style.visibility</p:attrName>
                                        </p:attrNameLst>
                                      </p:cBhvr>
                                      <p:to>
                                        <p:strVal val="visible"/>
                                      </p:to>
                                    </p:set>
                                    <p:animEffect transition="in" filter="fade">
                                      <p:cBhvr>
                                        <p:cTn id="65" dur="1000"/>
                                        <p:tgtEl>
                                          <p:spTgt spid="13"/>
                                        </p:tgtEl>
                                      </p:cBhvr>
                                    </p:animEffect>
                                    <p:anim calcmode="lin" valueType="num">
                                      <p:cBhvr>
                                        <p:cTn id="66" dur="1000" fill="hold"/>
                                        <p:tgtEl>
                                          <p:spTgt spid="13"/>
                                        </p:tgtEl>
                                        <p:attrNameLst>
                                          <p:attrName>ppt_x</p:attrName>
                                        </p:attrNameLst>
                                      </p:cBhvr>
                                      <p:tavLst>
                                        <p:tav tm="0">
                                          <p:val>
                                            <p:strVal val="#ppt_x"/>
                                          </p:val>
                                        </p:tav>
                                        <p:tav tm="100000">
                                          <p:val>
                                            <p:strVal val="#ppt_x"/>
                                          </p:val>
                                        </p:tav>
                                      </p:tavLst>
                                    </p:anim>
                                    <p:anim calcmode="lin" valueType="num">
                                      <p:cBhvr>
                                        <p:cTn id="67" dur="900" decel="100000" fill="hold"/>
                                        <p:tgtEl>
                                          <p:spTgt spid="13"/>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childTnLst>
                    </p:cTn>
                  </p:par>
                  <p:par>
                    <p:cTn id="69" fill="hold" nodeType="clickPar">
                      <p:stCondLst>
                        <p:cond delay="indefinite"/>
                      </p:stCondLst>
                      <p:childTnLst>
                        <p:par>
                          <p:cTn id="70" fill="hold" nodeType="withGroup">
                            <p:stCondLst>
                              <p:cond delay="0"/>
                            </p:stCondLst>
                            <p:childTnLst>
                              <p:par>
                                <p:cTn id="71" presetID="37" presetClass="entr" presetSubtype="0" fill="hold" grpId="0" nodeType="click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900" decel="100000" fill="hold"/>
                                        <p:tgtEl>
                                          <p:spTgt spid="18"/>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par>
                    <p:cTn id="77" fill="hold" nodeType="clickPar">
                      <p:stCondLst>
                        <p:cond delay="indefinite"/>
                      </p:stCondLst>
                      <p:childTnLst>
                        <p:par>
                          <p:cTn id="78" fill="hold" nodeType="withGroup">
                            <p:stCondLst>
                              <p:cond delay="0"/>
                            </p:stCondLst>
                            <p:childTnLst>
                              <p:par>
                                <p:cTn id="79" presetID="37" presetClass="entr" presetSubtype="0" fill="hold" grpId="0" nodeType="clickEffect">
                                  <p:stCondLst>
                                    <p:cond delay="0"/>
                                  </p:stCondLst>
                                  <p:childTnLst>
                                    <p:set>
                                      <p:cBhvr>
                                        <p:cTn id="80" dur="1" fill="hold">
                                          <p:stCondLst>
                                            <p:cond delay="0"/>
                                          </p:stCondLst>
                                        </p:cTn>
                                        <p:tgtEl>
                                          <p:spTgt spid="19"/>
                                        </p:tgtEl>
                                        <p:attrNameLst>
                                          <p:attrName>style.visibility</p:attrName>
                                        </p:attrNameLst>
                                      </p:cBhvr>
                                      <p:to>
                                        <p:strVal val="visible"/>
                                      </p:to>
                                    </p:set>
                                    <p:animEffect transition="in" filter="fade">
                                      <p:cBhvr>
                                        <p:cTn id="81" dur="1000"/>
                                        <p:tgtEl>
                                          <p:spTgt spid="19"/>
                                        </p:tgtEl>
                                      </p:cBhvr>
                                    </p:animEffect>
                                    <p:anim calcmode="lin" valueType="num">
                                      <p:cBhvr>
                                        <p:cTn id="82" dur="1000" fill="hold"/>
                                        <p:tgtEl>
                                          <p:spTgt spid="19"/>
                                        </p:tgtEl>
                                        <p:attrNameLst>
                                          <p:attrName>ppt_x</p:attrName>
                                        </p:attrNameLst>
                                      </p:cBhvr>
                                      <p:tavLst>
                                        <p:tav tm="0">
                                          <p:val>
                                            <p:strVal val="#ppt_x"/>
                                          </p:val>
                                        </p:tav>
                                        <p:tav tm="100000">
                                          <p:val>
                                            <p:strVal val="#ppt_x"/>
                                          </p:val>
                                        </p:tav>
                                      </p:tavLst>
                                    </p:anim>
                                    <p:anim calcmode="lin" valueType="num">
                                      <p:cBhvr>
                                        <p:cTn id="83" dur="900" decel="100000" fill="hold"/>
                                        <p:tgtEl>
                                          <p:spTgt spid="1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10" grpId="0"/>
      <p:bldP spid="11" grpId="0"/>
      <p:bldP spid="12" grpId="0"/>
      <p:bldP spid="13" grpId="0"/>
      <p:bldP spid="14" grpId="0"/>
      <p:bldP spid="15" grpId="0"/>
      <p:bldP spid="16" grpId="0"/>
      <p:bldP spid="17" grpId="0"/>
      <p:bldP spid="18" grpId="0"/>
      <p:bldP spid="19"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723900"/>
          </a:xfrm>
          <a:prstGeom prst="rect">
            <a:avLst/>
          </a:prstGeom>
        </p:spPr>
        <p:style>
          <a:lnRef idx="1">
            <a:schemeClr val="accent1"/>
          </a:lnRef>
          <a:fillRef idx="3">
            <a:schemeClr val="accent1"/>
          </a:fillRef>
          <a:effectRef idx="2">
            <a:schemeClr val="accent1"/>
          </a:effectRef>
          <a:fontRef idx="minor">
            <a:schemeClr val="lt1"/>
          </a:fontRef>
        </p:style>
        <p:txBody>
          <a:bodyPr>
            <a:spAutoFit/>
          </a:bodyPr>
          <a:lstStyle/>
          <a:p>
            <a:pPr algn="ctr">
              <a:defRPr/>
            </a:pPr>
            <a:r>
              <a:rPr lang="en-US" sz="4100" dirty="0">
                <a:solidFill>
                  <a:srgbClr val="FFFF00"/>
                </a:solidFill>
              </a:rPr>
              <a:t>RNA Processing and Editing</a:t>
            </a:r>
          </a:p>
        </p:txBody>
      </p:sp>
      <p:pic>
        <p:nvPicPr>
          <p:cNvPr id="65538" name="Picture 2" descr=":intr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0900" y="1473200"/>
            <a:ext cx="3441700" cy="3132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TextBox 5"/>
          <p:cNvSpPr txBox="1">
            <a:spLocks noChangeArrowheads="1"/>
          </p:cNvSpPr>
          <p:nvPr/>
        </p:nvSpPr>
        <p:spPr bwMode="auto">
          <a:xfrm>
            <a:off x="4521200" y="990600"/>
            <a:ext cx="4622800" cy="1616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3200" dirty="0"/>
              <a:t>Finally, ___________ are added to form the final RNA molecule. </a:t>
            </a:r>
          </a:p>
        </p:txBody>
      </p:sp>
      <p:sp>
        <p:nvSpPr>
          <p:cNvPr id="65540" name="TextBox 7"/>
          <p:cNvSpPr txBox="1">
            <a:spLocks noChangeArrowheads="1"/>
          </p:cNvSpPr>
          <p:nvPr/>
        </p:nvSpPr>
        <p:spPr bwMode="auto">
          <a:xfrm>
            <a:off x="850900" y="1130300"/>
            <a:ext cx="74930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a:t>exon</a:t>
            </a:r>
          </a:p>
        </p:txBody>
      </p:sp>
      <p:sp>
        <p:nvSpPr>
          <p:cNvPr id="65541" name="TextBox 8"/>
          <p:cNvSpPr txBox="1">
            <a:spLocks noChangeArrowheads="1"/>
          </p:cNvSpPr>
          <p:nvPr/>
        </p:nvSpPr>
        <p:spPr bwMode="auto">
          <a:xfrm>
            <a:off x="1600200" y="1098550"/>
            <a:ext cx="1295400"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a:t>intron</a:t>
            </a:r>
          </a:p>
        </p:txBody>
      </p:sp>
      <p:sp>
        <p:nvSpPr>
          <p:cNvPr id="65542" name="TextBox 9"/>
          <p:cNvSpPr txBox="1">
            <a:spLocks noChangeArrowheads="1"/>
          </p:cNvSpPr>
          <p:nvPr/>
        </p:nvSpPr>
        <p:spPr bwMode="auto">
          <a:xfrm>
            <a:off x="1225550" y="3900488"/>
            <a:ext cx="749300"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a:t>exon</a:t>
            </a:r>
          </a:p>
        </p:txBody>
      </p:sp>
      <p:sp>
        <p:nvSpPr>
          <p:cNvPr id="65543" name="TextBox 10"/>
          <p:cNvSpPr txBox="1">
            <a:spLocks noChangeArrowheads="1"/>
          </p:cNvSpPr>
          <p:nvPr/>
        </p:nvSpPr>
        <p:spPr bwMode="auto">
          <a:xfrm>
            <a:off x="1974850" y="3900488"/>
            <a:ext cx="749300"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a:t>exon</a:t>
            </a:r>
          </a:p>
        </p:txBody>
      </p:sp>
      <p:sp>
        <p:nvSpPr>
          <p:cNvPr id="12" name="TextBox 11"/>
          <p:cNvSpPr txBox="1">
            <a:spLocks noChangeArrowheads="1"/>
          </p:cNvSpPr>
          <p:nvPr/>
        </p:nvSpPr>
        <p:spPr bwMode="auto">
          <a:xfrm>
            <a:off x="5943600" y="990600"/>
            <a:ext cx="3784600" cy="600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3200" dirty="0">
                <a:solidFill>
                  <a:srgbClr val="FF0000"/>
                </a:solidFill>
              </a:rPr>
              <a:t>a cap and tail</a:t>
            </a:r>
          </a:p>
        </p:txBody>
      </p:sp>
      <p:sp>
        <p:nvSpPr>
          <p:cNvPr id="13" name="TextBox 12"/>
          <p:cNvSpPr txBox="1">
            <a:spLocks noChangeArrowheads="1"/>
          </p:cNvSpPr>
          <p:nvPr/>
        </p:nvSpPr>
        <p:spPr bwMode="auto">
          <a:xfrm>
            <a:off x="4521200" y="2819400"/>
            <a:ext cx="4622800" cy="1292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600" dirty="0">
                <a:solidFill>
                  <a:srgbClr val="8C2AAC"/>
                </a:solidFill>
              </a:rPr>
              <a:t>The cap and tail help to identify the </a:t>
            </a:r>
            <a:r>
              <a:rPr lang="ja-JP" altLang="en-US" sz="2600">
                <a:solidFill>
                  <a:srgbClr val="8C2AAC"/>
                </a:solidFill>
              </a:rPr>
              <a:t>“</a:t>
            </a:r>
            <a:r>
              <a:rPr lang="en-US" altLang="ja-JP" sz="2600" dirty="0">
                <a:solidFill>
                  <a:srgbClr val="8C2AAC"/>
                </a:solidFill>
              </a:rPr>
              <a:t>front end</a:t>
            </a:r>
            <a:r>
              <a:rPr lang="ja-JP" altLang="en-US" sz="2600">
                <a:solidFill>
                  <a:srgbClr val="8C2AAC"/>
                </a:solidFill>
              </a:rPr>
              <a:t>”</a:t>
            </a:r>
            <a:r>
              <a:rPr lang="en-US" altLang="ja-JP" sz="2600" dirty="0">
                <a:solidFill>
                  <a:srgbClr val="8C2AAC"/>
                </a:solidFill>
              </a:rPr>
              <a:t> of the RNA from the </a:t>
            </a:r>
            <a:r>
              <a:rPr lang="ja-JP" altLang="en-US" sz="2600">
                <a:solidFill>
                  <a:srgbClr val="8C2AAC"/>
                </a:solidFill>
              </a:rPr>
              <a:t>“</a:t>
            </a:r>
            <a:r>
              <a:rPr lang="en-US" altLang="ja-JP" sz="2600" dirty="0">
                <a:solidFill>
                  <a:srgbClr val="8C2AAC"/>
                </a:solidFill>
              </a:rPr>
              <a:t>back end</a:t>
            </a:r>
            <a:r>
              <a:rPr lang="ja-JP" altLang="en-US" sz="2600">
                <a:solidFill>
                  <a:srgbClr val="8C2AAC"/>
                </a:solidFill>
              </a:rPr>
              <a:t>”</a:t>
            </a:r>
            <a:r>
              <a:rPr lang="en-US" altLang="ja-JP" sz="2600" dirty="0">
                <a:solidFill>
                  <a:srgbClr val="8C2AAC"/>
                </a:solidFill>
              </a:rPr>
              <a:t>. </a:t>
            </a:r>
            <a:endParaRPr lang="en-US" sz="2600" dirty="0">
              <a:solidFill>
                <a:srgbClr val="8C2AAC"/>
              </a:solidFill>
            </a:endParaRPr>
          </a:p>
        </p:txBody>
      </p:sp>
      <p:sp>
        <p:nvSpPr>
          <p:cNvPr id="14" name="TextBox 13"/>
          <p:cNvSpPr txBox="1">
            <a:spLocks noChangeArrowheads="1"/>
          </p:cNvSpPr>
          <p:nvPr/>
        </p:nvSpPr>
        <p:spPr bwMode="auto">
          <a:xfrm>
            <a:off x="628650" y="4421188"/>
            <a:ext cx="749300"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a:solidFill>
                  <a:srgbClr val="0000FF"/>
                </a:solidFill>
              </a:rPr>
              <a:t>cap</a:t>
            </a:r>
          </a:p>
        </p:txBody>
      </p:sp>
      <p:sp>
        <p:nvSpPr>
          <p:cNvPr id="15" name="TextBox 14"/>
          <p:cNvSpPr txBox="1">
            <a:spLocks noChangeArrowheads="1"/>
          </p:cNvSpPr>
          <p:nvPr/>
        </p:nvSpPr>
        <p:spPr bwMode="auto">
          <a:xfrm>
            <a:off x="3365500" y="4573588"/>
            <a:ext cx="749300"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a:solidFill>
                  <a:srgbClr val="0000FF"/>
                </a:solidFill>
              </a:rPr>
              <a:t>tail</a:t>
            </a:r>
          </a:p>
        </p:txBody>
      </p:sp>
      <p:sp>
        <p:nvSpPr>
          <p:cNvPr id="16" name="TextBox 15"/>
          <p:cNvSpPr txBox="1"/>
          <p:nvPr/>
        </p:nvSpPr>
        <p:spPr>
          <a:xfrm>
            <a:off x="1225550" y="5295900"/>
            <a:ext cx="7918450" cy="1524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a:spAutoFit/>
          </a:bodyPr>
          <a:lstStyle/>
          <a:p>
            <a:pPr algn="ctr">
              <a:defRPr/>
            </a:pPr>
            <a:r>
              <a:rPr lang="en-US" sz="3100" dirty="0"/>
              <a:t>The cap and tail help the ribosome to identify the _____ of the instructions and the ___ of the instructions.</a:t>
            </a:r>
          </a:p>
        </p:txBody>
      </p:sp>
      <p:sp>
        <p:nvSpPr>
          <p:cNvPr id="17" name="TextBox 16"/>
          <p:cNvSpPr txBox="1">
            <a:spLocks noChangeArrowheads="1"/>
          </p:cNvSpPr>
          <p:nvPr/>
        </p:nvSpPr>
        <p:spPr bwMode="auto">
          <a:xfrm>
            <a:off x="1974850" y="5765800"/>
            <a:ext cx="1193800" cy="5699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3100" dirty="0">
                <a:solidFill>
                  <a:srgbClr val="126417"/>
                </a:solidFill>
              </a:rPr>
              <a:t>start</a:t>
            </a:r>
          </a:p>
        </p:txBody>
      </p:sp>
      <p:sp>
        <p:nvSpPr>
          <p:cNvPr id="18" name="TextBox 17"/>
          <p:cNvSpPr txBox="1">
            <a:spLocks noChangeArrowheads="1"/>
          </p:cNvSpPr>
          <p:nvPr/>
        </p:nvSpPr>
        <p:spPr bwMode="auto">
          <a:xfrm>
            <a:off x="7219950" y="5827713"/>
            <a:ext cx="1193800" cy="50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600" dirty="0">
                <a:solidFill>
                  <a:srgbClr val="126417"/>
                </a:solidFill>
              </a:rPr>
              <a:t> end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amond(in)">
                                      <p:cBhvr>
                                        <p:cTn id="7" dur="20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5"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2000"/>
                                        <p:tgtEl>
                                          <p:spTgt spid="12"/>
                                        </p:tgtEl>
                                      </p:cBhvr>
                                    </p:animEffect>
                                    <p:anim calcmode="lin" valueType="num">
                                      <p:cBhvr>
                                        <p:cTn id="13" dur="2000" fill="hold"/>
                                        <p:tgtEl>
                                          <p:spTgt spid="12"/>
                                        </p:tgtEl>
                                        <p:attrNameLst>
                                          <p:attrName>style.rotation</p:attrName>
                                        </p:attrNameLst>
                                      </p:cBhvr>
                                      <p:tavLst>
                                        <p:tav tm="0">
                                          <p:val>
                                            <p:fltVal val="720"/>
                                          </p:val>
                                        </p:tav>
                                        <p:tav tm="100000">
                                          <p:val>
                                            <p:fltVal val="0"/>
                                          </p:val>
                                        </p:tav>
                                      </p:tavLst>
                                    </p:anim>
                                    <p:anim calcmode="lin" valueType="num">
                                      <p:cBhvr>
                                        <p:cTn id="14" dur="2000" fill="hold"/>
                                        <p:tgtEl>
                                          <p:spTgt spid="12"/>
                                        </p:tgtEl>
                                        <p:attrNameLst>
                                          <p:attrName>ppt_h</p:attrName>
                                        </p:attrNameLst>
                                      </p:cBhvr>
                                      <p:tavLst>
                                        <p:tav tm="0">
                                          <p:val>
                                            <p:fltVal val="0"/>
                                          </p:val>
                                        </p:tav>
                                        <p:tav tm="100000">
                                          <p:val>
                                            <p:strVal val="#ppt_h"/>
                                          </p:val>
                                        </p:tav>
                                      </p:tavLst>
                                    </p:anim>
                                    <p:anim calcmode="lin" valueType="num">
                                      <p:cBhvr>
                                        <p:cTn id="15" dur="2000" fill="hold"/>
                                        <p:tgtEl>
                                          <p:spTgt spid="12"/>
                                        </p:tgtEl>
                                        <p:attrNameLst>
                                          <p:attrName>ppt_w</p:attrName>
                                        </p:attrNameLst>
                                      </p:cBhvr>
                                      <p:tavLst>
                                        <p:tav tm="0">
                                          <p:val>
                                            <p:fltVal val="0"/>
                                          </p:val>
                                        </p:tav>
                                        <p:tav tm="100000">
                                          <p:val>
                                            <p:strVal val="#ppt_w"/>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35" presetClass="entr" presetSubtype="0"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2000"/>
                                        <p:tgtEl>
                                          <p:spTgt spid="14"/>
                                        </p:tgtEl>
                                      </p:cBhvr>
                                    </p:animEffect>
                                    <p:anim calcmode="lin" valueType="num">
                                      <p:cBhvr>
                                        <p:cTn id="21" dur="2000" fill="hold"/>
                                        <p:tgtEl>
                                          <p:spTgt spid="14"/>
                                        </p:tgtEl>
                                        <p:attrNameLst>
                                          <p:attrName>style.rotation</p:attrName>
                                        </p:attrNameLst>
                                      </p:cBhvr>
                                      <p:tavLst>
                                        <p:tav tm="0">
                                          <p:val>
                                            <p:fltVal val="720"/>
                                          </p:val>
                                        </p:tav>
                                        <p:tav tm="100000">
                                          <p:val>
                                            <p:fltVal val="0"/>
                                          </p:val>
                                        </p:tav>
                                      </p:tavLst>
                                    </p:anim>
                                    <p:anim calcmode="lin" valueType="num">
                                      <p:cBhvr>
                                        <p:cTn id="22" dur="2000" fill="hold"/>
                                        <p:tgtEl>
                                          <p:spTgt spid="14"/>
                                        </p:tgtEl>
                                        <p:attrNameLst>
                                          <p:attrName>ppt_h</p:attrName>
                                        </p:attrNameLst>
                                      </p:cBhvr>
                                      <p:tavLst>
                                        <p:tav tm="0">
                                          <p:val>
                                            <p:fltVal val="0"/>
                                          </p:val>
                                        </p:tav>
                                        <p:tav tm="100000">
                                          <p:val>
                                            <p:strVal val="#ppt_h"/>
                                          </p:val>
                                        </p:tav>
                                      </p:tavLst>
                                    </p:anim>
                                    <p:anim calcmode="lin" valueType="num">
                                      <p:cBhvr>
                                        <p:cTn id="23" dur="2000" fill="hold"/>
                                        <p:tgtEl>
                                          <p:spTgt spid="14"/>
                                        </p:tgtEl>
                                        <p:attrNameLst>
                                          <p:attrName>ppt_w</p:attrName>
                                        </p:attrNameLst>
                                      </p:cBhvr>
                                      <p:tavLst>
                                        <p:tav tm="0">
                                          <p:val>
                                            <p:fltVal val="0"/>
                                          </p:val>
                                        </p:tav>
                                        <p:tav tm="100000">
                                          <p:val>
                                            <p:strVal val="#ppt_w"/>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58" presetClass="entr" presetSubtype="0" accel="100000"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p:cTn id="28" dur="500" fill="hold"/>
                                        <p:tgtEl>
                                          <p:spTgt spid="15"/>
                                        </p:tgtEl>
                                        <p:attrNameLst>
                                          <p:attrName>ppt_w</p:attrName>
                                        </p:attrNameLst>
                                      </p:cBhvr>
                                      <p:tavLst>
                                        <p:tav tm="0">
                                          <p:val>
                                            <p:strVal val="#ppt_w*2.5"/>
                                          </p:val>
                                        </p:tav>
                                        <p:tav tm="100000">
                                          <p:val>
                                            <p:strVal val="#ppt_w"/>
                                          </p:val>
                                        </p:tav>
                                      </p:tavLst>
                                    </p:anim>
                                    <p:anim calcmode="lin" valueType="num">
                                      <p:cBhvr>
                                        <p:cTn id="29" dur="500" fill="hold"/>
                                        <p:tgtEl>
                                          <p:spTgt spid="15"/>
                                        </p:tgtEl>
                                        <p:attrNameLst>
                                          <p:attrName>ppt_h</p:attrName>
                                        </p:attrNameLst>
                                      </p:cBhvr>
                                      <p:tavLst>
                                        <p:tav tm="0">
                                          <p:val>
                                            <p:strVal val="#ppt_h*0.01"/>
                                          </p:val>
                                        </p:tav>
                                        <p:tav tm="100000">
                                          <p:val>
                                            <p:strVal val="#ppt_h"/>
                                          </p:val>
                                        </p:tav>
                                      </p:tavLst>
                                    </p:anim>
                                    <p:anim calcmode="lin" valueType="num">
                                      <p:cBhvr>
                                        <p:cTn id="30" dur="500" fill="hold"/>
                                        <p:tgtEl>
                                          <p:spTgt spid="15"/>
                                        </p:tgtEl>
                                        <p:attrNameLst>
                                          <p:attrName>ppt_x</p:attrName>
                                        </p:attrNameLst>
                                      </p:cBhvr>
                                      <p:tavLst>
                                        <p:tav tm="0">
                                          <p:val>
                                            <p:strVal val="#ppt_x"/>
                                          </p:val>
                                        </p:tav>
                                        <p:tav tm="100000">
                                          <p:val>
                                            <p:strVal val="#ppt_x"/>
                                          </p:val>
                                        </p:tav>
                                      </p:tavLst>
                                    </p:anim>
                                    <p:anim calcmode="lin" valueType="num">
                                      <p:cBhvr>
                                        <p:cTn id="31" dur="500" fill="hold"/>
                                        <p:tgtEl>
                                          <p:spTgt spid="15"/>
                                        </p:tgtEl>
                                        <p:attrNameLst>
                                          <p:attrName>ppt_y</p:attrName>
                                        </p:attrNameLst>
                                      </p:cBhvr>
                                      <p:tavLst>
                                        <p:tav tm="0">
                                          <p:val>
                                            <p:strVal val="#ppt_h+1"/>
                                          </p:val>
                                        </p:tav>
                                        <p:tav tm="100000">
                                          <p:val>
                                            <p:strVal val="#ppt_y"/>
                                          </p:val>
                                        </p:tav>
                                      </p:tavLst>
                                    </p:anim>
                                    <p:animEffect transition="in" filter="fade">
                                      <p:cBhvr>
                                        <p:cTn id="32" dur="500"/>
                                        <p:tgtEl>
                                          <p:spTgt spid="15"/>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7" presetClass="entr" presetSubtype="0"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1000"/>
                                        <p:tgtEl>
                                          <p:spTgt spid="13"/>
                                        </p:tgtEl>
                                      </p:cBhvr>
                                    </p:animEffect>
                                    <p:anim calcmode="lin" valueType="num">
                                      <p:cBhvr>
                                        <p:cTn id="38" dur="1000" fill="hold"/>
                                        <p:tgtEl>
                                          <p:spTgt spid="13"/>
                                        </p:tgtEl>
                                        <p:attrNameLst>
                                          <p:attrName>ppt_x</p:attrName>
                                        </p:attrNameLst>
                                      </p:cBhvr>
                                      <p:tavLst>
                                        <p:tav tm="0">
                                          <p:val>
                                            <p:strVal val="#ppt_x"/>
                                          </p:val>
                                        </p:tav>
                                        <p:tav tm="100000">
                                          <p:val>
                                            <p:strVal val="#ppt_x"/>
                                          </p:val>
                                        </p:tav>
                                      </p:tavLst>
                                    </p:anim>
                                    <p:anim calcmode="lin" valueType="num">
                                      <p:cBhvr>
                                        <p:cTn id="39" dur="900" decel="100000" fill="hold"/>
                                        <p:tgtEl>
                                          <p:spTgt spid="13"/>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26" presetClass="entr" presetSubtype="0" fill="hold" grpId="0" nodeType="click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down)">
                                      <p:cBhvr>
                                        <p:cTn id="45" dur="580">
                                          <p:stCondLst>
                                            <p:cond delay="0"/>
                                          </p:stCondLst>
                                        </p:cTn>
                                        <p:tgtEl>
                                          <p:spTgt spid="16"/>
                                        </p:tgtEl>
                                      </p:cBhvr>
                                    </p:animEffect>
                                    <p:anim calcmode="lin" valueType="num">
                                      <p:cBhvr>
                                        <p:cTn id="46"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47"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48"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49"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50"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51" dur="26">
                                          <p:stCondLst>
                                            <p:cond delay="650"/>
                                          </p:stCondLst>
                                        </p:cTn>
                                        <p:tgtEl>
                                          <p:spTgt spid="16"/>
                                        </p:tgtEl>
                                      </p:cBhvr>
                                      <p:to x="100000" y="60000"/>
                                    </p:animScale>
                                    <p:animScale>
                                      <p:cBhvr>
                                        <p:cTn id="52" dur="166" decel="50000">
                                          <p:stCondLst>
                                            <p:cond delay="676"/>
                                          </p:stCondLst>
                                        </p:cTn>
                                        <p:tgtEl>
                                          <p:spTgt spid="16"/>
                                        </p:tgtEl>
                                      </p:cBhvr>
                                      <p:to x="100000" y="100000"/>
                                    </p:animScale>
                                    <p:animScale>
                                      <p:cBhvr>
                                        <p:cTn id="53" dur="26">
                                          <p:stCondLst>
                                            <p:cond delay="1312"/>
                                          </p:stCondLst>
                                        </p:cTn>
                                        <p:tgtEl>
                                          <p:spTgt spid="16"/>
                                        </p:tgtEl>
                                      </p:cBhvr>
                                      <p:to x="100000" y="80000"/>
                                    </p:animScale>
                                    <p:animScale>
                                      <p:cBhvr>
                                        <p:cTn id="54" dur="166" decel="50000">
                                          <p:stCondLst>
                                            <p:cond delay="1338"/>
                                          </p:stCondLst>
                                        </p:cTn>
                                        <p:tgtEl>
                                          <p:spTgt spid="16"/>
                                        </p:tgtEl>
                                      </p:cBhvr>
                                      <p:to x="100000" y="100000"/>
                                    </p:animScale>
                                    <p:animScale>
                                      <p:cBhvr>
                                        <p:cTn id="55" dur="26">
                                          <p:stCondLst>
                                            <p:cond delay="1642"/>
                                          </p:stCondLst>
                                        </p:cTn>
                                        <p:tgtEl>
                                          <p:spTgt spid="16"/>
                                        </p:tgtEl>
                                      </p:cBhvr>
                                      <p:to x="100000" y="90000"/>
                                    </p:animScale>
                                    <p:animScale>
                                      <p:cBhvr>
                                        <p:cTn id="56" dur="166" decel="50000">
                                          <p:stCondLst>
                                            <p:cond delay="1668"/>
                                          </p:stCondLst>
                                        </p:cTn>
                                        <p:tgtEl>
                                          <p:spTgt spid="16"/>
                                        </p:tgtEl>
                                      </p:cBhvr>
                                      <p:to x="100000" y="100000"/>
                                    </p:animScale>
                                    <p:animScale>
                                      <p:cBhvr>
                                        <p:cTn id="57" dur="26">
                                          <p:stCondLst>
                                            <p:cond delay="1808"/>
                                          </p:stCondLst>
                                        </p:cTn>
                                        <p:tgtEl>
                                          <p:spTgt spid="16"/>
                                        </p:tgtEl>
                                      </p:cBhvr>
                                      <p:to x="100000" y="95000"/>
                                    </p:animScale>
                                    <p:animScale>
                                      <p:cBhvr>
                                        <p:cTn id="58" dur="166" decel="50000">
                                          <p:stCondLst>
                                            <p:cond delay="1834"/>
                                          </p:stCondLst>
                                        </p:cTn>
                                        <p:tgtEl>
                                          <p:spTgt spid="16"/>
                                        </p:tgtEl>
                                      </p:cBhvr>
                                      <p:to x="100000" y="100000"/>
                                    </p:animScale>
                                  </p:childTnLst>
                                </p:cTn>
                              </p:par>
                            </p:childTnLst>
                          </p:cTn>
                        </p:par>
                      </p:childTnLst>
                    </p:cTn>
                  </p:par>
                  <p:par>
                    <p:cTn id="59" fill="hold" nodeType="clickPar">
                      <p:stCondLst>
                        <p:cond delay="indefinite"/>
                      </p:stCondLst>
                      <p:childTnLst>
                        <p:par>
                          <p:cTn id="60" fill="hold" nodeType="withGroup">
                            <p:stCondLst>
                              <p:cond delay="0"/>
                            </p:stCondLst>
                            <p:childTnLst>
                              <p:par>
                                <p:cTn id="61" presetID="58" presetClass="entr" presetSubtype="0" accel="100000" fill="hold" grpId="0" nodeType="click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p:cTn id="63" dur="500" fill="hold"/>
                                        <p:tgtEl>
                                          <p:spTgt spid="17"/>
                                        </p:tgtEl>
                                        <p:attrNameLst>
                                          <p:attrName>ppt_w</p:attrName>
                                        </p:attrNameLst>
                                      </p:cBhvr>
                                      <p:tavLst>
                                        <p:tav tm="0">
                                          <p:val>
                                            <p:strVal val="#ppt_w*2.5"/>
                                          </p:val>
                                        </p:tav>
                                        <p:tav tm="100000">
                                          <p:val>
                                            <p:strVal val="#ppt_w"/>
                                          </p:val>
                                        </p:tav>
                                      </p:tavLst>
                                    </p:anim>
                                    <p:anim calcmode="lin" valueType="num">
                                      <p:cBhvr>
                                        <p:cTn id="64" dur="500" fill="hold"/>
                                        <p:tgtEl>
                                          <p:spTgt spid="17"/>
                                        </p:tgtEl>
                                        <p:attrNameLst>
                                          <p:attrName>ppt_h</p:attrName>
                                        </p:attrNameLst>
                                      </p:cBhvr>
                                      <p:tavLst>
                                        <p:tav tm="0">
                                          <p:val>
                                            <p:strVal val="#ppt_h*0.01"/>
                                          </p:val>
                                        </p:tav>
                                        <p:tav tm="100000">
                                          <p:val>
                                            <p:strVal val="#ppt_h"/>
                                          </p:val>
                                        </p:tav>
                                      </p:tavLst>
                                    </p:anim>
                                    <p:anim calcmode="lin" valueType="num">
                                      <p:cBhvr>
                                        <p:cTn id="65" dur="500" fill="hold"/>
                                        <p:tgtEl>
                                          <p:spTgt spid="17"/>
                                        </p:tgtEl>
                                        <p:attrNameLst>
                                          <p:attrName>ppt_x</p:attrName>
                                        </p:attrNameLst>
                                      </p:cBhvr>
                                      <p:tavLst>
                                        <p:tav tm="0">
                                          <p:val>
                                            <p:strVal val="#ppt_x"/>
                                          </p:val>
                                        </p:tav>
                                        <p:tav tm="100000">
                                          <p:val>
                                            <p:strVal val="#ppt_x"/>
                                          </p:val>
                                        </p:tav>
                                      </p:tavLst>
                                    </p:anim>
                                    <p:anim calcmode="lin" valueType="num">
                                      <p:cBhvr>
                                        <p:cTn id="66" dur="500" fill="hold"/>
                                        <p:tgtEl>
                                          <p:spTgt spid="17"/>
                                        </p:tgtEl>
                                        <p:attrNameLst>
                                          <p:attrName>ppt_y</p:attrName>
                                        </p:attrNameLst>
                                      </p:cBhvr>
                                      <p:tavLst>
                                        <p:tav tm="0">
                                          <p:val>
                                            <p:strVal val="#ppt_h+1"/>
                                          </p:val>
                                        </p:tav>
                                        <p:tav tm="100000">
                                          <p:val>
                                            <p:strVal val="#ppt_y"/>
                                          </p:val>
                                        </p:tav>
                                      </p:tavLst>
                                    </p:anim>
                                    <p:animEffect transition="in" filter="fade">
                                      <p:cBhvr>
                                        <p:cTn id="67" dur="500"/>
                                        <p:tgtEl>
                                          <p:spTgt spid="17"/>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58" presetClass="entr" presetSubtype="0" accel="100000" fill="hold" grpId="0" nodeType="clickEffect">
                                  <p:stCondLst>
                                    <p:cond delay="0"/>
                                  </p:stCondLst>
                                  <p:childTnLst>
                                    <p:set>
                                      <p:cBhvr>
                                        <p:cTn id="71" dur="1" fill="hold">
                                          <p:stCondLst>
                                            <p:cond delay="0"/>
                                          </p:stCondLst>
                                        </p:cTn>
                                        <p:tgtEl>
                                          <p:spTgt spid="18"/>
                                        </p:tgtEl>
                                        <p:attrNameLst>
                                          <p:attrName>style.visibility</p:attrName>
                                        </p:attrNameLst>
                                      </p:cBhvr>
                                      <p:to>
                                        <p:strVal val="visible"/>
                                      </p:to>
                                    </p:set>
                                    <p:anim calcmode="lin" valueType="num">
                                      <p:cBhvr>
                                        <p:cTn id="72" dur="500" fill="hold"/>
                                        <p:tgtEl>
                                          <p:spTgt spid="18"/>
                                        </p:tgtEl>
                                        <p:attrNameLst>
                                          <p:attrName>ppt_w</p:attrName>
                                        </p:attrNameLst>
                                      </p:cBhvr>
                                      <p:tavLst>
                                        <p:tav tm="0">
                                          <p:val>
                                            <p:strVal val="#ppt_w*2.5"/>
                                          </p:val>
                                        </p:tav>
                                        <p:tav tm="100000">
                                          <p:val>
                                            <p:strVal val="#ppt_w"/>
                                          </p:val>
                                        </p:tav>
                                      </p:tavLst>
                                    </p:anim>
                                    <p:anim calcmode="lin" valueType="num">
                                      <p:cBhvr>
                                        <p:cTn id="73" dur="500" fill="hold"/>
                                        <p:tgtEl>
                                          <p:spTgt spid="18"/>
                                        </p:tgtEl>
                                        <p:attrNameLst>
                                          <p:attrName>ppt_h</p:attrName>
                                        </p:attrNameLst>
                                      </p:cBhvr>
                                      <p:tavLst>
                                        <p:tav tm="0">
                                          <p:val>
                                            <p:strVal val="#ppt_h*0.01"/>
                                          </p:val>
                                        </p:tav>
                                        <p:tav tm="100000">
                                          <p:val>
                                            <p:strVal val="#ppt_h"/>
                                          </p:val>
                                        </p:tav>
                                      </p:tavLst>
                                    </p:anim>
                                    <p:anim calcmode="lin" valueType="num">
                                      <p:cBhvr>
                                        <p:cTn id="74" dur="500" fill="hold"/>
                                        <p:tgtEl>
                                          <p:spTgt spid="18"/>
                                        </p:tgtEl>
                                        <p:attrNameLst>
                                          <p:attrName>ppt_x</p:attrName>
                                        </p:attrNameLst>
                                      </p:cBhvr>
                                      <p:tavLst>
                                        <p:tav tm="0">
                                          <p:val>
                                            <p:strVal val="#ppt_x"/>
                                          </p:val>
                                        </p:tav>
                                        <p:tav tm="100000">
                                          <p:val>
                                            <p:strVal val="#ppt_x"/>
                                          </p:val>
                                        </p:tav>
                                      </p:tavLst>
                                    </p:anim>
                                    <p:anim calcmode="lin" valueType="num">
                                      <p:cBhvr>
                                        <p:cTn id="75" dur="500" fill="hold"/>
                                        <p:tgtEl>
                                          <p:spTgt spid="18"/>
                                        </p:tgtEl>
                                        <p:attrNameLst>
                                          <p:attrName>ppt_y</p:attrName>
                                        </p:attrNameLst>
                                      </p:cBhvr>
                                      <p:tavLst>
                                        <p:tav tm="0">
                                          <p:val>
                                            <p:strVal val="#ppt_h+1"/>
                                          </p:val>
                                        </p:tav>
                                        <p:tav tm="100000">
                                          <p:val>
                                            <p:strVal val="#ppt_y"/>
                                          </p:val>
                                        </p:tav>
                                      </p:tavLst>
                                    </p:anim>
                                    <p:animEffect transition="in" filter="fade">
                                      <p:cBhvr>
                                        <p:cTn id="7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2" grpId="0"/>
      <p:bldP spid="13" grpId="0"/>
      <p:bldP spid="14" grpId="0"/>
      <p:bldP spid="15" grpId="0"/>
      <p:bldP spid="16" grpId="0" animBg="1"/>
      <p:bldP spid="17" grpId="0"/>
      <p:bldP spid="18"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2" name="TextBox 1"/>
          <p:cNvSpPr txBox="1"/>
          <p:nvPr/>
        </p:nvSpPr>
        <p:spPr>
          <a:xfrm>
            <a:off x="457200" y="381000"/>
            <a:ext cx="7035800" cy="1524000"/>
          </a:xfrm>
          <a:prstGeom prst="rect">
            <a:avLst/>
          </a:prstGeom>
        </p:spPr>
        <p:style>
          <a:lnRef idx="2">
            <a:schemeClr val="accent3"/>
          </a:lnRef>
          <a:fillRef idx="1">
            <a:schemeClr val="lt1"/>
          </a:fillRef>
          <a:effectRef idx="0">
            <a:schemeClr val="accent3"/>
          </a:effectRef>
          <a:fontRef idx="minor">
            <a:schemeClr val="dk1"/>
          </a:fontRef>
        </p:style>
        <p:txBody>
          <a:bodyPr>
            <a:spAutoFit/>
          </a:bodyPr>
          <a:lstStyle/>
          <a:p>
            <a:pPr>
              <a:defRPr/>
            </a:pPr>
            <a:r>
              <a:rPr lang="en-US" sz="3100" dirty="0">
                <a:solidFill>
                  <a:srgbClr val="2592FC"/>
                </a:solidFill>
              </a:rPr>
              <a:t>If introns are not needed and will be cut out of the RNA, why are they there in the first place?</a:t>
            </a:r>
          </a:p>
        </p:txBody>
      </p:sp>
      <p:pic>
        <p:nvPicPr>
          <p:cNvPr id="66563" name="Picture 2" descr="MM900395769.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493000" y="0"/>
            <a:ext cx="1384300" cy="1905000"/>
          </a:xfrm>
          <a:prstGeom prst="rect">
            <a:avLst/>
          </a:prstGeom>
          <a:noFill/>
          <a:ln w="57150">
            <a:solidFill>
              <a:srgbClr val="FF0000"/>
            </a:solidFill>
            <a:round/>
            <a:headEnd/>
            <a:tailEnd/>
          </a:ln>
          <a:extLst>
            <a:ext uri="{909E8E84-426E-40dd-AFC4-6F175D3DCCD1}">
              <a14:hiddenFill xmlns:a14="http://schemas.microsoft.com/office/drawing/2010/main" xmlns="">
                <a:solidFill>
                  <a:srgbClr val="FFFFFF"/>
                </a:solidFill>
              </a14:hiddenFill>
            </a:ext>
          </a:extLst>
        </p:spPr>
      </p:pic>
      <p:pic>
        <p:nvPicPr>
          <p:cNvPr id="66564" name="Picture 3" descr="MC900089048.WM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57200" y="1524000"/>
            <a:ext cx="2578100" cy="45513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TextBox 4"/>
          <p:cNvSpPr txBox="1">
            <a:spLocks noChangeArrowheads="1"/>
          </p:cNvSpPr>
          <p:nvPr/>
        </p:nvSpPr>
        <p:spPr bwMode="auto">
          <a:xfrm>
            <a:off x="3035300" y="2095500"/>
            <a:ext cx="6108700" cy="2092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600" dirty="0">
                <a:solidFill>
                  <a:schemeClr val="bg1"/>
                </a:solidFill>
              </a:rPr>
              <a:t>When introns are present in genes, it allows a ___________ to code for more than one type of _______, depending on which segments are treated as introns and which are treated as exons. </a:t>
            </a:r>
          </a:p>
        </p:txBody>
      </p:sp>
      <p:sp>
        <p:nvSpPr>
          <p:cNvPr id="6" name="TextBox 5"/>
          <p:cNvSpPr txBox="1"/>
          <p:nvPr/>
        </p:nvSpPr>
        <p:spPr>
          <a:xfrm>
            <a:off x="4439645" y="2493876"/>
            <a:ext cx="2654300" cy="492125"/>
          </a:xfrm>
          <a:prstGeom prst="rect">
            <a:avLst/>
          </a:prstGeom>
          <a:noFill/>
        </p:spPr>
        <p:txBody>
          <a:bodyPr>
            <a:spAutoFit/>
          </a:bodyPr>
          <a:lstStyle/>
          <a:p>
            <a:pPr>
              <a:defRPr/>
            </a:pPr>
            <a:r>
              <a:rPr lang="en-US" sz="2600" dirty="0">
                <a:solidFill>
                  <a:schemeClr val="accent6">
                    <a:lumMod val="60000"/>
                    <a:lumOff val="40000"/>
                  </a:schemeClr>
                </a:solidFill>
                <a:ea typeface="ＭＳ Ｐゴシック" charset="-128"/>
                <a:cs typeface="ＭＳ Ｐゴシック" charset="-128"/>
              </a:rPr>
              <a:t>single gene</a:t>
            </a:r>
          </a:p>
        </p:txBody>
      </p:sp>
      <p:sp>
        <p:nvSpPr>
          <p:cNvPr id="7" name="TextBox 6"/>
          <p:cNvSpPr txBox="1"/>
          <p:nvPr/>
        </p:nvSpPr>
        <p:spPr>
          <a:xfrm>
            <a:off x="5651500" y="2889828"/>
            <a:ext cx="1358900" cy="492443"/>
          </a:xfrm>
          <a:prstGeom prst="rect">
            <a:avLst/>
          </a:prstGeom>
          <a:noFill/>
        </p:spPr>
        <p:txBody>
          <a:bodyPr>
            <a:spAutoFit/>
          </a:bodyPr>
          <a:lstStyle/>
          <a:p>
            <a:pPr>
              <a:defRPr/>
            </a:pPr>
            <a:r>
              <a:rPr lang="en-US" sz="2600" dirty="0">
                <a:solidFill>
                  <a:schemeClr val="accent6">
                    <a:lumMod val="60000"/>
                    <a:lumOff val="40000"/>
                  </a:schemeClr>
                </a:solidFill>
                <a:ea typeface="ＭＳ Ｐゴシック" charset="-128"/>
                <a:cs typeface="ＭＳ Ｐゴシック" charset="-128"/>
              </a:rPr>
              <a:t>protein</a:t>
            </a:r>
          </a:p>
        </p:txBody>
      </p:sp>
      <p:sp>
        <p:nvSpPr>
          <p:cNvPr id="8" name="TextBox 7"/>
          <p:cNvSpPr txBox="1">
            <a:spLocks noChangeArrowheads="1"/>
          </p:cNvSpPr>
          <p:nvPr/>
        </p:nvSpPr>
        <p:spPr bwMode="auto">
          <a:xfrm>
            <a:off x="3035300" y="4419600"/>
            <a:ext cx="6108700" cy="2862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3000" dirty="0">
                <a:solidFill>
                  <a:srgbClr val="C3D69B"/>
                </a:solidFill>
              </a:rPr>
              <a:t>When particular segments are cut out, one type of protein might result.  If different segments are cut out, a different type of protein would result.</a:t>
            </a:r>
          </a:p>
          <a:p>
            <a:pPr eaLnBrk="1" hangingPunct="1"/>
            <a:endParaRPr lang="en-US" sz="3000" dirty="0">
              <a:solidFill>
                <a:srgbClr val="C3D69B"/>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lide(fromBottom)">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3"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3" presetClass="entr" presetSubtype="16"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500" fill="hold"/>
                                        <p:tgtEl>
                                          <p:spTgt spid="7"/>
                                        </p:tgtEl>
                                        <p:attrNameLst>
                                          <p:attrName>ppt_w</p:attrName>
                                        </p:attrNameLst>
                                      </p:cBhvr>
                                      <p:tavLst>
                                        <p:tav tm="0">
                                          <p:val>
                                            <p:fltVal val="0"/>
                                          </p:val>
                                        </p:tav>
                                        <p:tav tm="100000">
                                          <p:val>
                                            <p:strVal val="#ppt_w"/>
                                          </p:val>
                                        </p:tav>
                                      </p:tavLst>
                                    </p:anim>
                                    <p:anim calcmode="lin" valueType="num">
                                      <p:cBhvr>
                                        <p:cTn id="19" dur="500" fill="hold"/>
                                        <p:tgtEl>
                                          <p:spTgt spid="7"/>
                                        </p:tgtEl>
                                        <p:attrNameLst>
                                          <p:attrName>ppt_h</p:attrName>
                                        </p:attrNameLst>
                                      </p:cBhvr>
                                      <p:tavLst>
                                        <p:tav tm="0">
                                          <p:val>
                                            <p:fltVal val="0"/>
                                          </p:val>
                                        </p:tav>
                                        <p:tav tm="100000">
                                          <p:val>
                                            <p:strVal val="#ppt_h"/>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3" presetClass="entr" presetSubtype="16"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accent2">
            <a:lumMod val="50000"/>
          </a:schemeClr>
        </a:solidFill>
        <a:effectLst/>
      </p:bgPr>
    </p:bg>
    <p:spTree>
      <p:nvGrpSpPr>
        <p:cNvPr id="1" name=""/>
        <p:cNvGrpSpPr/>
        <p:nvPr/>
      </p:nvGrpSpPr>
      <p:grpSpPr>
        <a:xfrm>
          <a:off x="0" y="0"/>
          <a:ext cx="0" cy="0"/>
          <a:chOff x="0" y="0"/>
          <a:chExt cx="0" cy="0"/>
        </a:xfrm>
      </p:grpSpPr>
      <p:sp>
        <p:nvSpPr>
          <p:cNvPr id="68610" name="TextBox 1"/>
          <p:cNvSpPr txBox="1">
            <a:spLocks noChangeArrowheads="1"/>
          </p:cNvSpPr>
          <p:nvPr/>
        </p:nvSpPr>
        <p:spPr bwMode="auto">
          <a:xfrm>
            <a:off x="0" y="0"/>
            <a:ext cx="9144000" cy="8620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5000" dirty="0">
                <a:solidFill>
                  <a:srgbClr val="FC63F5"/>
                </a:solidFill>
              </a:rPr>
              <a:t>The Genetic Code</a:t>
            </a:r>
          </a:p>
        </p:txBody>
      </p:sp>
      <p:pic>
        <p:nvPicPr>
          <p:cNvPr id="3" name="Picture 2" descr="images-2.jpeg"/>
          <p:cNvPicPr>
            <a:picLocks noChangeAspect="1"/>
          </p:cNvPicPr>
          <p:nvPr/>
        </p:nvPicPr>
        <p:blipFill>
          <a:blip r:embed="rId2"/>
          <a:stretch>
            <a:fillRect/>
          </a:stretch>
        </p:blipFill>
        <p:spPr>
          <a:xfrm>
            <a:off x="165100" y="862013"/>
            <a:ext cx="4422775" cy="2508250"/>
          </a:xfrm>
          <a:prstGeom prst="rect">
            <a:avLst/>
          </a:prstGeom>
          <a:ln w="57150" cap="sq" cmpd="sng" algn="ctr">
            <a:solidFill>
              <a:srgbClr val="FFFF00"/>
            </a:solidFill>
            <a:prstDash val="solid"/>
            <a:miter lim="800000"/>
            <a:headEnd type="none" w="med" len="med"/>
            <a:tailEnd type="none" w="med" len="med"/>
          </a:ln>
          <a:effectLst>
            <a:outerShdw blurRad="50800" dist="38100" dir="2700000" algn="tl" rotWithShape="0">
              <a:srgbClr val="000000">
                <a:alpha val="43000"/>
              </a:srgbClr>
            </a:outerShdw>
          </a:effectLst>
        </p:spPr>
      </p:pic>
      <p:sp>
        <p:nvSpPr>
          <p:cNvPr id="4" name="TextBox 3"/>
          <p:cNvSpPr txBox="1">
            <a:spLocks noChangeArrowheads="1"/>
          </p:cNvSpPr>
          <p:nvPr/>
        </p:nvSpPr>
        <p:spPr bwMode="auto">
          <a:xfrm>
            <a:off x="4762500" y="1162050"/>
            <a:ext cx="4381500" cy="1384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800" dirty="0">
                <a:solidFill>
                  <a:srgbClr val="9BFA2B"/>
                </a:solidFill>
              </a:rPr>
              <a:t>Proteins are made by joining together long:</a:t>
            </a:r>
          </a:p>
          <a:p>
            <a:pPr eaLnBrk="1" hangingPunct="1"/>
            <a:r>
              <a:rPr lang="en-US" sz="2800" dirty="0">
                <a:solidFill>
                  <a:srgbClr val="9BFA2B"/>
                </a:solidFill>
              </a:rPr>
              <a:t>chains of amino acids. </a:t>
            </a:r>
          </a:p>
        </p:txBody>
      </p:sp>
      <p:sp>
        <p:nvSpPr>
          <p:cNvPr id="5" name="TextBox 4"/>
          <p:cNvSpPr txBox="1"/>
          <p:nvPr/>
        </p:nvSpPr>
        <p:spPr>
          <a:xfrm>
            <a:off x="4762500" y="2882900"/>
            <a:ext cx="4381500" cy="1878013"/>
          </a:xfrm>
          <a:prstGeom prst="rect">
            <a:avLst/>
          </a:prstGeom>
          <a:noFill/>
        </p:spPr>
        <p:txBody>
          <a:bodyPr>
            <a:spAutoFit/>
          </a:bodyPr>
          <a:lstStyle/>
          <a:p>
            <a:pPr>
              <a:defRPr/>
            </a:pPr>
            <a:r>
              <a:rPr lang="en-US" sz="2900" dirty="0">
                <a:solidFill>
                  <a:schemeClr val="tx2">
                    <a:lumMod val="40000"/>
                    <a:lumOff val="60000"/>
                  </a:schemeClr>
                </a:solidFill>
                <a:ea typeface="ＭＳ Ｐゴシック" charset="-128"/>
                <a:cs typeface="ＭＳ Ｐゴシック" charset="-128"/>
              </a:rPr>
              <a:t>The order in which the amino acids are joined:</a:t>
            </a:r>
          </a:p>
          <a:p>
            <a:pPr>
              <a:defRPr/>
            </a:pPr>
            <a:r>
              <a:rPr lang="en-US" sz="2900" dirty="0">
                <a:solidFill>
                  <a:schemeClr val="tx2">
                    <a:lumMod val="40000"/>
                    <a:lumOff val="60000"/>
                  </a:schemeClr>
                </a:solidFill>
                <a:ea typeface="ＭＳ Ｐゴシック" charset="-128"/>
                <a:cs typeface="ＭＳ Ｐゴシック" charset="-128"/>
              </a:rPr>
              <a:t>determines the type of protein that is made. </a:t>
            </a:r>
          </a:p>
        </p:txBody>
      </p:sp>
      <p:sp>
        <p:nvSpPr>
          <p:cNvPr id="6" name="TextBox 5"/>
          <p:cNvSpPr txBox="1"/>
          <p:nvPr/>
        </p:nvSpPr>
        <p:spPr>
          <a:xfrm>
            <a:off x="4762500" y="4991100"/>
            <a:ext cx="4381500" cy="1431925"/>
          </a:xfrm>
          <a:prstGeom prst="rect">
            <a:avLst/>
          </a:prstGeom>
          <a:noFill/>
        </p:spPr>
        <p:txBody>
          <a:bodyPr>
            <a:spAutoFit/>
          </a:bodyPr>
          <a:lstStyle/>
          <a:p>
            <a:pPr>
              <a:defRPr/>
            </a:pPr>
            <a:r>
              <a:rPr lang="en-US" sz="2900" dirty="0">
                <a:solidFill>
                  <a:schemeClr val="accent6">
                    <a:lumMod val="60000"/>
                    <a:lumOff val="40000"/>
                  </a:schemeClr>
                </a:solidFill>
                <a:ea typeface="ＭＳ Ｐゴシック" charset="-128"/>
                <a:cs typeface="ＭＳ Ｐゴシック" charset="-128"/>
              </a:rPr>
              <a:t>The “language” of mRNA instructions is called the genetic code. </a:t>
            </a:r>
          </a:p>
        </p:txBody>
      </p:sp>
      <p:sp>
        <p:nvSpPr>
          <p:cNvPr id="7" name="TextBox 6"/>
          <p:cNvSpPr txBox="1">
            <a:spLocks noChangeArrowheads="1"/>
          </p:cNvSpPr>
          <p:nvPr/>
        </p:nvSpPr>
        <p:spPr bwMode="auto">
          <a:xfrm>
            <a:off x="0" y="3530600"/>
            <a:ext cx="4762500" cy="2092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600" dirty="0">
                <a:solidFill>
                  <a:schemeClr val="bg1"/>
                </a:solidFill>
              </a:rPr>
              <a:t>The genetic code is read __________________ at a time.  Each group of three nitrogen bases is called a _____. </a:t>
            </a:r>
          </a:p>
        </p:txBody>
      </p:sp>
      <p:sp>
        <p:nvSpPr>
          <p:cNvPr id="8" name="TextBox 7"/>
          <p:cNvSpPr txBox="1">
            <a:spLocks noChangeArrowheads="1"/>
          </p:cNvSpPr>
          <p:nvPr/>
        </p:nvSpPr>
        <p:spPr bwMode="auto">
          <a:xfrm>
            <a:off x="165100" y="3890876"/>
            <a:ext cx="3695700" cy="492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600" dirty="0">
                <a:solidFill>
                  <a:srgbClr val="FC63F5"/>
                </a:solidFill>
              </a:rPr>
              <a:t>three nitrogen bases</a:t>
            </a:r>
          </a:p>
        </p:txBody>
      </p:sp>
      <p:sp>
        <p:nvSpPr>
          <p:cNvPr id="9" name="TextBox 8"/>
          <p:cNvSpPr txBox="1">
            <a:spLocks noChangeArrowheads="1"/>
          </p:cNvSpPr>
          <p:nvPr/>
        </p:nvSpPr>
        <p:spPr bwMode="auto">
          <a:xfrm>
            <a:off x="0" y="5098213"/>
            <a:ext cx="1384300" cy="50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600" dirty="0">
                <a:solidFill>
                  <a:srgbClr val="FC63F5"/>
                </a:solidFill>
              </a:rPr>
              <a:t>codon</a:t>
            </a:r>
          </a:p>
        </p:txBody>
      </p:sp>
      <p:sp>
        <p:nvSpPr>
          <p:cNvPr id="10" name="TextBox 9"/>
          <p:cNvSpPr txBox="1">
            <a:spLocks noChangeArrowheads="1"/>
          </p:cNvSpPr>
          <p:nvPr/>
        </p:nvSpPr>
        <p:spPr bwMode="auto">
          <a:xfrm>
            <a:off x="0" y="5565775"/>
            <a:ext cx="4762500" cy="1292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600" dirty="0">
                <a:solidFill>
                  <a:srgbClr val="FFFF00"/>
                </a:solidFill>
              </a:rPr>
              <a:t>A codon is a group of three nitrogen bases that specifies _____________. </a:t>
            </a:r>
          </a:p>
        </p:txBody>
      </p:sp>
      <p:sp>
        <p:nvSpPr>
          <p:cNvPr id="11" name="TextBox 10"/>
          <p:cNvSpPr txBox="1">
            <a:spLocks noChangeArrowheads="1"/>
          </p:cNvSpPr>
          <p:nvPr/>
        </p:nvSpPr>
        <p:spPr bwMode="auto">
          <a:xfrm>
            <a:off x="0" y="6365875"/>
            <a:ext cx="3695700" cy="492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600" dirty="0">
                <a:solidFill>
                  <a:srgbClr val="FC63F5"/>
                </a:solidFill>
              </a:rPr>
              <a:t>one amino acid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p:cTn id="13"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4">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 calcmode="lin" valueType="num">
                                      <p:cBhvr>
                                        <p:cTn id="19"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20" dur="500" fill="hold"/>
                                        <p:tgtEl>
                                          <p:spTgt spid="5">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17" presetClass="entr" presetSubtype="10" fill="hold" grpId="0" nodeType="clickEffect">
                                  <p:stCondLst>
                                    <p:cond delay="0"/>
                                  </p:stCondLst>
                                  <p:childTnLst>
                                    <p:set>
                                      <p:cBhvr>
                                        <p:cTn id="24" dur="1" fill="hold">
                                          <p:stCondLst>
                                            <p:cond delay="0"/>
                                          </p:stCondLst>
                                        </p:cTn>
                                        <p:tgtEl>
                                          <p:spTgt spid="5">
                                            <p:txEl>
                                              <p:pRg st="1" end="1"/>
                                            </p:txEl>
                                          </p:spTgt>
                                        </p:tgtEl>
                                        <p:attrNameLst>
                                          <p:attrName>style.visibility</p:attrName>
                                        </p:attrNameLst>
                                      </p:cBhvr>
                                      <p:to>
                                        <p:strVal val="visible"/>
                                      </p:to>
                                    </p:set>
                                    <p:anim calcmode="lin" valueType="num">
                                      <p:cBhvr>
                                        <p:cTn id="25"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26" dur="500" fill="hold"/>
                                        <p:tgtEl>
                                          <p:spTgt spid="5">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35"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2000"/>
                                        <p:tgtEl>
                                          <p:spTgt spid="6"/>
                                        </p:tgtEl>
                                      </p:cBhvr>
                                    </p:animEffect>
                                    <p:anim calcmode="lin" valueType="num">
                                      <p:cBhvr>
                                        <p:cTn id="32" dur="2000" fill="hold"/>
                                        <p:tgtEl>
                                          <p:spTgt spid="6"/>
                                        </p:tgtEl>
                                        <p:attrNameLst>
                                          <p:attrName>style.rotation</p:attrName>
                                        </p:attrNameLst>
                                      </p:cBhvr>
                                      <p:tavLst>
                                        <p:tav tm="0">
                                          <p:val>
                                            <p:fltVal val="720"/>
                                          </p:val>
                                        </p:tav>
                                        <p:tav tm="100000">
                                          <p:val>
                                            <p:fltVal val="0"/>
                                          </p:val>
                                        </p:tav>
                                      </p:tavLst>
                                    </p:anim>
                                    <p:anim calcmode="lin" valueType="num">
                                      <p:cBhvr>
                                        <p:cTn id="33" dur="2000" fill="hold"/>
                                        <p:tgtEl>
                                          <p:spTgt spid="6"/>
                                        </p:tgtEl>
                                        <p:attrNameLst>
                                          <p:attrName>ppt_h</p:attrName>
                                        </p:attrNameLst>
                                      </p:cBhvr>
                                      <p:tavLst>
                                        <p:tav tm="0">
                                          <p:val>
                                            <p:fltVal val="0"/>
                                          </p:val>
                                        </p:tav>
                                        <p:tav tm="100000">
                                          <p:val>
                                            <p:strVal val="#ppt_h"/>
                                          </p:val>
                                        </p:tav>
                                      </p:tavLst>
                                    </p:anim>
                                    <p:anim calcmode="lin" valueType="num">
                                      <p:cBhvr>
                                        <p:cTn id="34" dur="2000" fill="hold"/>
                                        <p:tgtEl>
                                          <p:spTgt spid="6"/>
                                        </p:tgtEl>
                                        <p:attrNameLst>
                                          <p:attrName>ppt_w</p:attrName>
                                        </p:attrNameLst>
                                      </p:cBhvr>
                                      <p:tavLst>
                                        <p:tav tm="0">
                                          <p:val>
                                            <p:fltVal val="0"/>
                                          </p:val>
                                        </p:tav>
                                        <p:tav tm="100000">
                                          <p:val>
                                            <p:strVal val="#ppt_w"/>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12" presetClass="entr" presetSubtype="4"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slide(fromBottom)">
                                      <p:cBhvr>
                                        <p:cTn id="39" dur="500"/>
                                        <p:tgtEl>
                                          <p:spTgt spid="7"/>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35" presetClass="entr" presetSubtype="0" fill="hold" grpId="0" nodeType="click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fade">
                                      <p:cBhvr>
                                        <p:cTn id="44" dur="2000"/>
                                        <p:tgtEl>
                                          <p:spTgt spid="8"/>
                                        </p:tgtEl>
                                      </p:cBhvr>
                                    </p:animEffect>
                                    <p:anim calcmode="lin" valueType="num">
                                      <p:cBhvr>
                                        <p:cTn id="45" dur="2000" fill="hold"/>
                                        <p:tgtEl>
                                          <p:spTgt spid="8"/>
                                        </p:tgtEl>
                                        <p:attrNameLst>
                                          <p:attrName>style.rotation</p:attrName>
                                        </p:attrNameLst>
                                      </p:cBhvr>
                                      <p:tavLst>
                                        <p:tav tm="0">
                                          <p:val>
                                            <p:fltVal val="720"/>
                                          </p:val>
                                        </p:tav>
                                        <p:tav tm="100000">
                                          <p:val>
                                            <p:fltVal val="0"/>
                                          </p:val>
                                        </p:tav>
                                      </p:tavLst>
                                    </p:anim>
                                    <p:anim calcmode="lin" valueType="num">
                                      <p:cBhvr>
                                        <p:cTn id="46" dur="2000" fill="hold"/>
                                        <p:tgtEl>
                                          <p:spTgt spid="8"/>
                                        </p:tgtEl>
                                        <p:attrNameLst>
                                          <p:attrName>ppt_h</p:attrName>
                                        </p:attrNameLst>
                                      </p:cBhvr>
                                      <p:tavLst>
                                        <p:tav tm="0">
                                          <p:val>
                                            <p:fltVal val="0"/>
                                          </p:val>
                                        </p:tav>
                                        <p:tav tm="100000">
                                          <p:val>
                                            <p:strVal val="#ppt_h"/>
                                          </p:val>
                                        </p:tav>
                                      </p:tavLst>
                                    </p:anim>
                                    <p:anim calcmode="lin" valueType="num">
                                      <p:cBhvr>
                                        <p:cTn id="47" dur="2000" fill="hold"/>
                                        <p:tgtEl>
                                          <p:spTgt spid="8"/>
                                        </p:tgtEl>
                                        <p:attrNameLst>
                                          <p:attrName>ppt_w</p:attrName>
                                        </p:attrNameLst>
                                      </p:cBhvr>
                                      <p:tavLst>
                                        <p:tav tm="0">
                                          <p:val>
                                            <p:fltVal val="0"/>
                                          </p:val>
                                        </p:tav>
                                        <p:tav tm="100000">
                                          <p:val>
                                            <p:strVal val="#ppt_w"/>
                                          </p:val>
                                        </p:tav>
                                      </p:tavLst>
                                    </p:anim>
                                  </p:childTnLst>
                                </p:cTn>
                              </p:par>
                            </p:childTnLst>
                          </p:cTn>
                        </p:par>
                      </p:childTnLst>
                    </p:cTn>
                  </p:par>
                  <p:par>
                    <p:cTn id="48" fill="hold" nodeType="clickPar">
                      <p:stCondLst>
                        <p:cond delay="indefinite"/>
                      </p:stCondLst>
                      <p:childTnLst>
                        <p:par>
                          <p:cTn id="49" fill="hold" nodeType="withGroup">
                            <p:stCondLst>
                              <p:cond delay="0"/>
                            </p:stCondLst>
                            <p:childTnLst>
                              <p:par>
                                <p:cTn id="50" presetID="35" presetClass="entr" presetSubtype="0" fill="hold" grpId="0" nodeType="click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fade">
                                      <p:cBhvr>
                                        <p:cTn id="52" dur="2000"/>
                                        <p:tgtEl>
                                          <p:spTgt spid="9"/>
                                        </p:tgtEl>
                                      </p:cBhvr>
                                    </p:animEffect>
                                    <p:anim calcmode="lin" valueType="num">
                                      <p:cBhvr>
                                        <p:cTn id="53" dur="2000" fill="hold"/>
                                        <p:tgtEl>
                                          <p:spTgt spid="9"/>
                                        </p:tgtEl>
                                        <p:attrNameLst>
                                          <p:attrName>style.rotation</p:attrName>
                                        </p:attrNameLst>
                                      </p:cBhvr>
                                      <p:tavLst>
                                        <p:tav tm="0">
                                          <p:val>
                                            <p:fltVal val="720"/>
                                          </p:val>
                                        </p:tav>
                                        <p:tav tm="100000">
                                          <p:val>
                                            <p:fltVal val="0"/>
                                          </p:val>
                                        </p:tav>
                                      </p:tavLst>
                                    </p:anim>
                                    <p:anim calcmode="lin" valueType="num">
                                      <p:cBhvr>
                                        <p:cTn id="54" dur="2000" fill="hold"/>
                                        <p:tgtEl>
                                          <p:spTgt spid="9"/>
                                        </p:tgtEl>
                                        <p:attrNameLst>
                                          <p:attrName>ppt_h</p:attrName>
                                        </p:attrNameLst>
                                      </p:cBhvr>
                                      <p:tavLst>
                                        <p:tav tm="0">
                                          <p:val>
                                            <p:fltVal val="0"/>
                                          </p:val>
                                        </p:tav>
                                        <p:tav tm="100000">
                                          <p:val>
                                            <p:strVal val="#ppt_h"/>
                                          </p:val>
                                        </p:tav>
                                      </p:tavLst>
                                    </p:anim>
                                    <p:anim calcmode="lin" valueType="num">
                                      <p:cBhvr>
                                        <p:cTn id="55" dur="2000" fill="hold"/>
                                        <p:tgtEl>
                                          <p:spTgt spid="9"/>
                                        </p:tgtEl>
                                        <p:attrNameLst>
                                          <p:attrName>ppt_w</p:attrName>
                                        </p:attrNameLst>
                                      </p:cBhvr>
                                      <p:tavLst>
                                        <p:tav tm="0">
                                          <p:val>
                                            <p:fltVal val="0"/>
                                          </p:val>
                                        </p:tav>
                                        <p:tav tm="100000">
                                          <p:val>
                                            <p:strVal val="#ppt_w"/>
                                          </p:val>
                                        </p:tav>
                                      </p:tavLst>
                                    </p:anim>
                                  </p:childTnLst>
                                </p:cTn>
                              </p:par>
                            </p:childTnLst>
                          </p:cTn>
                        </p:par>
                      </p:childTnLst>
                    </p:cTn>
                  </p:par>
                  <p:par>
                    <p:cTn id="56" fill="hold" nodeType="clickPar">
                      <p:stCondLst>
                        <p:cond delay="indefinite"/>
                      </p:stCondLst>
                      <p:childTnLst>
                        <p:par>
                          <p:cTn id="57" fill="hold" nodeType="withGroup">
                            <p:stCondLst>
                              <p:cond delay="0"/>
                            </p:stCondLst>
                            <p:childTnLst>
                              <p:par>
                                <p:cTn id="58" presetID="37" presetClass="entr" presetSubtype="0" fill="hold" grpId="0" nodeType="clickEffect">
                                  <p:stCondLst>
                                    <p:cond delay="0"/>
                                  </p:stCondLst>
                                  <p:childTnLst>
                                    <p:set>
                                      <p:cBhvr>
                                        <p:cTn id="59" dur="1" fill="hold">
                                          <p:stCondLst>
                                            <p:cond delay="0"/>
                                          </p:stCondLst>
                                        </p:cTn>
                                        <p:tgtEl>
                                          <p:spTgt spid="10"/>
                                        </p:tgtEl>
                                        <p:attrNameLst>
                                          <p:attrName>style.visibility</p:attrName>
                                        </p:attrNameLst>
                                      </p:cBhvr>
                                      <p:to>
                                        <p:strVal val="visible"/>
                                      </p:to>
                                    </p:set>
                                    <p:animEffect transition="in" filter="fade">
                                      <p:cBhvr>
                                        <p:cTn id="60" dur="1000"/>
                                        <p:tgtEl>
                                          <p:spTgt spid="10"/>
                                        </p:tgtEl>
                                      </p:cBhvr>
                                    </p:animEffect>
                                    <p:anim calcmode="lin" valueType="num">
                                      <p:cBhvr>
                                        <p:cTn id="61" dur="1000" fill="hold"/>
                                        <p:tgtEl>
                                          <p:spTgt spid="10"/>
                                        </p:tgtEl>
                                        <p:attrNameLst>
                                          <p:attrName>ppt_x</p:attrName>
                                        </p:attrNameLst>
                                      </p:cBhvr>
                                      <p:tavLst>
                                        <p:tav tm="0">
                                          <p:val>
                                            <p:strVal val="#ppt_x"/>
                                          </p:val>
                                        </p:tav>
                                        <p:tav tm="100000">
                                          <p:val>
                                            <p:strVal val="#ppt_x"/>
                                          </p:val>
                                        </p:tav>
                                      </p:tavLst>
                                    </p:anim>
                                    <p:anim calcmode="lin" valueType="num">
                                      <p:cBhvr>
                                        <p:cTn id="62" dur="900" decel="100000" fill="hold"/>
                                        <p:tgtEl>
                                          <p:spTgt spid="10"/>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par>
                    <p:cTn id="64" fill="hold" nodeType="clickPar">
                      <p:stCondLst>
                        <p:cond delay="indefinite"/>
                      </p:stCondLst>
                      <p:childTnLst>
                        <p:par>
                          <p:cTn id="65" fill="hold" nodeType="withGroup">
                            <p:stCondLst>
                              <p:cond delay="0"/>
                            </p:stCondLst>
                            <p:childTnLst>
                              <p:par>
                                <p:cTn id="66" presetID="35" presetClass="entr" presetSubtype="0" fill="hold" grpId="0" nodeType="click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fade">
                                      <p:cBhvr>
                                        <p:cTn id="68" dur="2000"/>
                                        <p:tgtEl>
                                          <p:spTgt spid="11"/>
                                        </p:tgtEl>
                                      </p:cBhvr>
                                    </p:animEffect>
                                    <p:anim calcmode="lin" valueType="num">
                                      <p:cBhvr>
                                        <p:cTn id="69" dur="2000" fill="hold"/>
                                        <p:tgtEl>
                                          <p:spTgt spid="11"/>
                                        </p:tgtEl>
                                        <p:attrNameLst>
                                          <p:attrName>style.rotation</p:attrName>
                                        </p:attrNameLst>
                                      </p:cBhvr>
                                      <p:tavLst>
                                        <p:tav tm="0">
                                          <p:val>
                                            <p:fltVal val="720"/>
                                          </p:val>
                                        </p:tav>
                                        <p:tav tm="100000">
                                          <p:val>
                                            <p:fltVal val="0"/>
                                          </p:val>
                                        </p:tav>
                                      </p:tavLst>
                                    </p:anim>
                                    <p:anim calcmode="lin" valueType="num">
                                      <p:cBhvr>
                                        <p:cTn id="70" dur="2000" fill="hold"/>
                                        <p:tgtEl>
                                          <p:spTgt spid="11"/>
                                        </p:tgtEl>
                                        <p:attrNameLst>
                                          <p:attrName>ppt_h</p:attrName>
                                        </p:attrNameLst>
                                      </p:cBhvr>
                                      <p:tavLst>
                                        <p:tav tm="0">
                                          <p:val>
                                            <p:fltVal val="0"/>
                                          </p:val>
                                        </p:tav>
                                        <p:tav tm="100000">
                                          <p:val>
                                            <p:strVal val="#ppt_h"/>
                                          </p:val>
                                        </p:tav>
                                      </p:tavLst>
                                    </p:anim>
                                    <p:anim calcmode="lin" valueType="num">
                                      <p:cBhvr>
                                        <p:cTn id="71" dur="2000" fill="hold"/>
                                        <p:tgtEl>
                                          <p:spTgt spid="11"/>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build="p"/>
      <p:bldP spid="6" grpId="0"/>
      <p:bldP spid="7" grpId="0"/>
      <p:bldP spid="8" grpId="0"/>
      <p:bldP spid="9" grpId="0"/>
      <p:bldP spid="10" grpId="0"/>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3">
            <a:lumMod val="50000"/>
          </a:schemeClr>
        </a:solidFill>
        <a:effectLst/>
      </p:bgPr>
    </p:bg>
    <p:spTree>
      <p:nvGrpSpPr>
        <p:cNvPr id="1" name=""/>
        <p:cNvGrpSpPr/>
        <p:nvPr/>
      </p:nvGrpSpPr>
      <p:grpSpPr>
        <a:xfrm>
          <a:off x="0" y="0"/>
          <a:ext cx="0" cy="0"/>
          <a:chOff x="0" y="0"/>
          <a:chExt cx="0" cy="0"/>
        </a:xfrm>
      </p:grpSpPr>
      <p:pic>
        <p:nvPicPr>
          <p:cNvPr id="18434" name="Picture 1" descr="images-1.jpe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3545" y="100272"/>
            <a:ext cx="3511550" cy="4073525"/>
          </a:xfrm>
          <a:prstGeom prst="rect">
            <a:avLst/>
          </a:prstGeom>
          <a:solidFill>
            <a:srgbClr val="0000FF"/>
          </a:solidFill>
          <a:ln w="28575">
            <a:solidFill>
              <a:srgbClr val="0000FF"/>
            </a:solidFill>
            <a:round/>
            <a:headEnd/>
            <a:tailEnd/>
          </a:ln>
        </p:spPr>
      </p:pic>
      <p:pic>
        <p:nvPicPr>
          <p:cNvPr id="3" name="Picture 2" descr="images.jpeg"/>
          <p:cNvPicPr>
            <a:picLocks noChangeAspect="1"/>
          </p:cNvPicPr>
          <p:nvPr/>
        </p:nvPicPr>
        <p:blipFill>
          <a:blip r:embed="rId3"/>
          <a:stretch>
            <a:fillRect/>
          </a:stretch>
        </p:blipFill>
        <p:spPr>
          <a:xfrm>
            <a:off x="2520950" y="2565400"/>
            <a:ext cx="3225800" cy="2514600"/>
          </a:xfrm>
          <a:prstGeom prst="rect">
            <a:avLst/>
          </a:prstGeom>
          <a:ln w="28575" cap="flat" cmpd="sng" algn="ctr">
            <a:solidFill>
              <a:schemeClr val="accent2">
                <a:lumMod val="75000"/>
              </a:schemeClr>
            </a:solidFill>
            <a:prstDash val="solid"/>
            <a:round/>
            <a:headEnd type="none" w="med" len="med"/>
            <a:tailEnd type="none" w="med" len="med"/>
          </a:ln>
        </p:spPr>
      </p:pic>
      <p:pic>
        <p:nvPicPr>
          <p:cNvPr id="6" name="Picture 5" descr="Watson.jpeg"/>
          <p:cNvPicPr>
            <a:picLocks noChangeAspect="1"/>
          </p:cNvPicPr>
          <p:nvPr/>
        </p:nvPicPr>
        <p:blipFill>
          <a:blip r:embed="rId4"/>
          <a:stretch>
            <a:fillRect/>
          </a:stretch>
        </p:blipFill>
        <p:spPr>
          <a:xfrm>
            <a:off x="5553075" y="3530600"/>
            <a:ext cx="3351213" cy="3098800"/>
          </a:xfrm>
          <a:prstGeom prst="rect">
            <a:avLst/>
          </a:prstGeom>
          <a:ln w="38100" cap="flat" cmpd="sng" algn="ctr">
            <a:solidFill>
              <a:srgbClr val="0000FF"/>
            </a:solidFill>
            <a:prstDash val="solid"/>
            <a:round/>
            <a:headEnd type="none" w="med" len="med"/>
            <a:tailEnd type="none" w="med" len="med"/>
          </a:ln>
        </p:spPr>
      </p:pic>
      <p:sp>
        <p:nvSpPr>
          <p:cNvPr id="7" name="TextBox 6"/>
          <p:cNvSpPr txBox="1"/>
          <p:nvPr/>
        </p:nvSpPr>
        <p:spPr>
          <a:xfrm>
            <a:off x="3692525" y="0"/>
            <a:ext cx="5451475" cy="2632075"/>
          </a:xfrm>
          <a:prstGeom prst="rect">
            <a:avLst/>
          </a:prstGeom>
          <a:noFill/>
        </p:spPr>
        <p:txBody>
          <a:bodyPr wrap="square">
            <a:spAutoFit/>
          </a:bodyPr>
          <a:lstStyle/>
          <a:p>
            <a:pPr algn="ctr">
              <a:defRPr/>
            </a:pPr>
            <a:r>
              <a:rPr lang="en-US" sz="3300" dirty="0">
                <a:solidFill>
                  <a:schemeClr val="accent1">
                    <a:lumMod val="20000"/>
                    <a:lumOff val="80000"/>
                  </a:schemeClr>
                </a:solidFill>
                <a:ea typeface="ＭＳ Ｐゴシック" charset="-128"/>
                <a:cs typeface="ＭＳ Ｐゴシック" charset="-128"/>
              </a:rPr>
              <a:t>In 1953, </a:t>
            </a:r>
            <a:r>
              <a:rPr lang="en-US" sz="3300" u="sng" dirty="0">
                <a:solidFill>
                  <a:schemeClr val="tx2">
                    <a:lumMod val="40000"/>
                    <a:lumOff val="60000"/>
                  </a:schemeClr>
                </a:solidFill>
                <a:ea typeface="ＭＳ Ｐゴシック" charset="-128"/>
                <a:cs typeface="ＭＳ Ｐゴシック" charset="-128"/>
              </a:rPr>
              <a:t>James Watson and Francis Crick</a:t>
            </a:r>
            <a:r>
              <a:rPr lang="en-US" sz="3300" dirty="0">
                <a:solidFill>
                  <a:schemeClr val="accent1">
                    <a:lumMod val="20000"/>
                    <a:lumOff val="80000"/>
                  </a:schemeClr>
                </a:solidFill>
                <a:ea typeface="ＭＳ Ｐゴシック" charset="-128"/>
                <a:cs typeface="ＭＳ Ｐゴシック" charset="-128"/>
              </a:rPr>
              <a:t> shook the scientific world with their model for the structure of DNA. </a:t>
            </a:r>
          </a:p>
        </p:txBody>
      </p:sp>
      <p:sp>
        <p:nvSpPr>
          <p:cNvPr id="8" name="TextBox 7"/>
          <p:cNvSpPr txBox="1">
            <a:spLocks noChangeArrowheads="1"/>
          </p:cNvSpPr>
          <p:nvPr/>
        </p:nvSpPr>
        <p:spPr bwMode="auto">
          <a:xfrm>
            <a:off x="0" y="5080000"/>
            <a:ext cx="5391150" cy="2170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600" dirty="0">
                <a:solidFill>
                  <a:srgbClr val="FAC090"/>
                </a:solidFill>
              </a:rPr>
              <a:t>It then became obvious that Mendel's heritable factors and the genes on chromosomes are composed of DNA.</a:t>
            </a:r>
          </a:p>
          <a:p>
            <a:pPr algn="ctr" eaLnBrk="1" hangingPunct="1"/>
            <a:endParaRPr lang="en-US" sz="2600" dirty="0">
              <a:solidFill>
                <a:srgbClr val="FAC09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900" decel="100000" fill="hold"/>
                                        <p:tgtEl>
                                          <p:spTgt spid="7"/>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900" decel="100000" fill="hold"/>
                                        <p:tgtEl>
                                          <p:spTgt spid="3"/>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37"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1000"/>
                                        <p:tgtEl>
                                          <p:spTgt spid="6"/>
                                        </p:tgtEl>
                                      </p:cBhvr>
                                    </p:animEffect>
                                    <p:anim calcmode="lin" valueType="num">
                                      <p:cBhvr>
                                        <p:cTn id="24" dur="1000" fill="hold"/>
                                        <p:tgtEl>
                                          <p:spTgt spid="6"/>
                                        </p:tgtEl>
                                        <p:attrNameLst>
                                          <p:attrName>ppt_x</p:attrName>
                                        </p:attrNameLst>
                                      </p:cBhvr>
                                      <p:tavLst>
                                        <p:tav tm="0">
                                          <p:val>
                                            <p:strVal val="#ppt_x"/>
                                          </p:val>
                                        </p:tav>
                                        <p:tav tm="100000">
                                          <p:val>
                                            <p:strVal val="#ppt_x"/>
                                          </p:val>
                                        </p:tav>
                                      </p:tavLst>
                                    </p:anim>
                                    <p:anim calcmode="lin" valueType="num">
                                      <p:cBhvr>
                                        <p:cTn id="25" dur="900" decel="100000" fill="hold"/>
                                        <p:tgtEl>
                                          <p:spTgt spid="6"/>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1000"/>
                                        <p:tgtEl>
                                          <p:spTgt spid="8"/>
                                        </p:tgtEl>
                                      </p:cBhvr>
                                    </p:animEffect>
                                    <p:anim calcmode="lin" valueType="num">
                                      <p:cBhvr>
                                        <p:cTn id="32" dur="1000" fill="hold"/>
                                        <p:tgtEl>
                                          <p:spTgt spid="8"/>
                                        </p:tgtEl>
                                        <p:attrNameLst>
                                          <p:attrName>ppt_x</p:attrName>
                                        </p:attrNameLst>
                                      </p:cBhvr>
                                      <p:tavLst>
                                        <p:tav tm="0">
                                          <p:val>
                                            <p:strVal val="#ppt_x"/>
                                          </p:val>
                                        </p:tav>
                                        <p:tav tm="100000">
                                          <p:val>
                                            <p:strVal val="#ppt_x"/>
                                          </p:val>
                                        </p:tav>
                                      </p:tavLst>
                                    </p:anim>
                                    <p:anim calcmode="lin" valueType="num">
                                      <p:cBhvr>
                                        <p:cTn id="33" dur="900" decel="100000" fill="hold"/>
                                        <p:tgtEl>
                                          <p:spTgt spid="8"/>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136A32"/>
        </a:solidFill>
        <a:effectLst/>
      </p:bgPr>
    </p:bg>
    <p:spTree>
      <p:nvGrpSpPr>
        <p:cNvPr id="1" name=""/>
        <p:cNvGrpSpPr/>
        <p:nvPr/>
      </p:nvGrpSpPr>
      <p:grpSpPr>
        <a:xfrm>
          <a:off x="0" y="0"/>
          <a:ext cx="0" cy="0"/>
          <a:chOff x="0" y="0"/>
          <a:chExt cx="0" cy="0"/>
        </a:xfrm>
      </p:grpSpPr>
      <p:pic>
        <p:nvPicPr>
          <p:cNvPr id="2" name="Picture 1" descr="images.jpeg"/>
          <p:cNvPicPr>
            <a:picLocks noChangeAspect="1"/>
          </p:cNvPicPr>
          <p:nvPr/>
        </p:nvPicPr>
        <p:blipFill>
          <a:blip r:embed="rId2"/>
          <a:stretch>
            <a:fillRect/>
          </a:stretch>
        </p:blipFill>
        <p:spPr>
          <a:xfrm>
            <a:off x="0" y="0"/>
            <a:ext cx="3746500" cy="3746500"/>
          </a:xfrm>
          <a:prstGeom prst="rect">
            <a:avLst/>
          </a:prstGeom>
          <a:ln w="38100" cap="sq">
            <a:solidFill>
              <a:srgbClr val="FFFF00"/>
            </a:solidFill>
            <a:prstDash val="solid"/>
            <a:miter lim="800000"/>
          </a:ln>
          <a:effectLst>
            <a:outerShdw blurRad="50800" dist="38100" dir="2700000" algn="tl" rotWithShape="0">
              <a:srgbClr val="000000">
                <a:alpha val="43000"/>
              </a:srgbClr>
            </a:outerShdw>
          </a:effectLst>
        </p:spPr>
      </p:pic>
      <p:sp>
        <p:nvSpPr>
          <p:cNvPr id="69635" name="TextBox 2"/>
          <p:cNvSpPr txBox="1">
            <a:spLocks noChangeArrowheads="1"/>
          </p:cNvSpPr>
          <p:nvPr/>
        </p:nvSpPr>
        <p:spPr bwMode="auto">
          <a:xfrm>
            <a:off x="3937000" y="254000"/>
            <a:ext cx="5016500" cy="1524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3100" dirty="0">
                <a:solidFill>
                  <a:srgbClr val="FFFF00"/>
                </a:solidFill>
              </a:rPr>
              <a:t>Consider the following RNA sequence, for example:</a:t>
            </a:r>
          </a:p>
          <a:p>
            <a:pPr eaLnBrk="1" hangingPunct="1"/>
            <a:endParaRPr lang="en-US" sz="3100" dirty="0">
              <a:solidFill>
                <a:srgbClr val="FFFF00"/>
              </a:solidFill>
            </a:endParaRPr>
          </a:p>
        </p:txBody>
      </p:sp>
      <p:sp>
        <p:nvSpPr>
          <p:cNvPr id="4" name="TextBox 3"/>
          <p:cNvSpPr txBox="1">
            <a:spLocks noChangeArrowheads="1"/>
          </p:cNvSpPr>
          <p:nvPr/>
        </p:nvSpPr>
        <p:spPr bwMode="auto">
          <a:xfrm>
            <a:off x="4432300" y="1435100"/>
            <a:ext cx="4114800" cy="6778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3800" dirty="0">
                <a:solidFill>
                  <a:schemeClr val="bg1"/>
                </a:solidFill>
              </a:rPr>
              <a:t>UCGCACGGU</a:t>
            </a:r>
          </a:p>
        </p:txBody>
      </p:sp>
      <p:sp>
        <p:nvSpPr>
          <p:cNvPr id="5" name="TextBox 4"/>
          <p:cNvSpPr txBox="1">
            <a:spLocks noChangeArrowheads="1"/>
          </p:cNvSpPr>
          <p:nvPr/>
        </p:nvSpPr>
        <p:spPr bwMode="auto">
          <a:xfrm>
            <a:off x="3937000" y="2336800"/>
            <a:ext cx="5016500" cy="2554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3200" dirty="0">
                <a:solidFill>
                  <a:srgbClr val="8EB4E3"/>
                </a:solidFill>
              </a:rPr>
              <a:t>The sequence would be read three bases at a time:</a:t>
            </a:r>
          </a:p>
          <a:p>
            <a:pPr eaLnBrk="1" hangingPunct="1"/>
            <a:r>
              <a:rPr lang="en-US" sz="3200" dirty="0">
                <a:solidFill>
                  <a:srgbClr val="8EB4E3"/>
                </a:solidFill>
              </a:rPr>
              <a:t> </a:t>
            </a:r>
          </a:p>
          <a:p>
            <a:pPr eaLnBrk="1" hangingPunct="1"/>
            <a:r>
              <a:rPr lang="en-US" sz="3200" dirty="0">
                <a:solidFill>
                  <a:srgbClr val="8EB4E3"/>
                </a:solidFill>
              </a:rPr>
              <a:t>	UCG  -  CAC  -  GGU</a:t>
            </a:r>
          </a:p>
          <a:p>
            <a:pPr eaLnBrk="1" hangingPunct="1"/>
            <a:endParaRPr lang="en-US" sz="3200" dirty="0">
              <a:solidFill>
                <a:srgbClr val="8EB4E3"/>
              </a:solidFill>
            </a:endParaRPr>
          </a:p>
        </p:txBody>
      </p:sp>
      <p:sp>
        <p:nvSpPr>
          <p:cNvPr id="6" name="TextBox 5"/>
          <p:cNvSpPr txBox="1">
            <a:spLocks noChangeArrowheads="1"/>
          </p:cNvSpPr>
          <p:nvPr/>
        </p:nvSpPr>
        <p:spPr bwMode="auto">
          <a:xfrm>
            <a:off x="0" y="3924300"/>
            <a:ext cx="4267200" cy="2892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600" dirty="0">
                <a:solidFill>
                  <a:srgbClr val="9BFA2B"/>
                </a:solidFill>
              </a:rPr>
              <a:t>These three codons represent three different ___________.  From your chart of amino acids, determine the three amino acids coded for by these codons: </a:t>
            </a:r>
          </a:p>
        </p:txBody>
      </p:sp>
      <p:sp>
        <p:nvSpPr>
          <p:cNvPr id="7" name="TextBox 6"/>
          <p:cNvSpPr txBox="1">
            <a:spLocks noChangeArrowheads="1"/>
          </p:cNvSpPr>
          <p:nvPr/>
        </p:nvSpPr>
        <p:spPr bwMode="auto">
          <a:xfrm>
            <a:off x="83545" y="4687224"/>
            <a:ext cx="2514600" cy="50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600" dirty="0">
                <a:solidFill>
                  <a:schemeClr val="bg1"/>
                </a:solidFill>
              </a:rPr>
              <a:t>amino acids</a:t>
            </a:r>
          </a:p>
        </p:txBody>
      </p:sp>
      <p:sp>
        <p:nvSpPr>
          <p:cNvPr id="8" name="TextBox 7"/>
          <p:cNvSpPr txBox="1">
            <a:spLocks noChangeArrowheads="1"/>
          </p:cNvSpPr>
          <p:nvPr/>
        </p:nvSpPr>
        <p:spPr bwMode="auto">
          <a:xfrm>
            <a:off x="4432300" y="4891088"/>
            <a:ext cx="4711700" cy="1231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3700" dirty="0"/>
              <a:t>serine  -  histidine  -  glycine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900" decel="100000" fill="hold"/>
                                        <p:tgtEl>
                                          <p:spTgt spid="4"/>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animEffect transition="in" filter="fade">
                                      <p:cBhvr>
                                        <p:cTn id="15" dur="1000"/>
                                        <p:tgtEl>
                                          <p:spTgt spid="5">
                                            <p:txEl>
                                              <p:pRg st="0" end="0"/>
                                            </p:txEl>
                                          </p:spTgt>
                                        </p:tgtEl>
                                      </p:cBhvr>
                                    </p:animEffect>
                                    <p:anim calcmode="lin" valueType="num">
                                      <p:cBhvr>
                                        <p:cTn id="16"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5">
                                            <p:txEl>
                                              <p:pRg st="0" end="0"/>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5">
                                            <p:txEl>
                                              <p:pRg st="2" end="2"/>
                                            </p:txEl>
                                          </p:spTgt>
                                        </p:tgtEl>
                                        <p:attrNameLst>
                                          <p:attrName>style.visibility</p:attrName>
                                        </p:attrNameLst>
                                      </p:cBhvr>
                                      <p:to>
                                        <p:strVal val="visible"/>
                                      </p:to>
                                    </p:set>
                                    <p:animEffect transition="in" filter="fade">
                                      <p:cBhvr>
                                        <p:cTn id="23" dur="1000"/>
                                        <p:tgtEl>
                                          <p:spTgt spid="5">
                                            <p:txEl>
                                              <p:pRg st="2" end="2"/>
                                            </p:txEl>
                                          </p:spTgt>
                                        </p:tgtEl>
                                      </p:cBhvr>
                                    </p:animEffect>
                                    <p:anim calcmode="lin" valueType="num">
                                      <p:cBhvr>
                                        <p:cTn id="24"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5" dur="900" decel="100000" fill="hold"/>
                                        <p:tgtEl>
                                          <p:spTgt spid="5">
                                            <p:txEl>
                                              <p:pRg st="2" end="2"/>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2" presetClass="entr" presetSubtype="4"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slide(fromBottom)">
                                      <p:cBhvr>
                                        <p:cTn id="31" dur="500"/>
                                        <p:tgtEl>
                                          <p:spTgt spid="6"/>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34" presetClass="entr" presetSubtype="0" fill="hold" grpId="0" nodeType="clickEffect">
                                  <p:stCondLst>
                                    <p:cond delay="0"/>
                                  </p:stCondLst>
                                  <p:childTnLst>
                                    <p:set>
                                      <p:cBhvr>
                                        <p:cTn id="35" dur="1" fill="hold">
                                          <p:stCondLst>
                                            <p:cond delay="0"/>
                                          </p:stCondLst>
                                        </p:cTn>
                                        <p:tgtEl>
                                          <p:spTgt spid="7"/>
                                        </p:tgtEl>
                                        <p:attrNameLst>
                                          <p:attrName>style.visibility</p:attrName>
                                        </p:attrNameLst>
                                      </p:cBhvr>
                                      <p:to>
                                        <p:strVal val="visible"/>
                                      </p:to>
                                    </p:set>
                                    <p:anim from="(-#ppt_w/2)" to="(#ppt_x)" calcmode="lin" valueType="num">
                                      <p:cBhvr>
                                        <p:cTn id="36" dur="600" fill="hold">
                                          <p:stCondLst>
                                            <p:cond delay="0"/>
                                          </p:stCondLst>
                                        </p:cTn>
                                        <p:tgtEl>
                                          <p:spTgt spid="7"/>
                                        </p:tgtEl>
                                        <p:attrNameLst>
                                          <p:attrName>ppt_x</p:attrName>
                                        </p:attrNameLst>
                                      </p:cBhvr>
                                    </p:anim>
                                    <p:anim from="0" to="-1.0" calcmode="lin" valueType="num">
                                      <p:cBhvr>
                                        <p:cTn id="37" dur="200" decel="50000" autoRev="1" fill="hold">
                                          <p:stCondLst>
                                            <p:cond delay="600"/>
                                          </p:stCondLst>
                                        </p:cTn>
                                        <p:tgtEl>
                                          <p:spTgt spid="7"/>
                                        </p:tgtEl>
                                        <p:attrNameLst>
                                          <p:attrName>xshear</p:attrName>
                                        </p:attrNameLst>
                                      </p:cBhvr>
                                    </p:anim>
                                    <p:animScale>
                                      <p:cBhvr>
                                        <p:cTn id="38" dur="200" decel="100000" autoRev="1" fill="hold">
                                          <p:stCondLst>
                                            <p:cond delay="600"/>
                                          </p:stCondLst>
                                        </p:cTn>
                                        <p:tgtEl>
                                          <p:spTgt spid="7"/>
                                        </p:tgtEl>
                                      </p:cBhvr>
                                      <p:from x="100000" y="100000"/>
                                      <p:to x="80000" y="100000"/>
                                    </p:animScale>
                                    <p:anim by="(#ppt_h/3+#ppt_w*0.1)" calcmode="lin" valueType="num">
                                      <p:cBhvr additive="sum">
                                        <p:cTn id="39" dur="200" decel="100000" autoRev="1" fill="hold">
                                          <p:stCondLst>
                                            <p:cond delay="600"/>
                                          </p:stCondLst>
                                        </p:cTn>
                                        <p:tgtEl>
                                          <p:spTgt spid="7"/>
                                        </p:tgtEl>
                                        <p:attrNameLst>
                                          <p:attrName>ppt_x</p:attrName>
                                        </p:attrNameLst>
                                      </p:cBhvr>
                                    </p:anim>
                                  </p:childTnLst>
                                </p:cTn>
                              </p:par>
                            </p:childTnLst>
                          </p:cTn>
                        </p:par>
                      </p:childTnLst>
                    </p:cTn>
                  </p:par>
                  <p:par>
                    <p:cTn id="40" fill="hold" nodeType="clickPar">
                      <p:stCondLst>
                        <p:cond delay="indefinite"/>
                      </p:stCondLst>
                      <p:childTnLst>
                        <p:par>
                          <p:cTn id="41" fill="hold" nodeType="withGroup">
                            <p:stCondLst>
                              <p:cond delay="0"/>
                            </p:stCondLst>
                            <p:childTnLst>
                              <p:par>
                                <p:cTn id="42" presetID="34" presetClass="entr" presetSubtype="0" fill="hold" grpId="0" nodeType="clickEffect">
                                  <p:stCondLst>
                                    <p:cond delay="0"/>
                                  </p:stCondLst>
                                  <p:childTnLst>
                                    <p:set>
                                      <p:cBhvr>
                                        <p:cTn id="43" dur="1" fill="hold">
                                          <p:stCondLst>
                                            <p:cond delay="0"/>
                                          </p:stCondLst>
                                        </p:cTn>
                                        <p:tgtEl>
                                          <p:spTgt spid="8"/>
                                        </p:tgtEl>
                                        <p:attrNameLst>
                                          <p:attrName>style.visibility</p:attrName>
                                        </p:attrNameLst>
                                      </p:cBhvr>
                                      <p:to>
                                        <p:strVal val="visible"/>
                                      </p:to>
                                    </p:set>
                                    <p:anim from="(-#ppt_w/2)" to="(#ppt_x)" calcmode="lin" valueType="num">
                                      <p:cBhvr>
                                        <p:cTn id="44" dur="600" fill="hold">
                                          <p:stCondLst>
                                            <p:cond delay="0"/>
                                          </p:stCondLst>
                                        </p:cTn>
                                        <p:tgtEl>
                                          <p:spTgt spid="8"/>
                                        </p:tgtEl>
                                        <p:attrNameLst>
                                          <p:attrName>ppt_x</p:attrName>
                                        </p:attrNameLst>
                                      </p:cBhvr>
                                    </p:anim>
                                    <p:anim from="0" to="-1.0" calcmode="lin" valueType="num">
                                      <p:cBhvr>
                                        <p:cTn id="45" dur="200" decel="50000" autoRev="1" fill="hold">
                                          <p:stCondLst>
                                            <p:cond delay="600"/>
                                          </p:stCondLst>
                                        </p:cTn>
                                        <p:tgtEl>
                                          <p:spTgt spid="8"/>
                                        </p:tgtEl>
                                        <p:attrNameLst>
                                          <p:attrName>xshear</p:attrName>
                                        </p:attrNameLst>
                                      </p:cBhvr>
                                    </p:anim>
                                    <p:animScale>
                                      <p:cBhvr>
                                        <p:cTn id="46" dur="200" decel="100000" autoRev="1" fill="hold">
                                          <p:stCondLst>
                                            <p:cond delay="600"/>
                                          </p:stCondLst>
                                        </p:cTn>
                                        <p:tgtEl>
                                          <p:spTgt spid="8"/>
                                        </p:tgtEl>
                                      </p:cBhvr>
                                      <p:from x="100000" y="100000"/>
                                      <p:to x="80000" y="100000"/>
                                    </p:animScale>
                                    <p:anim by="(#ppt_h/3+#ppt_w*0.1)" calcmode="lin" valueType="num">
                                      <p:cBhvr additive="sum">
                                        <p:cTn id="47" dur="200" decel="100000" autoRev="1" fill="hold">
                                          <p:stCondLst>
                                            <p:cond delay="600"/>
                                          </p:stCondLst>
                                        </p:cTn>
                                        <p:tgtEl>
                                          <p:spTgt spid="8"/>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P spid="6" grpId="0"/>
      <p:bldP spid="7" grpId="0"/>
      <p:bldP spid="8"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F9FFA8"/>
        </a:solidFill>
        <a:effectLst/>
      </p:bgPr>
    </p:bg>
    <p:spTree>
      <p:nvGrpSpPr>
        <p:cNvPr id="1" name=""/>
        <p:cNvGrpSpPr/>
        <p:nvPr/>
      </p:nvGrpSpPr>
      <p:grpSpPr>
        <a:xfrm>
          <a:off x="0" y="0"/>
          <a:ext cx="0" cy="0"/>
          <a:chOff x="0" y="0"/>
          <a:chExt cx="0" cy="0"/>
        </a:xfrm>
      </p:grpSpPr>
      <p:pic>
        <p:nvPicPr>
          <p:cNvPr id="70658" name="Picture 1" descr="images-1.jpe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11150" y="317528"/>
            <a:ext cx="3058213" cy="3058213"/>
          </a:xfrm>
          <a:prstGeom prst="rect">
            <a:avLst/>
          </a:prstGeom>
          <a:noFill/>
          <a:ln w="38100" cmpd="sng">
            <a:solidFill>
              <a:srgbClr val="000000"/>
            </a:solidFill>
            <a:miter lim="800000"/>
            <a:headEnd/>
            <a:tailEnd/>
          </a:ln>
          <a:extLst>
            <a:ext uri="{909E8E84-426E-40dd-AFC4-6F175D3DCCD1}">
              <a14:hiddenFill xmlns:a14="http://schemas.microsoft.com/office/drawing/2010/main" xmlns="">
                <a:solidFill>
                  <a:srgbClr val="FFFFFF"/>
                </a:solidFill>
              </a14:hiddenFill>
            </a:ext>
          </a:extLst>
        </p:spPr>
      </p:pic>
      <p:sp>
        <p:nvSpPr>
          <p:cNvPr id="3" name="TextBox 2"/>
          <p:cNvSpPr txBox="1">
            <a:spLocks noChangeArrowheads="1"/>
          </p:cNvSpPr>
          <p:nvPr/>
        </p:nvSpPr>
        <p:spPr bwMode="auto">
          <a:xfrm>
            <a:off x="4387850" y="241300"/>
            <a:ext cx="4502150" cy="2062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3100" dirty="0">
                <a:solidFill>
                  <a:srgbClr val="8C2AAC"/>
                </a:solidFill>
              </a:rPr>
              <a:t>Since there are ____ different bases read in groups of _____, there are __ possible codons. </a:t>
            </a:r>
          </a:p>
        </p:txBody>
      </p:sp>
      <p:sp>
        <p:nvSpPr>
          <p:cNvPr id="4" name="TextBox 3"/>
          <p:cNvSpPr txBox="1">
            <a:spLocks noChangeArrowheads="1"/>
          </p:cNvSpPr>
          <p:nvPr/>
        </p:nvSpPr>
        <p:spPr bwMode="auto">
          <a:xfrm>
            <a:off x="7200900" y="241300"/>
            <a:ext cx="1689100" cy="5699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3100" dirty="0">
                <a:solidFill>
                  <a:srgbClr val="0000FF"/>
                </a:solidFill>
              </a:rPr>
              <a:t>four</a:t>
            </a:r>
          </a:p>
        </p:txBody>
      </p:sp>
      <p:sp>
        <p:nvSpPr>
          <p:cNvPr id="5" name="TextBox 4"/>
          <p:cNvSpPr txBox="1">
            <a:spLocks noChangeArrowheads="1"/>
          </p:cNvSpPr>
          <p:nvPr/>
        </p:nvSpPr>
        <p:spPr bwMode="auto">
          <a:xfrm>
            <a:off x="6134100" y="1182688"/>
            <a:ext cx="1689100" cy="5699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3100" dirty="0">
                <a:solidFill>
                  <a:srgbClr val="0000FF"/>
                </a:solidFill>
              </a:rPr>
              <a:t> three</a:t>
            </a:r>
          </a:p>
        </p:txBody>
      </p:sp>
      <p:sp>
        <p:nvSpPr>
          <p:cNvPr id="6" name="TextBox 5"/>
          <p:cNvSpPr txBox="1">
            <a:spLocks noChangeArrowheads="1"/>
          </p:cNvSpPr>
          <p:nvPr/>
        </p:nvSpPr>
        <p:spPr bwMode="auto">
          <a:xfrm>
            <a:off x="5067300" y="1683414"/>
            <a:ext cx="1689100" cy="5699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3100" dirty="0">
                <a:solidFill>
                  <a:srgbClr val="0000FF"/>
                </a:solidFill>
              </a:rPr>
              <a:t>64</a:t>
            </a:r>
          </a:p>
        </p:txBody>
      </p:sp>
      <p:sp>
        <p:nvSpPr>
          <p:cNvPr id="7" name="TextBox 6"/>
          <p:cNvSpPr txBox="1">
            <a:spLocks noChangeArrowheads="1"/>
          </p:cNvSpPr>
          <p:nvPr/>
        </p:nvSpPr>
        <p:spPr bwMode="auto">
          <a:xfrm>
            <a:off x="3898900" y="2303463"/>
            <a:ext cx="5245100" cy="4662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700" dirty="0">
                <a:solidFill>
                  <a:srgbClr val="008000"/>
                </a:solidFill>
              </a:rPr>
              <a:t>There is one codon, </a:t>
            </a:r>
            <a:r>
              <a:rPr lang="en-US" sz="2700" dirty="0" smtClean="0">
                <a:solidFill>
                  <a:srgbClr val="008000"/>
                </a:solidFill>
              </a:rPr>
              <a:t>____</a:t>
            </a:r>
            <a:r>
              <a:rPr lang="en-US" sz="2700" dirty="0">
                <a:solidFill>
                  <a:srgbClr val="008000"/>
                </a:solidFill>
              </a:rPr>
              <a:t>, which specifies the amino acid, ________.  </a:t>
            </a:r>
          </a:p>
          <a:p>
            <a:pPr eaLnBrk="1" hangingPunct="1"/>
            <a:r>
              <a:rPr lang="en-US" sz="2700" dirty="0">
                <a:solidFill>
                  <a:srgbClr val="008000"/>
                </a:solidFill>
              </a:rPr>
              <a:t>This codon serves as the </a:t>
            </a:r>
            <a:r>
              <a:rPr lang="ja-JP" altLang="en-US" sz="2700" dirty="0">
                <a:solidFill>
                  <a:srgbClr val="008000"/>
                </a:solidFill>
              </a:rPr>
              <a:t>“</a:t>
            </a:r>
            <a:r>
              <a:rPr lang="en-US" altLang="ja-JP" sz="2700" dirty="0">
                <a:solidFill>
                  <a:srgbClr val="008000"/>
                </a:solidFill>
              </a:rPr>
              <a:t>____</a:t>
            </a:r>
            <a:r>
              <a:rPr lang="ja-JP" altLang="en-US" sz="2700" dirty="0">
                <a:solidFill>
                  <a:srgbClr val="008000"/>
                </a:solidFill>
              </a:rPr>
              <a:t>”</a:t>
            </a:r>
            <a:r>
              <a:rPr lang="en-US" altLang="ja-JP" sz="2700" dirty="0">
                <a:solidFill>
                  <a:srgbClr val="008000"/>
                </a:solidFill>
              </a:rPr>
              <a:t> codon for protein synthesis.  </a:t>
            </a:r>
          </a:p>
          <a:p>
            <a:pPr eaLnBrk="1" hangingPunct="1"/>
            <a:r>
              <a:rPr lang="en-US" sz="2700" dirty="0">
                <a:solidFill>
                  <a:srgbClr val="008000"/>
                </a:solidFill>
              </a:rPr>
              <a:t>This codon is found at the beginning of every set of mRNA instructions.  </a:t>
            </a:r>
          </a:p>
          <a:p>
            <a:pPr eaLnBrk="1" hangingPunct="1"/>
            <a:r>
              <a:rPr lang="en-US" sz="2700" dirty="0">
                <a:solidFill>
                  <a:srgbClr val="008000"/>
                </a:solidFill>
              </a:rPr>
              <a:t>This codon </a:t>
            </a:r>
            <a:r>
              <a:rPr lang="ja-JP" altLang="en-US" sz="2700" dirty="0">
                <a:solidFill>
                  <a:srgbClr val="008000"/>
                </a:solidFill>
              </a:rPr>
              <a:t>“</a:t>
            </a:r>
            <a:r>
              <a:rPr lang="en-US" altLang="ja-JP" sz="2700" dirty="0">
                <a:solidFill>
                  <a:srgbClr val="008000"/>
                </a:solidFill>
              </a:rPr>
              <a:t>tells</a:t>
            </a:r>
            <a:r>
              <a:rPr lang="ja-JP" altLang="en-US" sz="2700" dirty="0">
                <a:solidFill>
                  <a:srgbClr val="008000"/>
                </a:solidFill>
              </a:rPr>
              <a:t>”</a:t>
            </a:r>
            <a:r>
              <a:rPr lang="en-US" altLang="ja-JP" sz="2700" dirty="0">
                <a:solidFill>
                  <a:srgbClr val="008000"/>
                </a:solidFill>
              </a:rPr>
              <a:t> the ribosome where the instructions will start.</a:t>
            </a:r>
          </a:p>
          <a:p>
            <a:pPr eaLnBrk="1" hangingPunct="1"/>
            <a:endParaRPr lang="en-US" sz="2700" dirty="0">
              <a:solidFill>
                <a:srgbClr val="008000"/>
              </a:solidFill>
            </a:endParaRPr>
          </a:p>
        </p:txBody>
      </p:sp>
      <p:sp>
        <p:nvSpPr>
          <p:cNvPr id="8" name="TextBox 7"/>
          <p:cNvSpPr txBox="1">
            <a:spLocks noChangeArrowheads="1"/>
          </p:cNvSpPr>
          <p:nvPr/>
        </p:nvSpPr>
        <p:spPr bwMode="auto">
          <a:xfrm>
            <a:off x="7078904" y="2370311"/>
            <a:ext cx="1689100" cy="4460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300" dirty="0">
                <a:solidFill>
                  <a:srgbClr val="0000FF"/>
                </a:solidFill>
              </a:rPr>
              <a:t>AUG</a:t>
            </a:r>
          </a:p>
        </p:txBody>
      </p:sp>
      <p:sp>
        <p:nvSpPr>
          <p:cNvPr id="9" name="TextBox 8"/>
          <p:cNvSpPr txBox="1">
            <a:spLocks noChangeArrowheads="1"/>
          </p:cNvSpPr>
          <p:nvPr/>
        </p:nvSpPr>
        <p:spPr bwMode="auto">
          <a:xfrm>
            <a:off x="3898900" y="3186113"/>
            <a:ext cx="1689100" cy="4460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300" dirty="0">
                <a:solidFill>
                  <a:srgbClr val="0000FF"/>
                </a:solidFill>
              </a:rPr>
              <a:t> methionine</a:t>
            </a:r>
          </a:p>
        </p:txBody>
      </p:sp>
      <p:sp>
        <p:nvSpPr>
          <p:cNvPr id="10" name="TextBox 9"/>
          <p:cNvSpPr txBox="1">
            <a:spLocks noChangeArrowheads="1"/>
          </p:cNvSpPr>
          <p:nvPr/>
        </p:nvSpPr>
        <p:spPr bwMode="auto">
          <a:xfrm>
            <a:off x="7823200" y="3580477"/>
            <a:ext cx="1689100" cy="4460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300" dirty="0">
                <a:solidFill>
                  <a:srgbClr val="0000FF"/>
                </a:solidFill>
              </a:rPr>
              <a:t>  start</a:t>
            </a:r>
          </a:p>
        </p:txBody>
      </p:sp>
      <p:sp>
        <p:nvSpPr>
          <p:cNvPr id="11" name="TextBox 10"/>
          <p:cNvSpPr txBox="1">
            <a:spLocks noChangeArrowheads="1"/>
          </p:cNvSpPr>
          <p:nvPr/>
        </p:nvSpPr>
        <p:spPr bwMode="auto">
          <a:xfrm>
            <a:off x="0" y="3924300"/>
            <a:ext cx="3898900" cy="2924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300" dirty="0"/>
              <a:t>There are three </a:t>
            </a:r>
            <a:r>
              <a:rPr lang="ja-JP" altLang="en-US" sz="2300"/>
              <a:t>“</a:t>
            </a:r>
            <a:r>
              <a:rPr lang="en-US" altLang="ja-JP" sz="2300" dirty="0"/>
              <a:t>_____</a:t>
            </a:r>
            <a:r>
              <a:rPr lang="ja-JP" altLang="en-US" sz="2300"/>
              <a:t>”</a:t>
            </a:r>
            <a:r>
              <a:rPr lang="en-US" altLang="ja-JP" sz="2300" dirty="0"/>
              <a:t> codons.  These do not code for any amino acid.  Stop codons act like the period at the end of the sentence.  Stop codons </a:t>
            </a:r>
            <a:r>
              <a:rPr lang="en-US" altLang="ja-JP" sz="2300" u="sng" dirty="0">
                <a:solidFill>
                  <a:srgbClr val="800000"/>
                </a:solidFill>
              </a:rPr>
              <a:t>signify the end of the protein</a:t>
            </a:r>
            <a:r>
              <a:rPr lang="en-US" altLang="ja-JP" sz="2300" dirty="0"/>
              <a:t>.</a:t>
            </a:r>
          </a:p>
          <a:p>
            <a:pPr eaLnBrk="1" hangingPunct="1"/>
            <a:endParaRPr lang="en-US" sz="2300" dirty="0"/>
          </a:p>
        </p:txBody>
      </p:sp>
      <p:sp>
        <p:nvSpPr>
          <p:cNvPr id="12" name="TextBox 11"/>
          <p:cNvSpPr txBox="1">
            <a:spLocks noChangeArrowheads="1"/>
          </p:cNvSpPr>
          <p:nvPr/>
        </p:nvSpPr>
        <p:spPr bwMode="auto">
          <a:xfrm>
            <a:off x="2209800" y="3924300"/>
            <a:ext cx="1689100" cy="446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300" dirty="0">
                <a:solidFill>
                  <a:srgbClr val="0000FF"/>
                </a:solidFill>
              </a:rPr>
              <a:t> stop</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900" decel="100000" fill="hold"/>
                                        <p:tgtEl>
                                          <p:spTgt spid="3"/>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9" presetClass="entr" presetSubtype="0" accel="10000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ppt_h</p:attrName>
                                        </p:attrNameLst>
                                      </p:cBhvr>
                                      <p:tavLst>
                                        <p:tav tm="0">
                                          <p:val>
                                            <p:strVal val="#ppt_h/20"/>
                                          </p:val>
                                        </p:tav>
                                        <p:tav tm="50000">
                                          <p:val>
                                            <p:strVal val="#ppt_h/20"/>
                                          </p:val>
                                        </p:tav>
                                        <p:tav tm="100000">
                                          <p:val>
                                            <p:strVal val="#ppt_h"/>
                                          </p:val>
                                        </p:tav>
                                      </p:tavLst>
                                    </p:anim>
                                    <p:anim calcmode="lin" valueType="num">
                                      <p:cBhvr>
                                        <p:cTn id="16" dur="500" fill="hold"/>
                                        <p:tgtEl>
                                          <p:spTgt spid="4"/>
                                        </p:tgtEl>
                                        <p:attrNameLst>
                                          <p:attrName>ppt_w</p:attrName>
                                        </p:attrNameLst>
                                      </p:cBhvr>
                                      <p:tavLst>
                                        <p:tav tm="0">
                                          <p:val>
                                            <p:strVal val="#ppt_w+.3"/>
                                          </p:val>
                                        </p:tav>
                                        <p:tav tm="50000">
                                          <p:val>
                                            <p:strVal val="#ppt_w+.3"/>
                                          </p:val>
                                        </p:tav>
                                        <p:tav tm="100000">
                                          <p:val>
                                            <p:strVal val="#ppt_w"/>
                                          </p:val>
                                        </p:tav>
                                      </p:tavLst>
                                    </p:anim>
                                    <p:anim calcmode="lin" valueType="num">
                                      <p:cBhvr>
                                        <p:cTn id="17" dur="500" fill="hold"/>
                                        <p:tgtEl>
                                          <p:spTgt spid="4"/>
                                        </p:tgtEl>
                                        <p:attrNameLst>
                                          <p:attrName>ppt_x</p:attrName>
                                        </p:attrNameLst>
                                      </p:cBhvr>
                                      <p:tavLst>
                                        <p:tav tm="0">
                                          <p:val>
                                            <p:strVal val="#ppt_x-.3"/>
                                          </p:val>
                                        </p:tav>
                                        <p:tav tm="50000">
                                          <p:val>
                                            <p:strVal val="#ppt_x"/>
                                          </p:val>
                                        </p:tav>
                                        <p:tav tm="100000">
                                          <p:val>
                                            <p:strVal val="#ppt_x"/>
                                          </p:val>
                                        </p:tav>
                                      </p:tavLst>
                                    </p:anim>
                                    <p:anim calcmode="lin" valueType="num">
                                      <p:cBhvr>
                                        <p:cTn id="1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39" presetClass="entr" presetSubtype="0" accel="10000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500" fill="hold"/>
                                        <p:tgtEl>
                                          <p:spTgt spid="5"/>
                                        </p:tgtEl>
                                        <p:attrNameLst>
                                          <p:attrName>ppt_h</p:attrName>
                                        </p:attrNameLst>
                                      </p:cBhvr>
                                      <p:tavLst>
                                        <p:tav tm="0">
                                          <p:val>
                                            <p:strVal val="#ppt_h/20"/>
                                          </p:val>
                                        </p:tav>
                                        <p:tav tm="50000">
                                          <p:val>
                                            <p:strVal val="#ppt_h/20"/>
                                          </p:val>
                                        </p:tav>
                                        <p:tav tm="100000">
                                          <p:val>
                                            <p:strVal val="#ppt_h"/>
                                          </p:val>
                                        </p:tav>
                                      </p:tavLst>
                                    </p:anim>
                                    <p:anim calcmode="lin" valueType="num">
                                      <p:cBhvr>
                                        <p:cTn id="24" dur="500" fill="hold"/>
                                        <p:tgtEl>
                                          <p:spTgt spid="5"/>
                                        </p:tgtEl>
                                        <p:attrNameLst>
                                          <p:attrName>ppt_w</p:attrName>
                                        </p:attrNameLst>
                                      </p:cBhvr>
                                      <p:tavLst>
                                        <p:tav tm="0">
                                          <p:val>
                                            <p:strVal val="#ppt_w+.3"/>
                                          </p:val>
                                        </p:tav>
                                        <p:tav tm="50000">
                                          <p:val>
                                            <p:strVal val="#ppt_w+.3"/>
                                          </p:val>
                                        </p:tav>
                                        <p:tav tm="100000">
                                          <p:val>
                                            <p:strVal val="#ppt_w"/>
                                          </p:val>
                                        </p:tav>
                                      </p:tavLst>
                                    </p:anim>
                                    <p:anim calcmode="lin" valueType="num">
                                      <p:cBhvr>
                                        <p:cTn id="25" dur="500" fill="hold"/>
                                        <p:tgtEl>
                                          <p:spTgt spid="5"/>
                                        </p:tgtEl>
                                        <p:attrNameLst>
                                          <p:attrName>ppt_x</p:attrName>
                                        </p:attrNameLst>
                                      </p:cBhvr>
                                      <p:tavLst>
                                        <p:tav tm="0">
                                          <p:val>
                                            <p:strVal val="#ppt_x-.3"/>
                                          </p:val>
                                        </p:tav>
                                        <p:tav tm="50000">
                                          <p:val>
                                            <p:strVal val="#ppt_x"/>
                                          </p:val>
                                        </p:tav>
                                        <p:tav tm="100000">
                                          <p:val>
                                            <p:strVal val="#ppt_x"/>
                                          </p:val>
                                        </p:tav>
                                      </p:tavLst>
                                    </p:anim>
                                    <p:anim calcmode="lin" valueType="num">
                                      <p:cBhvr>
                                        <p:cTn id="26"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39" presetClass="entr" presetSubtype="0" accel="10000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500" fill="hold"/>
                                        <p:tgtEl>
                                          <p:spTgt spid="6"/>
                                        </p:tgtEl>
                                        <p:attrNameLst>
                                          <p:attrName>ppt_h</p:attrName>
                                        </p:attrNameLst>
                                      </p:cBhvr>
                                      <p:tavLst>
                                        <p:tav tm="0">
                                          <p:val>
                                            <p:strVal val="#ppt_h/20"/>
                                          </p:val>
                                        </p:tav>
                                        <p:tav tm="50000">
                                          <p:val>
                                            <p:strVal val="#ppt_h/20"/>
                                          </p:val>
                                        </p:tav>
                                        <p:tav tm="100000">
                                          <p:val>
                                            <p:strVal val="#ppt_h"/>
                                          </p:val>
                                        </p:tav>
                                      </p:tavLst>
                                    </p:anim>
                                    <p:anim calcmode="lin" valueType="num">
                                      <p:cBhvr>
                                        <p:cTn id="32" dur="500" fill="hold"/>
                                        <p:tgtEl>
                                          <p:spTgt spid="6"/>
                                        </p:tgtEl>
                                        <p:attrNameLst>
                                          <p:attrName>ppt_w</p:attrName>
                                        </p:attrNameLst>
                                      </p:cBhvr>
                                      <p:tavLst>
                                        <p:tav tm="0">
                                          <p:val>
                                            <p:strVal val="#ppt_w+.3"/>
                                          </p:val>
                                        </p:tav>
                                        <p:tav tm="50000">
                                          <p:val>
                                            <p:strVal val="#ppt_w+.3"/>
                                          </p:val>
                                        </p:tav>
                                        <p:tav tm="100000">
                                          <p:val>
                                            <p:strVal val="#ppt_w"/>
                                          </p:val>
                                        </p:tav>
                                      </p:tavLst>
                                    </p:anim>
                                    <p:anim calcmode="lin" valueType="num">
                                      <p:cBhvr>
                                        <p:cTn id="33" dur="500" fill="hold"/>
                                        <p:tgtEl>
                                          <p:spTgt spid="6"/>
                                        </p:tgtEl>
                                        <p:attrNameLst>
                                          <p:attrName>ppt_x</p:attrName>
                                        </p:attrNameLst>
                                      </p:cBhvr>
                                      <p:tavLst>
                                        <p:tav tm="0">
                                          <p:val>
                                            <p:strVal val="#ppt_x-.3"/>
                                          </p:val>
                                        </p:tav>
                                        <p:tav tm="50000">
                                          <p:val>
                                            <p:strVal val="#ppt_x"/>
                                          </p:val>
                                        </p:tav>
                                        <p:tav tm="100000">
                                          <p:val>
                                            <p:strVal val="#ppt_x"/>
                                          </p:val>
                                        </p:tav>
                                      </p:tavLst>
                                    </p:anim>
                                    <p:anim calcmode="lin" valueType="num">
                                      <p:cBhvr>
                                        <p:cTn id="34"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37" presetClass="entr" presetSubtype="0" fill="hold" grpId="0" nodeType="clickEffect">
                                  <p:stCondLst>
                                    <p:cond delay="0"/>
                                  </p:stCondLst>
                                  <p:childTnLst>
                                    <p:set>
                                      <p:cBhvr>
                                        <p:cTn id="38" dur="1" fill="hold">
                                          <p:stCondLst>
                                            <p:cond delay="0"/>
                                          </p:stCondLst>
                                        </p:cTn>
                                        <p:tgtEl>
                                          <p:spTgt spid="7">
                                            <p:txEl>
                                              <p:pRg st="0" end="0"/>
                                            </p:txEl>
                                          </p:spTgt>
                                        </p:tgtEl>
                                        <p:attrNameLst>
                                          <p:attrName>style.visibility</p:attrName>
                                        </p:attrNameLst>
                                      </p:cBhvr>
                                      <p:to>
                                        <p:strVal val="visible"/>
                                      </p:to>
                                    </p:set>
                                    <p:animEffect transition="in" filter="fade">
                                      <p:cBhvr>
                                        <p:cTn id="39" dur="1000"/>
                                        <p:tgtEl>
                                          <p:spTgt spid="7">
                                            <p:txEl>
                                              <p:pRg st="0" end="0"/>
                                            </p:txEl>
                                          </p:spTgt>
                                        </p:tgtEl>
                                      </p:cBhvr>
                                    </p:animEffect>
                                    <p:anim calcmode="lin" valueType="num">
                                      <p:cBhvr>
                                        <p:cTn id="40"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41" dur="900" decel="100000" fill="hold"/>
                                        <p:tgtEl>
                                          <p:spTgt spid="7">
                                            <p:txEl>
                                              <p:pRg st="0" end="0"/>
                                            </p:txEl>
                                          </p:spTgt>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7">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39" presetClass="entr" presetSubtype="0" accel="100000"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anim calcmode="lin" valueType="num">
                                      <p:cBhvr>
                                        <p:cTn id="47" dur="500" fill="hold"/>
                                        <p:tgtEl>
                                          <p:spTgt spid="8"/>
                                        </p:tgtEl>
                                        <p:attrNameLst>
                                          <p:attrName>ppt_h</p:attrName>
                                        </p:attrNameLst>
                                      </p:cBhvr>
                                      <p:tavLst>
                                        <p:tav tm="0">
                                          <p:val>
                                            <p:strVal val="#ppt_h/20"/>
                                          </p:val>
                                        </p:tav>
                                        <p:tav tm="50000">
                                          <p:val>
                                            <p:strVal val="#ppt_h/20"/>
                                          </p:val>
                                        </p:tav>
                                        <p:tav tm="100000">
                                          <p:val>
                                            <p:strVal val="#ppt_h"/>
                                          </p:val>
                                        </p:tav>
                                      </p:tavLst>
                                    </p:anim>
                                    <p:anim calcmode="lin" valueType="num">
                                      <p:cBhvr>
                                        <p:cTn id="48" dur="500" fill="hold"/>
                                        <p:tgtEl>
                                          <p:spTgt spid="8"/>
                                        </p:tgtEl>
                                        <p:attrNameLst>
                                          <p:attrName>ppt_w</p:attrName>
                                        </p:attrNameLst>
                                      </p:cBhvr>
                                      <p:tavLst>
                                        <p:tav tm="0">
                                          <p:val>
                                            <p:strVal val="#ppt_w+.3"/>
                                          </p:val>
                                        </p:tav>
                                        <p:tav tm="50000">
                                          <p:val>
                                            <p:strVal val="#ppt_w+.3"/>
                                          </p:val>
                                        </p:tav>
                                        <p:tav tm="100000">
                                          <p:val>
                                            <p:strVal val="#ppt_w"/>
                                          </p:val>
                                        </p:tav>
                                      </p:tavLst>
                                    </p:anim>
                                    <p:anim calcmode="lin" valueType="num">
                                      <p:cBhvr>
                                        <p:cTn id="49" dur="500" fill="hold"/>
                                        <p:tgtEl>
                                          <p:spTgt spid="8"/>
                                        </p:tgtEl>
                                        <p:attrNameLst>
                                          <p:attrName>ppt_x</p:attrName>
                                        </p:attrNameLst>
                                      </p:cBhvr>
                                      <p:tavLst>
                                        <p:tav tm="0">
                                          <p:val>
                                            <p:strVal val="#ppt_x-.3"/>
                                          </p:val>
                                        </p:tav>
                                        <p:tav tm="50000">
                                          <p:val>
                                            <p:strVal val="#ppt_x"/>
                                          </p:val>
                                        </p:tav>
                                        <p:tav tm="100000">
                                          <p:val>
                                            <p:strVal val="#ppt_x"/>
                                          </p:val>
                                        </p:tav>
                                      </p:tavLst>
                                    </p:anim>
                                    <p:anim calcmode="lin" valueType="num">
                                      <p:cBhvr>
                                        <p:cTn id="50"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39" presetClass="entr" presetSubtype="0" accel="100000" fill="hold" grpId="0" nodeType="clickEffect">
                                  <p:stCondLst>
                                    <p:cond delay="0"/>
                                  </p:stCondLst>
                                  <p:childTnLst>
                                    <p:set>
                                      <p:cBhvr>
                                        <p:cTn id="54" dur="1" fill="hold">
                                          <p:stCondLst>
                                            <p:cond delay="0"/>
                                          </p:stCondLst>
                                        </p:cTn>
                                        <p:tgtEl>
                                          <p:spTgt spid="9"/>
                                        </p:tgtEl>
                                        <p:attrNameLst>
                                          <p:attrName>style.visibility</p:attrName>
                                        </p:attrNameLst>
                                      </p:cBhvr>
                                      <p:to>
                                        <p:strVal val="visible"/>
                                      </p:to>
                                    </p:set>
                                    <p:anim calcmode="lin" valueType="num">
                                      <p:cBhvr>
                                        <p:cTn id="55" dur="500" fill="hold"/>
                                        <p:tgtEl>
                                          <p:spTgt spid="9"/>
                                        </p:tgtEl>
                                        <p:attrNameLst>
                                          <p:attrName>ppt_h</p:attrName>
                                        </p:attrNameLst>
                                      </p:cBhvr>
                                      <p:tavLst>
                                        <p:tav tm="0">
                                          <p:val>
                                            <p:strVal val="#ppt_h/20"/>
                                          </p:val>
                                        </p:tav>
                                        <p:tav tm="50000">
                                          <p:val>
                                            <p:strVal val="#ppt_h/20"/>
                                          </p:val>
                                        </p:tav>
                                        <p:tav tm="100000">
                                          <p:val>
                                            <p:strVal val="#ppt_h"/>
                                          </p:val>
                                        </p:tav>
                                      </p:tavLst>
                                    </p:anim>
                                    <p:anim calcmode="lin" valueType="num">
                                      <p:cBhvr>
                                        <p:cTn id="56" dur="500" fill="hold"/>
                                        <p:tgtEl>
                                          <p:spTgt spid="9"/>
                                        </p:tgtEl>
                                        <p:attrNameLst>
                                          <p:attrName>ppt_w</p:attrName>
                                        </p:attrNameLst>
                                      </p:cBhvr>
                                      <p:tavLst>
                                        <p:tav tm="0">
                                          <p:val>
                                            <p:strVal val="#ppt_w+.3"/>
                                          </p:val>
                                        </p:tav>
                                        <p:tav tm="50000">
                                          <p:val>
                                            <p:strVal val="#ppt_w+.3"/>
                                          </p:val>
                                        </p:tav>
                                        <p:tav tm="100000">
                                          <p:val>
                                            <p:strVal val="#ppt_w"/>
                                          </p:val>
                                        </p:tav>
                                      </p:tavLst>
                                    </p:anim>
                                    <p:anim calcmode="lin" valueType="num">
                                      <p:cBhvr>
                                        <p:cTn id="57" dur="500" fill="hold"/>
                                        <p:tgtEl>
                                          <p:spTgt spid="9"/>
                                        </p:tgtEl>
                                        <p:attrNameLst>
                                          <p:attrName>ppt_x</p:attrName>
                                        </p:attrNameLst>
                                      </p:cBhvr>
                                      <p:tavLst>
                                        <p:tav tm="0">
                                          <p:val>
                                            <p:strVal val="#ppt_x-.3"/>
                                          </p:val>
                                        </p:tav>
                                        <p:tav tm="50000">
                                          <p:val>
                                            <p:strVal val="#ppt_x"/>
                                          </p:val>
                                        </p:tav>
                                        <p:tav tm="100000">
                                          <p:val>
                                            <p:strVal val="#ppt_x"/>
                                          </p:val>
                                        </p:tav>
                                      </p:tavLst>
                                    </p:anim>
                                    <p:anim calcmode="lin" valueType="num">
                                      <p:cBhvr>
                                        <p:cTn id="58"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59" fill="hold" nodeType="clickPar">
                      <p:stCondLst>
                        <p:cond delay="indefinite"/>
                      </p:stCondLst>
                      <p:childTnLst>
                        <p:par>
                          <p:cTn id="60" fill="hold" nodeType="withGroup">
                            <p:stCondLst>
                              <p:cond delay="0"/>
                            </p:stCondLst>
                            <p:childTnLst>
                              <p:par>
                                <p:cTn id="61" presetID="37" presetClass="entr" presetSubtype="0" fill="hold" grpId="0" nodeType="clickEffect">
                                  <p:stCondLst>
                                    <p:cond delay="0"/>
                                  </p:stCondLst>
                                  <p:childTnLst>
                                    <p:set>
                                      <p:cBhvr>
                                        <p:cTn id="62" dur="1" fill="hold">
                                          <p:stCondLst>
                                            <p:cond delay="0"/>
                                          </p:stCondLst>
                                        </p:cTn>
                                        <p:tgtEl>
                                          <p:spTgt spid="7">
                                            <p:txEl>
                                              <p:pRg st="1" end="1"/>
                                            </p:txEl>
                                          </p:spTgt>
                                        </p:tgtEl>
                                        <p:attrNameLst>
                                          <p:attrName>style.visibility</p:attrName>
                                        </p:attrNameLst>
                                      </p:cBhvr>
                                      <p:to>
                                        <p:strVal val="visible"/>
                                      </p:to>
                                    </p:set>
                                    <p:animEffect transition="in" filter="fade">
                                      <p:cBhvr>
                                        <p:cTn id="63" dur="1000"/>
                                        <p:tgtEl>
                                          <p:spTgt spid="7">
                                            <p:txEl>
                                              <p:pRg st="1" end="1"/>
                                            </p:txEl>
                                          </p:spTgt>
                                        </p:tgtEl>
                                      </p:cBhvr>
                                    </p:animEffect>
                                    <p:anim calcmode="lin" valueType="num">
                                      <p:cBhvr>
                                        <p:cTn id="64"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65" dur="900" decel="100000" fill="hold"/>
                                        <p:tgtEl>
                                          <p:spTgt spid="7">
                                            <p:txEl>
                                              <p:pRg st="1" end="1"/>
                                            </p:txEl>
                                          </p:spTgt>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7">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67" fill="hold" nodeType="clickPar">
                      <p:stCondLst>
                        <p:cond delay="indefinite"/>
                      </p:stCondLst>
                      <p:childTnLst>
                        <p:par>
                          <p:cTn id="68" fill="hold" nodeType="withGroup">
                            <p:stCondLst>
                              <p:cond delay="0"/>
                            </p:stCondLst>
                            <p:childTnLst>
                              <p:par>
                                <p:cTn id="69" presetID="39" presetClass="entr" presetSubtype="0" accel="100000" fill="hold" grpId="0" nodeType="click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ppt_h</p:attrName>
                                        </p:attrNameLst>
                                      </p:cBhvr>
                                      <p:tavLst>
                                        <p:tav tm="0">
                                          <p:val>
                                            <p:strVal val="#ppt_h/20"/>
                                          </p:val>
                                        </p:tav>
                                        <p:tav tm="50000">
                                          <p:val>
                                            <p:strVal val="#ppt_h/20"/>
                                          </p:val>
                                        </p:tav>
                                        <p:tav tm="100000">
                                          <p:val>
                                            <p:strVal val="#ppt_h"/>
                                          </p:val>
                                        </p:tav>
                                      </p:tavLst>
                                    </p:anim>
                                    <p:anim calcmode="lin" valueType="num">
                                      <p:cBhvr>
                                        <p:cTn id="72" dur="500" fill="hold"/>
                                        <p:tgtEl>
                                          <p:spTgt spid="10"/>
                                        </p:tgtEl>
                                        <p:attrNameLst>
                                          <p:attrName>ppt_w</p:attrName>
                                        </p:attrNameLst>
                                      </p:cBhvr>
                                      <p:tavLst>
                                        <p:tav tm="0">
                                          <p:val>
                                            <p:strVal val="#ppt_w+.3"/>
                                          </p:val>
                                        </p:tav>
                                        <p:tav tm="50000">
                                          <p:val>
                                            <p:strVal val="#ppt_w+.3"/>
                                          </p:val>
                                        </p:tav>
                                        <p:tav tm="100000">
                                          <p:val>
                                            <p:strVal val="#ppt_w"/>
                                          </p:val>
                                        </p:tav>
                                      </p:tavLst>
                                    </p:anim>
                                    <p:anim calcmode="lin" valueType="num">
                                      <p:cBhvr>
                                        <p:cTn id="73" dur="500" fill="hold"/>
                                        <p:tgtEl>
                                          <p:spTgt spid="10"/>
                                        </p:tgtEl>
                                        <p:attrNameLst>
                                          <p:attrName>ppt_x</p:attrName>
                                        </p:attrNameLst>
                                      </p:cBhvr>
                                      <p:tavLst>
                                        <p:tav tm="0">
                                          <p:val>
                                            <p:strVal val="#ppt_x-.3"/>
                                          </p:val>
                                        </p:tav>
                                        <p:tav tm="50000">
                                          <p:val>
                                            <p:strVal val="#ppt_x"/>
                                          </p:val>
                                        </p:tav>
                                        <p:tav tm="100000">
                                          <p:val>
                                            <p:strVal val="#ppt_x"/>
                                          </p:val>
                                        </p:tav>
                                      </p:tavLst>
                                    </p:anim>
                                    <p:anim calcmode="lin" valueType="num">
                                      <p:cBhvr>
                                        <p:cTn id="74"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75" fill="hold" nodeType="clickPar">
                      <p:stCondLst>
                        <p:cond delay="indefinite"/>
                      </p:stCondLst>
                      <p:childTnLst>
                        <p:par>
                          <p:cTn id="76" fill="hold" nodeType="withGroup">
                            <p:stCondLst>
                              <p:cond delay="0"/>
                            </p:stCondLst>
                            <p:childTnLst>
                              <p:par>
                                <p:cTn id="77" presetID="37" presetClass="entr" presetSubtype="0" fill="hold" grpId="0" nodeType="clickEffect">
                                  <p:stCondLst>
                                    <p:cond delay="0"/>
                                  </p:stCondLst>
                                  <p:childTnLst>
                                    <p:set>
                                      <p:cBhvr>
                                        <p:cTn id="78" dur="1" fill="hold">
                                          <p:stCondLst>
                                            <p:cond delay="0"/>
                                          </p:stCondLst>
                                        </p:cTn>
                                        <p:tgtEl>
                                          <p:spTgt spid="7">
                                            <p:txEl>
                                              <p:pRg st="2" end="2"/>
                                            </p:txEl>
                                          </p:spTgt>
                                        </p:tgtEl>
                                        <p:attrNameLst>
                                          <p:attrName>style.visibility</p:attrName>
                                        </p:attrNameLst>
                                      </p:cBhvr>
                                      <p:to>
                                        <p:strVal val="visible"/>
                                      </p:to>
                                    </p:set>
                                    <p:animEffect transition="in" filter="fade">
                                      <p:cBhvr>
                                        <p:cTn id="79" dur="1000"/>
                                        <p:tgtEl>
                                          <p:spTgt spid="7">
                                            <p:txEl>
                                              <p:pRg st="2" end="2"/>
                                            </p:txEl>
                                          </p:spTgt>
                                        </p:tgtEl>
                                      </p:cBhvr>
                                    </p:animEffect>
                                    <p:anim calcmode="lin" valueType="num">
                                      <p:cBhvr>
                                        <p:cTn id="80"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81" dur="900" decel="100000" fill="hold"/>
                                        <p:tgtEl>
                                          <p:spTgt spid="7">
                                            <p:txEl>
                                              <p:pRg st="2" end="2"/>
                                            </p:txEl>
                                          </p:spTgt>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7">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83" fill="hold" nodeType="clickPar">
                      <p:stCondLst>
                        <p:cond delay="indefinite"/>
                      </p:stCondLst>
                      <p:childTnLst>
                        <p:par>
                          <p:cTn id="84" fill="hold" nodeType="withGroup">
                            <p:stCondLst>
                              <p:cond delay="0"/>
                            </p:stCondLst>
                            <p:childTnLst>
                              <p:par>
                                <p:cTn id="85" presetID="37" presetClass="entr" presetSubtype="0" fill="hold" grpId="0" nodeType="clickEffect">
                                  <p:stCondLst>
                                    <p:cond delay="0"/>
                                  </p:stCondLst>
                                  <p:childTnLst>
                                    <p:set>
                                      <p:cBhvr>
                                        <p:cTn id="86" dur="1" fill="hold">
                                          <p:stCondLst>
                                            <p:cond delay="0"/>
                                          </p:stCondLst>
                                        </p:cTn>
                                        <p:tgtEl>
                                          <p:spTgt spid="7">
                                            <p:txEl>
                                              <p:pRg st="3" end="3"/>
                                            </p:txEl>
                                          </p:spTgt>
                                        </p:tgtEl>
                                        <p:attrNameLst>
                                          <p:attrName>style.visibility</p:attrName>
                                        </p:attrNameLst>
                                      </p:cBhvr>
                                      <p:to>
                                        <p:strVal val="visible"/>
                                      </p:to>
                                    </p:set>
                                    <p:animEffect transition="in" filter="fade">
                                      <p:cBhvr>
                                        <p:cTn id="87" dur="1000"/>
                                        <p:tgtEl>
                                          <p:spTgt spid="7">
                                            <p:txEl>
                                              <p:pRg st="3" end="3"/>
                                            </p:txEl>
                                          </p:spTgt>
                                        </p:tgtEl>
                                      </p:cBhvr>
                                    </p:animEffect>
                                    <p:anim calcmode="lin" valueType="num">
                                      <p:cBhvr>
                                        <p:cTn id="88"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89" dur="900" decel="100000" fill="hold"/>
                                        <p:tgtEl>
                                          <p:spTgt spid="7">
                                            <p:txEl>
                                              <p:pRg st="3" end="3"/>
                                            </p:txEl>
                                          </p:spTgt>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7">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91" fill="hold" nodeType="clickPar">
                      <p:stCondLst>
                        <p:cond delay="indefinite"/>
                      </p:stCondLst>
                      <p:childTnLst>
                        <p:par>
                          <p:cTn id="92" fill="hold" nodeType="withGroup">
                            <p:stCondLst>
                              <p:cond delay="0"/>
                            </p:stCondLst>
                            <p:childTnLst>
                              <p:par>
                                <p:cTn id="93" presetID="37" presetClass="entr" presetSubtype="0" fill="hold" grpId="0" nodeType="clickEffect">
                                  <p:stCondLst>
                                    <p:cond delay="0"/>
                                  </p:stCondLst>
                                  <p:childTnLst>
                                    <p:set>
                                      <p:cBhvr>
                                        <p:cTn id="94" dur="1" fill="hold">
                                          <p:stCondLst>
                                            <p:cond delay="0"/>
                                          </p:stCondLst>
                                        </p:cTn>
                                        <p:tgtEl>
                                          <p:spTgt spid="11"/>
                                        </p:tgtEl>
                                        <p:attrNameLst>
                                          <p:attrName>style.visibility</p:attrName>
                                        </p:attrNameLst>
                                      </p:cBhvr>
                                      <p:to>
                                        <p:strVal val="visible"/>
                                      </p:to>
                                    </p:set>
                                    <p:animEffect transition="in" filter="fade">
                                      <p:cBhvr>
                                        <p:cTn id="95" dur="1000"/>
                                        <p:tgtEl>
                                          <p:spTgt spid="11"/>
                                        </p:tgtEl>
                                      </p:cBhvr>
                                    </p:animEffect>
                                    <p:anim calcmode="lin" valueType="num">
                                      <p:cBhvr>
                                        <p:cTn id="96" dur="1000" fill="hold"/>
                                        <p:tgtEl>
                                          <p:spTgt spid="11"/>
                                        </p:tgtEl>
                                        <p:attrNameLst>
                                          <p:attrName>ppt_x</p:attrName>
                                        </p:attrNameLst>
                                      </p:cBhvr>
                                      <p:tavLst>
                                        <p:tav tm="0">
                                          <p:val>
                                            <p:strVal val="#ppt_x"/>
                                          </p:val>
                                        </p:tav>
                                        <p:tav tm="100000">
                                          <p:val>
                                            <p:strVal val="#ppt_x"/>
                                          </p:val>
                                        </p:tav>
                                      </p:tavLst>
                                    </p:anim>
                                    <p:anim calcmode="lin" valueType="num">
                                      <p:cBhvr>
                                        <p:cTn id="97" dur="900" decel="100000" fill="hold"/>
                                        <p:tgtEl>
                                          <p:spTgt spid="11"/>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childTnLst>
                    </p:cTn>
                  </p:par>
                  <p:par>
                    <p:cTn id="99" fill="hold" nodeType="clickPar">
                      <p:stCondLst>
                        <p:cond delay="indefinite"/>
                      </p:stCondLst>
                      <p:childTnLst>
                        <p:par>
                          <p:cTn id="100" fill="hold" nodeType="withGroup">
                            <p:stCondLst>
                              <p:cond delay="0"/>
                            </p:stCondLst>
                            <p:childTnLst>
                              <p:par>
                                <p:cTn id="101" presetID="39" presetClass="entr" presetSubtype="0" accel="100000" fill="hold" grpId="0" nodeType="clickEffect">
                                  <p:stCondLst>
                                    <p:cond delay="0"/>
                                  </p:stCondLst>
                                  <p:childTnLst>
                                    <p:set>
                                      <p:cBhvr>
                                        <p:cTn id="102" dur="1" fill="hold">
                                          <p:stCondLst>
                                            <p:cond delay="0"/>
                                          </p:stCondLst>
                                        </p:cTn>
                                        <p:tgtEl>
                                          <p:spTgt spid="12"/>
                                        </p:tgtEl>
                                        <p:attrNameLst>
                                          <p:attrName>style.visibility</p:attrName>
                                        </p:attrNameLst>
                                      </p:cBhvr>
                                      <p:to>
                                        <p:strVal val="visible"/>
                                      </p:to>
                                    </p:set>
                                    <p:anim calcmode="lin" valueType="num">
                                      <p:cBhvr>
                                        <p:cTn id="103" dur="500" fill="hold"/>
                                        <p:tgtEl>
                                          <p:spTgt spid="12"/>
                                        </p:tgtEl>
                                        <p:attrNameLst>
                                          <p:attrName>ppt_h</p:attrName>
                                        </p:attrNameLst>
                                      </p:cBhvr>
                                      <p:tavLst>
                                        <p:tav tm="0">
                                          <p:val>
                                            <p:strVal val="#ppt_h/20"/>
                                          </p:val>
                                        </p:tav>
                                        <p:tav tm="50000">
                                          <p:val>
                                            <p:strVal val="#ppt_h/20"/>
                                          </p:val>
                                        </p:tav>
                                        <p:tav tm="100000">
                                          <p:val>
                                            <p:strVal val="#ppt_h"/>
                                          </p:val>
                                        </p:tav>
                                      </p:tavLst>
                                    </p:anim>
                                    <p:anim calcmode="lin" valueType="num">
                                      <p:cBhvr>
                                        <p:cTn id="104" dur="500" fill="hold"/>
                                        <p:tgtEl>
                                          <p:spTgt spid="12"/>
                                        </p:tgtEl>
                                        <p:attrNameLst>
                                          <p:attrName>ppt_w</p:attrName>
                                        </p:attrNameLst>
                                      </p:cBhvr>
                                      <p:tavLst>
                                        <p:tav tm="0">
                                          <p:val>
                                            <p:strVal val="#ppt_w+.3"/>
                                          </p:val>
                                        </p:tav>
                                        <p:tav tm="50000">
                                          <p:val>
                                            <p:strVal val="#ppt_w+.3"/>
                                          </p:val>
                                        </p:tav>
                                        <p:tav tm="100000">
                                          <p:val>
                                            <p:strVal val="#ppt_w"/>
                                          </p:val>
                                        </p:tav>
                                      </p:tavLst>
                                    </p:anim>
                                    <p:anim calcmode="lin" valueType="num">
                                      <p:cBhvr>
                                        <p:cTn id="105" dur="500" fill="hold"/>
                                        <p:tgtEl>
                                          <p:spTgt spid="12"/>
                                        </p:tgtEl>
                                        <p:attrNameLst>
                                          <p:attrName>ppt_x</p:attrName>
                                        </p:attrNameLst>
                                      </p:cBhvr>
                                      <p:tavLst>
                                        <p:tav tm="0">
                                          <p:val>
                                            <p:strVal val="#ppt_x-.3"/>
                                          </p:val>
                                        </p:tav>
                                        <p:tav tm="50000">
                                          <p:val>
                                            <p:strVal val="#ppt_x"/>
                                          </p:val>
                                        </p:tav>
                                        <p:tav tm="100000">
                                          <p:val>
                                            <p:strVal val="#ppt_x"/>
                                          </p:val>
                                        </p:tav>
                                      </p:tavLst>
                                    </p:anim>
                                    <p:anim calcmode="lin" valueType="num">
                                      <p:cBhvr>
                                        <p:cTn id="106"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build="p"/>
      <p:bldP spid="8" grpId="0"/>
      <p:bldP spid="9" grpId="0"/>
      <p:bldP spid="10" grpId="0"/>
      <p:bldP spid="11" grpId="0"/>
      <p:bldP spid="12"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pic>
        <p:nvPicPr>
          <p:cNvPr id="2" name="Picture 1" descr="images-5.jpeg"/>
          <p:cNvPicPr>
            <a:picLocks noChangeAspect="1"/>
          </p:cNvPicPr>
          <p:nvPr/>
        </p:nvPicPr>
        <p:blipFill>
          <a:blip r:embed="rId2"/>
          <a:stretch>
            <a:fillRect/>
          </a:stretch>
        </p:blipFill>
        <p:spPr>
          <a:xfrm>
            <a:off x="184150" y="165100"/>
            <a:ext cx="4397375" cy="3632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1683" name="TextBox 2"/>
          <p:cNvSpPr txBox="1">
            <a:spLocks noChangeArrowheads="1"/>
          </p:cNvSpPr>
          <p:nvPr/>
        </p:nvSpPr>
        <p:spPr bwMode="auto">
          <a:xfrm>
            <a:off x="4800600" y="165100"/>
            <a:ext cx="4178300" cy="1292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3800" dirty="0">
                <a:solidFill>
                  <a:srgbClr val="FF0000"/>
                </a:solidFill>
              </a:rPr>
              <a:t>Protein Synthesis (Translation)</a:t>
            </a:r>
          </a:p>
        </p:txBody>
      </p:sp>
      <p:sp>
        <p:nvSpPr>
          <p:cNvPr id="4" name="TextBox 3"/>
          <p:cNvSpPr txBox="1"/>
          <p:nvPr/>
        </p:nvSpPr>
        <p:spPr>
          <a:xfrm>
            <a:off x="4800600" y="1457325"/>
            <a:ext cx="4343400" cy="249396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spAutoFit/>
          </a:bodyPr>
          <a:lstStyle/>
          <a:p>
            <a:pPr>
              <a:defRPr/>
            </a:pPr>
            <a:r>
              <a:rPr lang="en-US" sz="2600" dirty="0">
                <a:solidFill>
                  <a:srgbClr val="8C2AAC"/>
                </a:solidFill>
              </a:rPr>
              <a:t>The synthesis of proteins is called ___________.  </a:t>
            </a:r>
          </a:p>
          <a:p>
            <a:pPr>
              <a:defRPr/>
            </a:pPr>
            <a:r>
              <a:rPr lang="en-US" sz="2600" dirty="0">
                <a:solidFill>
                  <a:srgbClr val="8C2AAC"/>
                </a:solidFill>
              </a:rPr>
              <a:t>The cell must translate the base sequence of an ______ molecule into the __________ sequence of a protein. </a:t>
            </a:r>
          </a:p>
        </p:txBody>
      </p:sp>
      <p:sp>
        <p:nvSpPr>
          <p:cNvPr id="5" name="TextBox 4"/>
          <p:cNvSpPr txBox="1">
            <a:spLocks noChangeArrowheads="1"/>
          </p:cNvSpPr>
          <p:nvPr/>
        </p:nvSpPr>
        <p:spPr bwMode="auto">
          <a:xfrm>
            <a:off x="5702300" y="1862224"/>
            <a:ext cx="2476500" cy="492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600" dirty="0">
                <a:solidFill>
                  <a:srgbClr val="000090"/>
                </a:solidFill>
              </a:rPr>
              <a:t>translation</a:t>
            </a:r>
          </a:p>
        </p:txBody>
      </p:sp>
      <p:sp>
        <p:nvSpPr>
          <p:cNvPr id="6" name="TextBox 5"/>
          <p:cNvSpPr txBox="1">
            <a:spLocks noChangeArrowheads="1"/>
          </p:cNvSpPr>
          <p:nvPr/>
        </p:nvSpPr>
        <p:spPr bwMode="auto">
          <a:xfrm>
            <a:off x="7652745" y="2653636"/>
            <a:ext cx="121920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dirty="0">
                <a:solidFill>
                  <a:srgbClr val="000090"/>
                </a:solidFill>
              </a:rPr>
              <a:t>mRNA</a:t>
            </a:r>
          </a:p>
        </p:txBody>
      </p:sp>
      <p:sp>
        <p:nvSpPr>
          <p:cNvPr id="7" name="TextBox 6"/>
          <p:cNvSpPr txBox="1">
            <a:spLocks noChangeArrowheads="1"/>
          </p:cNvSpPr>
          <p:nvPr/>
        </p:nvSpPr>
        <p:spPr bwMode="auto">
          <a:xfrm>
            <a:off x="7308850" y="3028777"/>
            <a:ext cx="2476500" cy="492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600" dirty="0">
                <a:solidFill>
                  <a:srgbClr val="000090"/>
                </a:solidFill>
              </a:rPr>
              <a:t>amino acid</a:t>
            </a:r>
          </a:p>
        </p:txBody>
      </p:sp>
      <p:sp>
        <p:nvSpPr>
          <p:cNvPr id="8" name="TextBox 7"/>
          <p:cNvSpPr txBox="1"/>
          <p:nvPr/>
        </p:nvSpPr>
        <p:spPr>
          <a:xfrm>
            <a:off x="184150" y="4127500"/>
            <a:ext cx="5518150" cy="2554288"/>
          </a:xfrm>
          <a:prstGeom prst="rect">
            <a:avLst/>
          </a:prstGeom>
          <a:ln w="57150" cap="flat" cmpd="sng" algn="ctr">
            <a:solidFill>
              <a:schemeClr val="accent2"/>
            </a:solidFill>
            <a:prstDash val="solid"/>
            <a:round/>
            <a:headEnd type="none" w="med" len="med"/>
            <a:tailEnd type="none" w="med" len="med"/>
          </a:ln>
        </p:spPr>
        <p:style>
          <a:lnRef idx="2">
            <a:schemeClr val="accent2"/>
          </a:lnRef>
          <a:fillRef idx="1">
            <a:schemeClr val="lt1"/>
          </a:fillRef>
          <a:effectRef idx="0">
            <a:schemeClr val="accent2"/>
          </a:effectRef>
          <a:fontRef idx="minor">
            <a:schemeClr val="dk1"/>
          </a:fontRef>
        </p:style>
        <p:txBody>
          <a:bodyPr>
            <a:spAutoFit/>
          </a:bodyPr>
          <a:lstStyle/>
          <a:p>
            <a:pPr>
              <a:defRPr/>
            </a:pPr>
            <a:r>
              <a:rPr lang="en-US" sz="3200" dirty="0"/>
              <a:t>The site of translation, or _________________, occurs in the _________.  The ribosome facilitates the orderly linking of amino acids into proteins.</a:t>
            </a:r>
          </a:p>
        </p:txBody>
      </p:sp>
      <p:sp>
        <p:nvSpPr>
          <p:cNvPr id="9" name="TextBox 8"/>
          <p:cNvSpPr txBox="1">
            <a:spLocks noChangeArrowheads="1"/>
          </p:cNvSpPr>
          <p:nvPr/>
        </p:nvSpPr>
        <p:spPr bwMode="auto">
          <a:xfrm>
            <a:off x="401367" y="4592060"/>
            <a:ext cx="4562475"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3200" dirty="0">
                <a:solidFill>
                  <a:srgbClr val="FF0000"/>
                </a:solidFill>
              </a:rPr>
              <a:t>protein synthesis</a:t>
            </a:r>
          </a:p>
        </p:txBody>
      </p:sp>
      <p:sp>
        <p:nvSpPr>
          <p:cNvPr id="10" name="TextBox 9"/>
          <p:cNvSpPr txBox="1">
            <a:spLocks noChangeArrowheads="1"/>
          </p:cNvSpPr>
          <p:nvPr/>
        </p:nvSpPr>
        <p:spPr bwMode="auto">
          <a:xfrm>
            <a:off x="831850" y="5092700"/>
            <a:ext cx="4562475" cy="585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3200" dirty="0">
                <a:solidFill>
                  <a:srgbClr val="FF0000"/>
                </a:solidFill>
              </a:rPr>
              <a:t>ribosome</a:t>
            </a:r>
          </a:p>
        </p:txBody>
      </p:sp>
      <p:sp>
        <p:nvSpPr>
          <p:cNvPr id="11" name="TextBox 10"/>
          <p:cNvSpPr txBox="1">
            <a:spLocks noChangeArrowheads="1"/>
          </p:cNvSpPr>
          <p:nvPr/>
        </p:nvSpPr>
        <p:spPr bwMode="auto">
          <a:xfrm>
            <a:off x="5994400" y="4127500"/>
            <a:ext cx="2984500" cy="2678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800" dirty="0">
                <a:solidFill>
                  <a:schemeClr val="bg1"/>
                </a:solidFill>
              </a:rPr>
              <a:t>During translation, the cell uses information from mRNA to produce proteins.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fade">
                                      <p:cBhvr>
                                        <p:cTn id="7" dur="1000"/>
                                        <p:tgtEl>
                                          <p:spTgt spid="4">
                                            <p:bg/>
                                          </p:spTgt>
                                        </p:tgtEl>
                                      </p:cBhvr>
                                    </p:animEffect>
                                    <p:anim calcmode="lin" valueType="num">
                                      <p:cBhvr>
                                        <p:cTn id="8" dur="1000" fill="hold"/>
                                        <p:tgtEl>
                                          <p:spTgt spid="4">
                                            <p:bg/>
                                          </p:spTgt>
                                        </p:tgtEl>
                                        <p:attrNameLst>
                                          <p:attrName>ppt_x</p:attrName>
                                        </p:attrNameLst>
                                      </p:cBhvr>
                                      <p:tavLst>
                                        <p:tav tm="0">
                                          <p:val>
                                            <p:strVal val="#ppt_x"/>
                                          </p:val>
                                        </p:tav>
                                        <p:tav tm="100000">
                                          <p:val>
                                            <p:strVal val="#ppt_x"/>
                                          </p:val>
                                        </p:tav>
                                      </p:tavLst>
                                    </p:anim>
                                    <p:anim calcmode="lin" valueType="num">
                                      <p:cBhvr>
                                        <p:cTn id="9" dur="900" decel="100000" fill="hold"/>
                                        <p:tgtEl>
                                          <p:spTgt spid="4">
                                            <p:bg/>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
                                            <p:bg/>
                                          </p:spTgt>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fade">
                                      <p:cBhvr>
                                        <p:cTn id="15" dur="1000"/>
                                        <p:tgtEl>
                                          <p:spTgt spid="4">
                                            <p:txEl>
                                              <p:pRg st="0" end="0"/>
                                            </p:txEl>
                                          </p:spTgt>
                                        </p:tgtEl>
                                      </p:cBhvr>
                                    </p:animEffect>
                                    <p:anim calcmode="lin" valueType="num">
                                      <p:cBhvr>
                                        <p:cTn id="16"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4">
                                            <p:txEl>
                                              <p:pRg st="0" end="0"/>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4">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41" presetClass="entr" presetSubtype="0" fill="hold" grpId="0" nodeType="clickEffect">
                                  <p:stCondLst>
                                    <p:cond delay="0"/>
                                  </p:stCondLst>
                                  <p:iterate type="lt">
                                    <p:tmPct val="10000"/>
                                  </p:iterate>
                                  <p:childTnLst>
                                    <p:set>
                                      <p:cBhvr>
                                        <p:cTn id="22" dur="1" fill="hold">
                                          <p:stCondLst>
                                            <p:cond delay="0"/>
                                          </p:stCondLst>
                                        </p:cTn>
                                        <p:tgtEl>
                                          <p:spTgt spid="5"/>
                                        </p:tgtEl>
                                        <p:attrNameLst>
                                          <p:attrName>style.visibility</p:attrName>
                                        </p:attrNameLst>
                                      </p:cBhvr>
                                      <p:to>
                                        <p:strVal val="visible"/>
                                      </p:to>
                                    </p:set>
                                    <p:anim calcmode="lin" valueType="num">
                                      <p:cBhvr>
                                        <p:cTn id="23"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24" dur="500" fill="hold"/>
                                        <p:tgtEl>
                                          <p:spTgt spid="5"/>
                                        </p:tgtEl>
                                        <p:attrNameLst>
                                          <p:attrName>ppt_y</p:attrName>
                                        </p:attrNameLst>
                                      </p:cBhvr>
                                      <p:tavLst>
                                        <p:tav tm="0">
                                          <p:val>
                                            <p:strVal val="#ppt_y"/>
                                          </p:val>
                                        </p:tav>
                                        <p:tav tm="100000">
                                          <p:val>
                                            <p:strVal val="#ppt_y"/>
                                          </p:val>
                                        </p:tav>
                                      </p:tavLst>
                                    </p:anim>
                                    <p:anim calcmode="lin" valueType="num">
                                      <p:cBhvr>
                                        <p:cTn id="25"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26"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27" dur="500" tmFilter="0,0; .5, 1; 1, 1"/>
                                        <p:tgtEl>
                                          <p:spTgt spid="5"/>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7" presetClass="entr" presetSubtype="0" fill="hold" grpId="0" nodeType="clickEffect">
                                  <p:stCondLst>
                                    <p:cond delay="0"/>
                                  </p:stCondLst>
                                  <p:childTnLst>
                                    <p:set>
                                      <p:cBhvr>
                                        <p:cTn id="31" dur="1" fill="hold">
                                          <p:stCondLst>
                                            <p:cond delay="0"/>
                                          </p:stCondLst>
                                        </p:cTn>
                                        <p:tgtEl>
                                          <p:spTgt spid="4">
                                            <p:txEl>
                                              <p:pRg st="1" end="1"/>
                                            </p:txEl>
                                          </p:spTgt>
                                        </p:tgtEl>
                                        <p:attrNameLst>
                                          <p:attrName>style.visibility</p:attrName>
                                        </p:attrNameLst>
                                      </p:cBhvr>
                                      <p:to>
                                        <p:strVal val="visible"/>
                                      </p:to>
                                    </p:set>
                                    <p:animEffect transition="in" filter="fade">
                                      <p:cBhvr>
                                        <p:cTn id="32" dur="1000"/>
                                        <p:tgtEl>
                                          <p:spTgt spid="4">
                                            <p:txEl>
                                              <p:pRg st="1" end="1"/>
                                            </p:txEl>
                                          </p:spTgt>
                                        </p:tgtEl>
                                      </p:cBhvr>
                                    </p:animEffect>
                                    <p:anim calcmode="lin" valueType="num">
                                      <p:cBhvr>
                                        <p:cTn id="33"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34" dur="900" decel="100000" fill="hold"/>
                                        <p:tgtEl>
                                          <p:spTgt spid="4">
                                            <p:txEl>
                                              <p:pRg st="1" end="1"/>
                                            </p:txEl>
                                          </p:spTgt>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4">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36" fill="hold" nodeType="clickPar">
                      <p:stCondLst>
                        <p:cond delay="indefinite"/>
                      </p:stCondLst>
                      <p:childTnLst>
                        <p:par>
                          <p:cTn id="37" fill="hold" nodeType="withGroup">
                            <p:stCondLst>
                              <p:cond delay="0"/>
                            </p:stCondLst>
                            <p:childTnLst>
                              <p:par>
                                <p:cTn id="38" presetID="41" presetClass="entr" presetSubtype="0" fill="hold" grpId="0" nodeType="clickEffect">
                                  <p:stCondLst>
                                    <p:cond delay="0"/>
                                  </p:stCondLst>
                                  <p:iterate type="lt">
                                    <p:tmPct val="10000"/>
                                  </p:iterate>
                                  <p:childTnLst>
                                    <p:set>
                                      <p:cBhvr>
                                        <p:cTn id="39" dur="1" fill="hold">
                                          <p:stCondLst>
                                            <p:cond delay="0"/>
                                          </p:stCondLst>
                                        </p:cTn>
                                        <p:tgtEl>
                                          <p:spTgt spid="6"/>
                                        </p:tgtEl>
                                        <p:attrNameLst>
                                          <p:attrName>style.visibility</p:attrName>
                                        </p:attrNameLst>
                                      </p:cBhvr>
                                      <p:to>
                                        <p:strVal val="visible"/>
                                      </p:to>
                                    </p:set>
                                    <p:anim calcmode="lin" valueType="num">
                                      <p:cBhvr>
                                        <p:cTn id="40"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41" dur="500" fill="hold"/>
                                        <p:tgtEl>
                                          <p:spTgt spid="6"/>
                                        </p:tgtEl>
                                        <p:attrNameLst>
                                          <p:attrName>ppt_y</p:attrName>
                                        </p:attrNameLst>
                                      </p:cBhvr>
                                      <p:tavLst>
                                        <p:tav tm="0">
                                          <p:val>
                                            <p:strVal val="#ppt_y"/>
                                          </p:val>
                                        </p:tav>
                                        <p:tav tm="100000">
                                          <p:val>
                                            <p:strVal val="#ppt_y"/>
                                          </p:val>
                                        </p:tav>
                                      </p:tavLst>
                                    </p:anim>
                                    <p:anim calcmode="lin" valueType="num">
                                      <p:cBhvr>
                                        <p:cTn id="42"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43"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44" dur="500" tmFilter="0,0; .5, 1; 1, 1"/>
                                        <p:tgtEl>
                                          <p:spTgt spid="6"/>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41" presetClass="entr" presetSubtype="0" fill="hold" grpId="0" nodeType="clickEffect">
                                  <p:stCondLst>
                                    <p:cond delay="0"/>
                                  </p:stCondLst>
                                  <p:iterate type="lt">
                                    <p:tmPct val="10000"/>
                                  </p:iterate>
                                  <p:childTnLst>
                                    <p:set>
                                      <p:cBhvr>
                                        <p:cTn id="48" dur="1" fill="hold">
                                          <p:stCondLst>
                                            <p:cond delay="0"/>
                                          </p:stCondLst>
                                        </p:cTn>
                                        <p:tgtEl>
                                          <p:spTgt spid="7"/>
                                        </p:tgtEl>
                                        <p:attrNameLst>
                                          <p:attrName>style.visibility</p:attrName>
                                        </p:attrNameLst>
                                      </p:cBhvr>
                                      <p:to>
                                        <p:strVal val="visible"/>
                                      </p:to>
                                    </p:set>
                                    <p:anim calcmode="lin" valueType="num">
                                      <p:cBhvr>
                                        <p:cTn id="49"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50" dur="500" fill="hold"/>
                                        <p:tgtEl>
                                          <p:spTgt spid="7"/>
                                        </p:tgtEl>
                                        <p:attrNameLst>
                                          <p:attrName>ppt_y</p:attrName>
                                        </p:attrNameLst>
                                      </p:cBhvr>
                                      <p:tavLst>
                                        <p:tav tm="0">
                                          <p:val>
                                            <p:strVal val="#ppt_y"/>
                                          </p:val>
                                        </p:tav>
                                        <p:tav tm="100000">
                                          <p:val>
                                            <p:strVal val="#ppt_y"/>
                                          </p:val>
                                        </p:tav>
                                      </p:tavLst>
                                    </p:anim>
                                    <p:anim calcmode="lin" valueType="num">
                                      <p:cBhvr>
                                        <p:cTn id="51"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52"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53" dur="500" tmFilter="0,0; .5, 1; 1, 1"/>
                                        <p:tgtEl>
                                          <p:spTgt spid="7"/>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12" presetClass="entr" presetSubtype="4" fill="hold" grpId="0" nodeType="clickEffect">
                                  <p:stCondLst>
                                    <p:cond delay="0"/>
                                  </p:stCondLst>
                                  <p:childTnLst>
                                    <p:set>
                                      <p:cBhvr>
                                        <p:cTn id="57" dur="1" fill="hold">
                                          <p:stCondLst>
                                            <p:cond delay="0"/>
                                          </p:stCondLst>
                                        </p:cTn>
                                        <p:tgtEl>
                                          <p:spTgt spid="8"/>
                                        </p:tgtEl>
                                        <p:attrNameLst>
                                          <p:attrName>style.visibility</p:attrName>
                                        </p:attrNameLst>
                                      </p:cBhvr>
                                      <p:to>
                                        <p:strVal val="visible"/>
                                      </p:to>
                                    </p:set>
                                    <p:animEffect transition="in" filter="slide(fromBottom)">
                                      <p:cBhvr>
                                        <p:cTn id="58" dur="500"/>
                                        <p:tgtEl>
                                          <p:spTgt spid="8"/>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41" presetClass="entr" presetSubtype="0" fill="hold" grpId="0" nodeType="clickEffect">
                                  <p:stCondLst>
                                    <p:cond delay="0"/>
                                  </p:stCondLst>
                                  <p:iterate type="lt">
                                    <p:tmPct val="10000"/>
                                  </p:iterate>
                                  <p:childTnLst>
                                    <p:set>
                                      <p:cBhvr>
                                        <p:cTn id="62" dur="1" fill="hold">
                                          <p:stCondLst>
                                            <p:cond delay="0"/>
                                          </p:stCondLst>
                                        </p:cTn>
                                        <p:tgtEl>
                                          <p:spTgt spid="9"/>
                                        </p:tgtEl>
                                        <p:attrNameLst>
                                          <p:attrName>style.visibility</p:attrName>
                                        </p:attrNameLst>
                                      </p:cBhvr>
                                      <p:to>
                                        <p:strVal val="visible"/>
                                      </p:to>
                                    </p:set>
                                    <p:anim calcmode="lin" valueType="num">
                                      <p:cBhvr>
                                        <p:cTn id="63"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64" dur="500" fill="hold"/>
                                        <p:tgtEl>
                                          <p:spTgt spid="9"/>
                                        </p:tgtEl>
                                        <p:attrNameLst>
                                          <p:attrName>ppt_y</p:attrName>
                                        </p:attrNameLst>
                                      </p:cBhvr>
                                      <p:tavLst>
                                        <p:tav tm="0">
                                          <p:val>
                                            <p:strVal val="#ppt_y"/>
                                          </p:val>
                                        </p:tav>
                                        <p:tav tm="100000">
                                          <p:val>
                                            <p:strVal val="#ppt_y"/>
                                          </p:val>
                                        </p:tav>
                                      </p:tavLst>
                                    </p:anim>
                                    <p:anim calcmode="lin" valueType="num">
                                      <p:cBhvr>
                                        <p:cTn id="65"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66"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67" dur="500" tmFilter="0,0; .5, 1; 1, 1"/>
                                        <p:tgtEl>
                                          <p:spTgt spid="9"/>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41" presetClass="entr" presetSubtype="0" fill="hold" grpId="0" nodeType="clickEffect">
                                  <p:stCondLst>
                                    <p:cond delay="0"/>
                                  </p:stCondLst>
                                  <p:iterate type="lt">
                                    <p:tmPct val="10000"/>
                                  </p:iterate>
                                  <p:childTnLst>
                                    <p:set>
                                      <p:cBhvr>
                                        <p:cTn id="71" dur="1" fill="hold">
                                          <p:stCondLst>
                                            <p:cond delay="0"/>
                                          </p:stCondLst>
                                        </p:cTn>
                                        <p:tgtEl>
                                          <p:spTgt spid="10"/>
                                        </p:tgtEl>
                                        <p:attrNameLst>
                                          <p:attrName>style.visibility</p:attrName>
                                        </p:attrNameLst>
                                      </p:cBhvr>
                                      <p:to>
                                        <p:strVal val="visible"/>
                                      </p:to>
                                    </p:set>
                                    <p:anim calcmode="lin" valueType="num">
                                      <p:cBhvr>
                                        <p:cTn id="72"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73" dur="500" fill="hold"/>
                                        <p:tgtEl>
                                          <p:spTgt spid="10"/>
                                        </p:tgtEl>
                                        <p:attrNameLst>
                                          <p:attrName>ppt_y</p:attrName>
                                        </p:attrNameLst>
                                      </p:cBhvr>
                                      <p:tavLst>
                                        <p:tav tm="0">
                                          <p:val>
                                            <p:strVal val="#ppt_y"/>
                                          </p:val>
                                        </p:tav>
                                        <p:tav tm="100000">
                                          <p:val>
                                            <p:strVal val="#ppt_y"/>
                                          </p:val>
                                        </p:tav>
                                      </p:tavLst>
                                    </p:anim>
                                    <p:anim calcmode="lin" valueType="num">
                                      <p:cBhvr>
                                        <p:cTn id="74"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75"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76" dur="500" tmFilter="0,0; .5, 1; 1, 1"/>
                                        <p:tgtEl>
                                          <p:spTgt spid="10"/>
                                        </p:tgtEl>
                                      </p:cBhvr>
                                    </p:animEffect>
                                  </p:childTnLst>
                                </p:cTn>
                              </p:par>
                            </p:childTnLst>
                          </p:cTn>
                        </p:par>
                      </p:childTnLst>
                    </p:cTn>
                  </p:par>
                  <p:par>
                    <p:cTn id="77" fill="hold" nodeType="clickPar">
                      <p:stCondLst>
                        <p:cond delay="indefinite"/>
                      </p:stCondLst>
                      <p:childTnLst>
                        <p:par>
                          <p:cTn id="78" fill="hold" nodeType="withGroup">
                            <p:stCondLst>
                              <p:cond delay="0"/>
                            </p:stCondLst>
                            <p:childTnLst>
                              <p:par>
                                <p:cTn id="79" presetID="12" presetClass="entr" presetSubtype="4" fill="hold" grpId="0" nodeType="clickEffect">
                                  <p:stCondLst>
                                    <p:cond delay="0"/>
                                  </p:stCondLst>
                                  <p:childTnLst>
                                    <p:set>
                                      <p:cBhvr>
                                        <p:cTn id="80" dur="1" fill="hold">
                                          <p:stCondLst>
                                            <p:cond delay="0"/>
                                          </p:stCondLst>
                                        </p:cTn>
                                        <p:tgtEl>
                                          <p:spTgt spid="11"/>
                                        </p:tgtEl>
                                        <p:attrNameLst>
                                          <p:attrName>style.visibility</p:attrName>
                                        </p:attrNameLst>
                                      </p:cBhvr>
                                      <p:to>
                                        <p:strVal val="visible"/>
                                      </p:to>
                                    </p:set>
                                    <p:animEffect transition="in" filter="slide(fromBottom)">
                                      <p:cBhvr>
                                        <p:cTn id="8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P spid="5" grpId="0"/>
      <p:bldP spid="6" grpId="0"/>
      <p:bldP spid="7" grpId="0"/>
      <p:bldP spid="8" grpId="0" animBg="1"/>
      <p:bldP spid="9" grpId="0"/>
      <p:bldP spid="10" grpId="0"/>
      <p:bldP spid="11"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5" name="Picture 1" descr="images-2.jpe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270375" cy="2857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2706" name="Picture 4" descr="images-4.jpe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3898900"/>
            <a:ext cx="4325938" cy="2628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2707" name="TextBox 5"/>
          <p:cNvSpPr txBox="1">
            <a:spLocks noChangeArrowheads="1"/>
          </p:cNvSpPr>
          <p:nvPr/>
        </p:nvSpPr>
        <p:spPr bwMode="auto">
          <a:xfrm>
            <a:off x="0" y="3430588"/>
            <a:ext cx="2159000" cy="461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b="1" dirty="0">
                <a:solidFill>
                  <a:srgbClr val="FF0000"/>
                </a:solidFill>
              </a:rPr>
              <a:t>Transcription</a:t>
            </a:r>
          </a:p>
        </p:txBody>
      </p:sp>
      <p:sp>
        <p:nvSpPr>
          <p:cNvPr id="72708" name="TextBox 6"/>
          <p:cNvSpPr txBox="1">
            <a:spLocks noChangeArrowheads="1"/>
          </p:cNvSpPr>
          <p:nvPr/>
        </p:nvSpPr>
        <p:spPr bwMode="auto">
          <a:xfrm>
            <a:off x="2311400" y="3436938"/>
            <a:ext cx="2159000" cy="461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b="1" dirty="0">
                <a:solidFill>
                  <a:srgbClr val="FF0000"/>
                </a:solidFill>
              </a:rPr>
              <a:t>Translation</a:t>
            </a:r>
          </a:p>
        </p:txBody>
      </p:sp>
      <p:sp>
        <p:nvSpPr>
          <p:cNvPr id="9" name="TextBox 8"/>
          <p:cNvSpPr txBox="1"/>
          <p:nvPr/>
        </p:nvSpPr>
        <p:spPr>
          <a:xfrm>
            <a:off x="4270375" y="0"/>
            <a:ext cx="4873625" cy="6202363"/>
          </a:xfrm>
          <a:prstGeom prst="rect">
            <a:avLst/>
          </a:prstGeom>
          <a:noFill/>
        </p:spPr>
        <p:txBody>
          <a:bodyPr>
            <a:spAutoFit/>
          </a:bodyPr>
          <a:lstStyle/>
          <a:p>
            <a:pPr algn="ctr">
              <a:defRPr/>
            </a:pPr>
            <a:r>
              <a:rPr lang="en-US" sz="2900" dirty="0">
                <a:solidFill>
                  <a:srgbClr val="FF0000"/>
                </a:solidFill>
                <a:ea typeface="ＭＳ Ｐゴシック" charset="-128"/>
                <a:cs typeface="ＭＳ Ｐゴシック" charset="-128"/>
              </a:rPr>
              <a:t>Steps in protein synthesis: </a:t>
            </a:r>
            <a:r>
              <a:rPr lang="en-US" sz="2900" dirty="0">
                <a:ea typeface="ＭＳ Ｐゴシック" charset="-128"/>
                <a:cs typeface="ＭＳ Ｐゴシック" charset="-128"/>
              </a:rPr>
              <a:t> </a:t>
            </a:r>
          </a:p>
          <a:p>
            <a:pPr marL="457200" indent="-457200">
              <a:buFontTx/>
              <a:buAutoNum type="arabicPeriod"/>
              <a:defRPr/>
            </a:pPr>
            <a:r>
              <a:rPr lang="en-US" sz="2300" dirty="0">
                <a:solidFill>
                  <a:srgbClr val="0000FF"/>
                </a:solidFill>
                <a:ea typeface="ＭＳ Ｐゴシック" charset="-128"/>
                <a:cs typeface="ＭＳ Ｐゴシック" charset="-128"/>
              </a:rPr>
              <a:t>In the nucleus, DNA transcribes RNA.</a:t>
            </a:r>
          </a:p>
          <a:p>
            <a:pPr marL="457200" indent="-457200">
              <a:buFontTx/>
              <a:buAutoNum type="arabicPeriod"/>
              <a:defRPr/>
            </a:pPr>
            <a:r>
              <a:rPr lang="en-US" sz="2300" dirty="0">
                <a:solidFill>
                  <a:srgbClr val="126417"/>
                </a:solidFill>
                <a:ea typeface="ＭＳ Ｐゴシック" charset="-128"/>
                <a:cs typeface="ＭＳ Ｐゴシック" charset="-128"/>
              </a:rPr>
              <a:t>The RNA is sent to the cytoplasm in the form of mRNA.</a:t>
            </a:r>
          </a:p>
          <a:p>
            <a:pPr marL="457200" indent="-457200">
              <a:buFontTx/>
              <a:buAutoNum type="arabicPeriod"/>
              <a:defRPr/>
            </a:pPr>
            <a:r>
              <a:rPr lang="en-US" sz="2300" dirty="0">
                <a:solidFill>
                  <a:srgbClr val="8C2AAC"/>
                </a:solidFill>
                <a:ea typeface="ＭＳ Ｐゴシック" charset="-128"/>
                <a:cs typeface="ＭＳ Ｐゴシック" charset="-128"/>
              </a:rPr>
              <a:t>The mRNA attaches to a ribosome.</a:t>
            </a:r>
          </a:p>
          <a:p>
            <a:pPr marL="457200" indent="-457200">
              <a:buFontTx/>
              <a:buAutoNum type="arabicPeriod"/>
              <a:defRPr/>
            </a:pPr>
            <a:r>
              <a:rPr lang="en-US" sz="2300" dirty="0">
                <a:ea typeface="ＭＳ Ｐゴシック" charset="-128"/>
                <a:cs typeface="ＭＳ Ｐゴシック" charset="-128"/>
              </a:rPr>
              <a:t>As each codon of the mRNA molecule moves through the ribosome, the proper _________ is brought into the ribosome by _____.  The amino acids are lined up in the right order on the ribosome.</a:t>
            </a:r>
          </a:p>
          <a:p>
            <a:pPr marL="457200" indent="-457200">
              <a:buFontTx/>
              <a:buAutoNum type="arabicPeriod"/>
              <a:defRPr/>
            </a:pPr>
            <a:r>
              <a:rPr lang="en-US" sz="2300" dirty="0">
                <a:ea typeface="ＭＳ Ｐゴシック" charset="-128"/>
                <a:cs typeface="ＭＳ Ｐゴシック" charset="-128"/>
              </a:rPr>
              <a:t>The ribosome hitches the </a:t>
            </a:r>
            <a:r>
              <a:rPr lang="en-US" sz="2300" u="sng" dirty="0">
                <a:solidFill>
                  <a:srgbClr val="0000FF"/>
                </a:solidFill>
                <a:ea typeface="ＭＳ Ｐゴシック" charset="-128"/>
                <a:cs typeface="ＭＳ Ｐゴシック" charset="-128"/>
              </a:rPr>
              <a:t>amino acids</a:t>
            </a:r>
            <a:r>
              <a:rPr lang="en-US" sz="2300" dirty="0">
                <a:ea typeface="ＭＳ Ｐゴシック" charset="-128"/>
                <a:cs typeface="ＭＳ Ｐゴシック" charset="-128"/>
              </a:rPr>
              <a:t> together with </a:t>
            </a:r>
            <a:r>
              <a:rPr lang="en-US" sz="2300" u="sng" dirty="0">
                <a:solidFill>
                  <a:srgbClr val="0000FF"/>
                </a:solidFill>
                <a:ea typeface="ＭＳ Ｐゴシック" charset="-128"/>
                <a:cs typeface="ＭＳ Ｐゴシック" charset="-128"/>
              </a:rPr>
              <a:t>peptide bonds</a:t>
            </a:r>
            <a:r>
              <a:rPr lang="en-US" sz="2300" dirty="0">
                <a:ea typeface="ＭＳ Ｐゴシック" charset="-128"/>
                <a:cs typeface="ＭＳ Ｐゴシック" charset="-128"/>
              </a:rPr>
              <a:t> and </a:t>
            </a:r>
            <a:r>
              <a:rPr lang="en-US" sz="2300" u="sng" dirty="0">
                <a:solidFill>
                  <a:srgbClr val="0000FF"/>
                </a:solidFill>
                <a:ea typeface="ＭＳ Ｐゴシック" charset="-128"/>
                <a:cs typeface="ＭＳ Ｐゴシック" charset="-128"/>
              </a:rPr>
              <a:t>proteins</a:t>
            </a:r>
            <a:r>
              <a:rPr lang="en-US" sz="2300" dirty="0">
                <a:ea typeface="ＭＳ Ｐゴシック" charset="-128"/>
                <a:cs typeface="ＭＳ Ｐゴシック" charset="-128"/>
              </a:rPr>
              <a:t> are made.</a:t>
            </a:r>
          </a:p>
        </p:txBody>
      </p:sp>
      <p:sp>
        <p:nvSpPr>
          <p:cNvPr id="10" name="TextBox 9"/>
          <p:cNvSpPr txBox="1">
            <a:spLocks noChangeArrowheads="1"/>
          </p:cNvSpPr>
          <p:nvPr/>
        </p:nvSpPr>
        <p:spPr bwMode="auto">
          <a:xfrm>
            <a:off x="7531100" y="3248112"/>
            <a:ext cx="2235200" cy="4460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300" dirty="0">
                <a:solidFill>
                  <a:srgbClr val="FF0000"/>
                </a:solidFill>
              </a:rPr>
              <a:t>amino acid</a:t>
            </a:r>
          </a:p>
        </p:txBody>
      </p:sp>
      <p:sp>
        <p:nvSpPr>
          <p:cNvPr id="11" name="TextBox 10"/>
          <p:cNvSpPr txBox="1">
            <a:spLocks noChangeArrowheads="1"/>
          </p:cNvSpPr>
          <p:nvPr/>
        </p:nvSpPr>
        <p:spPr bwMode="auto">
          <a:xfrm>
            <a:off x="4737100" y="3915612"/>
            <a:ext cx="2235200" cy="446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300" dirty="0">
                <a:solidFill>
                  <a:srgbClr val="FF0000"/>
                </a:solidFill>
              </a:rPr>
              <a:t>tRNA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1000"/>
                                        <p:tgtEl>
                                          <p:spTgt spid="9">
                                            <p:txEl>
                                              <p:pRg st="0" end="0"/>
                                            </p:txEl>
                                          </p:spTgt>
                                        </p:tgtEl>
                                      </p:cBhvr>
                                    </p:animEffect>
                                    <p:anim calcmode="lin" valueType="num">
                                      <p:cBhvr>
                                        <p:cTn id="8"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9">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9">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9">
                                            <p:txEl>
                                              <p:pRg st="1" end="1"/>
                                            </p:txEl>
                                          </p:spTgt>
                                        </p:tgtEl>
                                        <p:attrNameLst>
                                          <p:attrName>style.visibility</p:attrName>
                                        </p:attrNameLst>
                                      </p:cBhvr>
                                      <p:to>
                                        <p:strVal val="visible"/>
                                      </p:to>
                                    </p:set>
                                    <p:animEffect transition="in" filter="fade">
                                      <p:cBhvr>
                                        <p:cTn id="15" dur="1000"/>
                                        <p:tgtEl>
                                          <p:spTgt spid="9">
                                            <p:txEl>
                                              <p:pRg st="1" end="1"/>
                                            </p:txEl>
                                          </p:spTgt>
                                        </p:tgtEl>
                                      </p:cBhvr>
                                    </p:animEffect>
                                    <p:anim calcmode="lin" valueType="num">
                                      <p:cBhvr>
                                        <p:cTn id="16"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9">
                                            <p:txEl>
                                              <p:pRg st="1" end="1"/>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9">
                                            <p:txEl>
                                              <p:pRg st="2" end="2"/>
                                            </p:txEl>
                                          </p:spTgt>
                                        </p:tgtEl>
                                        <p:attrNameLst>
                                          <p:attrName>style.visibility</p:attrName>
                                        </p:attrNameLst>
                                      </p:cBhvr>
                                      <p:to>
                                        <p:strVal val="visible"/>
                                      </p:to>
                                    </p:set>
                                    <p:animEffect transition="in" filter="fade">
                                      <p:cBhvr>
                                        <p:cTn id="23" dur="1000"/>
                                        <p:tgtEl>
                                          <p:spTgt spid="9">
                                            <p:txEl>
                                              <p:pRg st="2" end="2"/>
                                            </p:txEl>
                                          </p:spTgt>
                                        </p:tgtEl>
                                      </p:cBhvr>
                                    </p:animEffect>
                                    <p:anim calcmode="lin" valueType="num">
                                      <p:cBhvr>
                                        <p:cTn id="24" dur="10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5" dur="900" decel="100000" fill="hold"/>
                                        <p:tgtEl>
                                          <p:spTgt spid="9">
                                            <p:txEl>
                                              <p:pRg st="2" end="2"/>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9">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9">
                                            <p:txEl>
                                              <p:pRg st="3" end="3"/>
                                            </p:txEl>
                                          </p:spTgt>
                                        </p:tgtEl>
                                        <p:attrNameLst>
                                          <p:attrName>style.visibility</p:attrName>
                                        </p:attrNameLst>
                                      </p:cBhvr>
                                      <p:to>
                                        <p:strVal val="visible"/>
                                      </p:to>
                                    </p:set>
                                    <p:animEffect transition="in" filter="fade">
                                      <p:cBhvr>
                                        <p:cTn id="31" dur="1000"/>
                                        <p:tgtEl>
                                          <p:spTgt spid="9">
                                            <p:txEl>
                                              <p:pRg st="3" end="3"/>
                                            </p:txEl>
                                          </p:spTgt>
                                        </p:tgtEl>
                                      </p:cBhvr>
                                    </p:animEffect>
                                    <p:anim calcmode="lin" valueType="num">
                                      <p:cBhvr>
                                        <p:cTn id="32" dur="10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33" dur="900" decel="100000" fill="hold"/>
                                        <p:tgtEl>
                                          <p:spTgt spid="9">
                                            <p:txEl>
                                              <p:pRg st="3" end="3"/>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9">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37" presetClass="entr" presetSubtype="0" fill="hold" grpId="0" nodeType="clickEffect">
                                  <p:stCondLst>
                                    <p:cond delay="0"/>
                                  </p:stCondLst>
                                  <p:childTnLst>
                                    <p:set>
                                      <p:cBhvr>
                                        <p:cTn id="38" dur="1" fill="hold">
                                          <p:stCondLst>
                                            <p:cond delay="0"/>
                                          </p:stCondLst>
                                        </p:cTn>
                                        <p:tgtEl>
                                          <p:spTgt spid="9">
                                            <p:txEl>
                                              <p:pRg st="4" end="4"/>
                                            </p:txEl>
                                          </p:spTgt>
                                        </p:tgtEl>
                                        <p:attrNameLst>
                                          <p:attrName>style.visibility</p:attrName>
                                        </p:attrNameLst>
                                      </p:cBhvr>
                                      <p:to>
                                        <p:strVal val="visible"/>
                                      </p:to>
                                    </p:set>
                                    <p:animEffect transition="in" filter="fade">
                                      <p:cBhvr>
                                        <p:cTn id="39" dur="1000"/>
                                        <p:tgtEl>
                                          <p:spTgt spid="9">
                                            <p:txEl>
                                              <p:pRg st="4" end="4"/>
                                            </p:txEl>
                                          </p:spTgt>
                                        </p:tgtEl>
                                      </p:cBhvr>
                                    </p:animEffect>
                                    <p:anim calcmode="lin" valueType="num">
                                      <p:cBhvr>
                                        <p:cTn id="40" dur="1000" fill="hold"/>
                                        <p:tgtEl>
                                          <p:spTgt spid="9">
                                            <p:txEl>
                                              <p:pRg st="4" end="4"/>
                                            </p:txEl>
                                          </p:spTgt>
                                        </p:tgtEl>
                                        <p:attrNameLst>
                                          <p:attrName>ppt_x</p:attrName>
                                        </p:attrNameLst>
                                      </p:cBhvr>
                                      <p:tavLst>
                                        <p:tav tm="0">
                                          <p:val>
                                            <p:strVal val="#ppt_x"/>
                                          </p:val>
                                        </p:tav>
                                        <p:tav tm="100000">
                                          <p:val>
                                            <p:strVal val="#ppt_x"/>
                                          </p:val>
                                        </p:tav>
                                      </p:tavLst>
                                    </p:anim>
                                    <p:anim calcmode="lin" valueType="num">
                                      <p:cBhvr>
                                        <p:cTn id="41" dur="900" decel="100000" fill="hold"/>
                                        <p:tgtEl>
                                          <p:spTgt spid="9">
                                            <p:txEl>
                                              <p:pRg st="4" end="4"/>
                                            </p:txEl>
                                          </p:spTgt>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9">
                                            <p:txEl>
                                              <p:pRg st="4" end="4"/>
                                            </p:txEl>
                                          </p:spTgt>
                                        </p:tgtEl>
                                        <p:attrNameLst>
                                          <p:attrName>ppt_y</p:attrName>
                                        </p:attrNameLst>
                                      </p:cBhvr>
                                      <p:tavLst>
                                        <p:tav tm="0">
                                          <p:val>
                                            <p:strVal val="#ppt_y-.03"/>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35" presetClass="entr" presetSubtype="0"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2000"/>
                                        <p:tgtEl>
                                          <p:spTgt spid="10"/>
                                        </p:tgtEl>
                                      </p:cBhvr>
                                    </p:animEffect>
                                    <p:anim calcmode="lin" valueType="num">
                                      <p:cBhvr>
                                        <p:cTn id="48" dur="2000" fill="hold"/>
                                        <p:tgtEl>
                                          <p:spTgt spid="10"/>
                                        </p:tgtEl>
                                        <p:attrNameLst>
                                          <p:attrName>style.rotation</p:attrName>
                                        </p:attrNameLst>
                                      </p:cBhvr>
                                      <p:tavLst>
                                        <p:tav tm="0">
                                          <p:val>
                                            <p:fltVal val="720"/>
                                          </p:val>
                                        </p:tav>
                                        <p:tav tm="100000">
                                          <p:val>
                                            <p:fltVal val="0"/>
                                          </p:val>
                                        </p:tav>
                                      </p:tavLst>
                                    </p:anim>
                                    <p:anim calcmode="lin" valueType="num">
                                      <p:cBhvr>
                                        <p:cTn id="49" dur="2000" fill="hold"/>
                                        <p:tgtEl>
                                          <p:spTgt spid="10"/>
                                        </p:tgtEl>
                                        <p:attrNameLst>
                                          <p:attrName>ppt_h</p:attrName>
                                        </p:attrNameLst>
                                      </p:cBhvr>
                                      <p:tavLst>
                                        <p:tav tm="0">
                                          <p:val>
                                            <p:fltVal val="0"/>
                                          </p:val>
                                        </p:tav>
                                        <p:tav tm="100000">
                                          <p:val>
                                            <p:strVal val="#ppt_h"/>
                                          </p:val>
                                        </p:tav>
                                      </p:tavLst>
                                    </p:anim>
                                    <p:anim calcmode="lin" valueType="num">
                                      <p:cBhvr>
                                        <p:cTn id="50" dur="2000" fill="hold"/>
                                        <p:tgtEl>
                                          <p:spTgt spid="10"/>
                                        </p:tgtEl>
                                        <p:attrNameLst>
                                          <p:attrName>ppt_w</p:attrName>
                                        </p:attrNameLst>
                                      </p:cBhvr>
                                      <p:tavLst>
                                        <p:tav tm="0">
                                          <p:val>
                                            <p:fltVal val="0"/>
                                          </p:val>
                                        </p:tav>
                                        <p:tav tm="100000">
                                          <p:val>
                                            <p:strVal val="#ppt_w"/>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35" presetClass="entr" presetSubtype="0" fill="hold" grpId="0" nodeType="clickEffect">
                                  <p:stCondLst>
                                    <p:cond delay="0"/>
                                  </p:stCondLst>
                                  <p:childTnLst>
                                    <p:set>
                                      <p:cBhvr>
                                        <p:cTn id="54" dur="1" fill="hold">
                                          <p:stCondLst>
                                            <p:cond delay="0"/>
                                          </p:stCondLst>
                                        </p:cTn>
                                        <p:tgtEl>
                                          <p:spTgt spid="11"/>
                                        </p:tgtEl>
                                        <p:attrNameLst>
                                          <p:attrName>style.visibility</p:attrName>
                                        </p:attrNameLst>
                                      </p:cBhvr>
                                      <p:to>
                                        <p:strVal val="visible"/>
                                      </p:to>
                                    </p:set>
                                    <p:animEffect transition="in" filter="fade">
                                      <p:cBhvr>
                                        <p:cTn id="55" dur="2000"/>
                                        <p:tgtEl>
                                          <p:spTgt spid="11"/>
                                        </p:tgtEl>
                                      </p:cBhvr>
                                    </p:animEffect>
                                    <p:anim calcmode="lin" valueType="num">
                                      <p:cBhvr>
                                        <p:cTn id="56" dur="2000" fill="hold"/>
                                        <p:tgtEl>
                                          <p:spTgt spid="11"/>
                                        </p:tgtEl>
                                        <p:attrNameLst>
                                          <p:attrName>style.rotation</p:attrName>
                                        </p:attrNameLst>
                                      </p:cBhvr>
                                      <p:tavLst>
                                        <p:tav tm="0">
                                          <p:val>
                                            <p:fltVal val="720"/>
                                          </p:val>
                                        </p:tav>
                                        <p:tav tm="100000">
                                          <p:val>
                                            <p:fltVal val="0"/>
                                          </p:val>
                                        </p:tav>
                                      </p:tavLst>
                                    </p:anim>
                                    <p:anim calcmode="lin" valueType="num">
                                      <p:cBhvr>
                                        <p:cTn id="57" dur="2000" fill="hold"/>
                                        <p:tgtEl>
                                          <p:spTgt spid="11"/>
                                        </p:tgtEl>
                                        <p:attrNameLst>
                                          <p:attrName>ppt_h</p:attrName>
                                        </p:attrNameLst>
                                      </p:cBhvr>
                                      <p:tavLst>
                                        <p:tav tm="0">
                                          <p:val>
                                            <p:fltVal val="0"/>
                                          </p:val>
                                        </p:tav>
                                        <p:tav tm="100000">
                                          <p:val>
                                            <p:strVal val="#ppt_h"/>
                                          </p:val>
                                        </p:tav>
                                      </p:tavLst>
                                    </p:anim>
                                    <p:anim calcmode="lin" valueType="num">
                                      <p:cBhvr>
                                        <p:cTn id="58" dur="2000" fill="hold"/>
                                        <p:tgtEl>
                                          <p:spTgt spid="11"/>
                                        </p:tgtEl>
                                        <p:attrNameLst>
                                          <p:attrName>ppt_w</p:attrName>
                                        </p:attrNameLst>
                                      </p:cBhvr>
                                      <p:tavLst>
                                        <p:tav tm="0">
                                          <p:val>
                                            <p:fltVal val="0"/>
                                          </p:val>
                                        </p:tav>
                                        <p:tav tm="100000">
                                          <p:val>
                                            <p:strVal val="#ppt_w"/>
                                          </p:val>
                                        </p:tav>
                                      </p:tavLst>
                                    </p:anim>
                                  </p:childTnLst>
                                </p:cTn>
                              </p:par>
                            </p:childTnLst>
                          </p:cTn>
                        </p:par>
                      </p:childTnLst>
                    </p:cTn>
                  </p:par>
                  <p:par>
                    <p:cTn id="59" fill="hold" nodeType="clickPar">
                      <p:stCondLst>
                        <p:cond delay="indefinite"/>
                      </p:stCondLst>
                      <p:childTnLst>
                        <p:par>
                          <p:cTn id="60" fill="hold" nodeType="withGroup">
                            <p:stCondLst>
                              <p:cond delay="0"/>
                            </p:stCondLst>
                            <p:childTnLst>
                              <p:par>
                                <p:cTn id="61" presetID="37" presetClass="entr" presetSubtype="0" fill="hold" grpId="0" nodeType="clickEffect">
                                  <p:stCondLst>
                                    <p:cond delay="0"/>
                                  </p:stCondLst>
                                  <p:childTnLst>
                                    <p:set>
                                      <p:cBhvr>
                                        <p:cTn id="62" dur="1" fill="hold">
                                          <p:stCondLst>
                                            <p:cond delay="0"/>
                                          </p:stCondLst>
                                        </p:cTn>
                                        <p:tgtEl>
                                          <p:spTgt spid="9">
                                            <p:txEl>
                                              <p:pRg st="5" end="5"/>
                                            </p:txEl>
                                          </p:spTgt>
                                        </p:tgtEl>
                                        <p:attrNameLst>
                                          <p:attrName>style.visibility</p:attrName>
                                        </p:attrNameLst>
                                      </p:cBhvr>
                                      <p:to>
                                        <p:strVal val="visible"/>
                                      </p:to>
                                    </p:set>
                                    <p:animEffect transition="in" filter="fade">
                                      <p:cBhvr>
                                        <p:cTn id="63" dur="1000"/>
                                        <p:tgtEl>
                                          <p:spTgt spid="9">
                                            <p:txEl>
                                              <p:pRg st="5" end="5"/>
                                            </p:txEl>
                                          </p:spTgt>
                                        </p:tgtEl>
                                      </p:cBhvr>
                                    </p:animEffect>
                                    <p:anim calcmode="lin" valueType="num">
                                      <p:cBhvr>
                                        <p:cTn id="64" dur="10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65" dur="900" decel="100000" fill="hold"/>
                                        <p:tgtEl>
                                          <p:spTgt spid="9">
                                            <p:txEl>
                                              <p:pRg st="5" end="5"/>
                                            </p:txEl>
                                          </p:spTgt>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9">
                                            <p:txEl>
                                              <p:pRg st="5" end="5"/>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P spid="10" grpId="0"/>
      <p:bldP spid="11"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29"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892175"/>
            <a:ext cx="2895600" cy="3683000"/>
          </a:xfrm>
          <a:prstGeom prst="rect">
            <a:avLst/>
          </a:prstGeom>
          <a:noFill/>
          <a:ln w="38100">
            <a:solidFill>
              <a:srgbClr val="8C2AAC"/>
            </a:solidFill>
            <a:miter lim="800000"/>
            <a:headEnd/>
            <a:tailEnd/>
          </a:ln>
          <a:extLst>
            <a:ext uri="{909E8E84-426E-40dd-AFC4-6F175D3DCCD1}">
              <a14:hiddenFill xmlns:a14="http://schemas.microsoft.com/office/drawing/2010/main" xmlns="">
                <a:solidFill>
                  <a:srgbClr val="FFFFFF"/>
                </a:solidFill>
              </a14:hiddenFill>
            </a:ext>
          </a:extLst>
        </p:spPr>
      </p:pic>
      <p:sp>
        <p:nvSpPr>
          <p:cNvPr id="73730" name="TextBox 2"/>
          <p:cNvSpPr txBox="1">
            <a:spLocks noChangeArrowheads="1"/>
          </p:cNvSpPr>
          <p:nvPr/>
        </p:nvSpPr>
        <p:spPr bwMode="auto">
          <a:xfrm>
            <a:off x="0" y="0"/>
            <a:ext cx="4749800" cy="892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5200" dirty="0">
                <a:solidFill>
                  <a:srgbClr val="8C2AAC"/>
                </a:solidFill>
              </a:rPr>
              <a:t>Transfer RNA</a:t>
            </a:r>
          </a:p>
        </p:txBody>
      </p:sp>
      <p:sp>
        <p:nvSpPr>
          <p:cNvPr id="4" name="TextBox 3"/>
          <p:cNvSpPr txBox="1">
            <a:spLocks noChangeArrowheads="1"/>
          </p:cNvSpPr>
          <p:nvPr/>
        </p:nvSpPr>
        <p:spPr bwMode="auto">
          <a:xfrm>
            <a:off x="4394200" y="152400"/>
            <a:ext cx="4749800" cy="3278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300" dirty="0">
                <a:solidFill>
                  <a:srgbClr val="000090"/>
                </a:solidFill>
              </a:rPr>
              <a:t>The function of tRNA is to ____________________ from the cytoplasm</a:t>
            </a:r>
            <a:r>
              <a:rPr lang="ja-JP" altLang="en-US" sz="2300" dirty="0">
                <a:solidFill>
                  <a:srgbClr val="000090"/>
                </a:solidFill>
              </a:rPr>
              <a:t>’</a:t>
            </a:r>
            <a:r>
              <a:rPr lang="en-US" altLang="ja-JP" sz="2300" dirty="0">
                <a:solidFill>
                  <a:srgbClr val="000090"/>
                </a:solidFill>
              </a:rPr>
              <a:t>s amino acid pool to a ribosome.  A cell keeps its cytoplasm stocked with all 20 amino acids.  The ribosome adds each amino acid brought to it by tRNA to the growing end of a polypeptide chain. </a:t>
            </a:r>
            <a:endParaRPr lang="en-US" sz="2300" dirty="0">
              <a:solidFill>
                <a:srgbClr val="000090"/>
              </a:solidFill>
            </a:endParaRPr>
          </a:p>
        </p:txBody>
      </p:sp>
      <p:sp>
        <p:nvSpPr>
          <p:cNvPr id="5" name="TextBox 4"/>
          <p:cNvSpPr txBox="1">
            <a:spLocks noChangeArrowheads="1"/>
          </p:cNvSpPr>
          <p:nvPr/>
        </p:nvSpPr>
        <p:spPr bwMode="auto">
          <a:xfrm>
            <a:off x="4461036" y="480349"/>
            <a:ext cx="3619500" cy="461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300" dirty="0">
                <a:solidFill>
                  <a:srgbClr val="FF0000"/>
                </a:solidFill>
              </a:rPr>
              <a:t> transfer amino acids</a:t>
            </a:r>
          </a:p>
        </p:txBody>
      </p:sp>
      <p:sp>
        <p:nvSpPr>
          <p:cNvPr id="6" name="TextBox 5"/>
          <p:cNvSpPr txBox="1">
            <a:spLocks noChangeArrowheads="1"/>
          </p:cNvSpPr>
          <p:nvPr/>
        </p:nvSpPr>
        <p:spPr bwMode="auto">
          <a:xfrm>
            <a:off x="3657600" y="3430588"/>
            <a:ext cx="5486400" cy="2246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800" dirty="0"/>
              <a:t>Transfer RNA molecules are not all the same.  Each type of tRNA molecule links a particular ___________ with a particular _________. </a:t>
            </a:r>
          </a:p>
        </p:txBody>
      </p:sp>
      <p:sp>
        <p:nvSpPr>
          <p:cNvPr id="7" name="TextBox 6"/>
          <p:cNvSpPr txBox="1">
            <a:spLocks noChangeArrowheads="1"/>
          </p:cNvSpPr>
          <p:nvPr/>
        </p:nvSpPr>
        <p:spPr bwMode="auto">
          <a:xfrm>
            <a:off x="3657600" y="4737100"/>
            <a:ext cx="2578100"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800" dirty="0">
                <a:solidFill>
                  <a:srgbClr val="FF0000"/>
                </a:solidFill>
              </a:rPr>
              <a:t>mRNA codon</a:t>
            </a:r>
          </a:p>
        </p:txBody>
      </p:sp>
      <p:sp>
        <p:nvSpPr>
          <p:cNvPr id="8" name="TextBox 7"/>
          <p:cNvSpPr txBox="1">
            <a:spLocks noChangeArrowheads="1"/>
          </p:cNvSpPr>
          <p:nvPr/>
        </p:nvSpPr>
        <p:spPr bwMode="auto">
          <a:xfrm>
            <a:off x="3657600" y="5151438"/>
            <a:ext cx="2578100" cy="5222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800" dirty="0">
                <a:solidFill>
                  <a:srgbClr val="FF0000"/>
                </a:solidFill>
              </a:rPr>
              <a:t>amino acid</a:t>
            </a:r>
          </a:p>
        </p:txBody>
      </p:sp>
      <p:sp>
        <p:nvSpPr>
          <p:cNvPr id="9" name="TextBox 8"/>
          <p:cNvSpPr txBox="1">
            <a:spLocks noChangeArrowheads="1"/>
          </p:cNvSpPr>
          <p:nvPr/>
        </p:nvSpPr>
        <p:spPr bwMode="auto">
          <a:xfrm>
            <a:off x="0" y="5676900"/>
            <a:ext cx="9144000" cy="1570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dirty="0">
                <a:solidFill>
                  <a:srgbClr val="8C2AAC"/>
                </a:solidFill>
              </a:rPr>
              <a:t>As a tRNA arrives at a ribosome, it carries a specific amino acid at one end.  At the other end is a ______________ called an _________.</a:t>
            </a:r>
          </a:p>
          <a:p>
            <a:pPr eaLnBrk="1" hangingPunct="1"/>
            <a:endParaRPr lang="en-US" dirty="0">
              <a:solidFill>
                <a:srgbClr val="8C2AAC"/>
              </a:solidFill>
            </a:endParaRPr>
          </a:p>
        </p:txBody>
      </p:sp>
      <p:sp>
        <p:nvSpPr>
          <p:cNvPr id="10" name="TextBox 9"/>
          <p:cNvSpPr txBox="1">
            <a:spLocks noChangeArrowheads="1"/>
          </p:cNvSpPr>
          <p:nvPr/>
        </p:nvSpPr>
        <p:spPr bwMode="auto">
          <a:xfrm>
            <a:off x="4203700" y="6011863"/>
            <a:ext cx="3327400" cy="4778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dirty="0"/>
              <a:t>nucleotide triplet</a:t>
            </a:r>
          </a:p>
        </p:txBody>
      </p:sp>
      <p:sp>
        <p:nvSpPr>
          <p:cNvPr id="11" name="TextBox 10"/>
          <p:cNvSpPr txBox="1">
            <a:spLocks noChangeArrowheads="1"/>
          </p:cNvSpPr>
          <p:nvPr/>
        </p:nvSpPr>
        <p:spPr bwMode="auto">
          <a:xfrm>
            <a:off x="0" y="6380163"/>
            <a:ext cx="3327400" cy="4778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dirty="0"/>
              <a:t>anticodon</a:t>
            </a:r>
          </a:p>
        </p:txBody>
      </p:sp>
      <p:sp>
        <p:nvSpPr>
          <p:cNvPr id="12" name="TextBox 11"/>
          <p:cNvSpPr txBox="1">
            <a:spLocks noChangeArrowheads="1"/>
          </p:cNvSpPr>
          <p:nvPr/>
        </p:nvSpPr>
        <p:spPr bwMode="auto">
          <a:xfrm>
            <a:off x="2362200" y="892175"/>
            <a:ext cx="1562100" cy="1200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a:solidFill>
                  <a:srgbClr val="FF0000"/>
                </a:solidFill>
              </a:rPr>
              <a:t>Amino acid will be attached here</a:t>
            </a:r>
          </a:p>
        </p:txBody>
      </p:sp>
      <p:cxnSp>
        <p:nvCxnSpPr>
          <p:cNvPr id="14" name="Straight Arrow Connector 13"/>
          <p:cNvCxnSpPr/>
          <p:nvPr/>
        </p:nvCxnSpPr>
        <p:spPr>
          <a:xfrm rot="10800000">
            <a:off x="1689100" y="998538"/>
            <a:ext cx="673100" cy="212725"/>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rot="5400000" flipH="1" flipV="1">
            <a:off x="1402556" y="4736307"/>
            <a:ext cx="574675" cy="1588"/>
          </a:xfrm>
          <a:prstGeom prst="straightConnector1">
            <a:avLst/>
          </a:prstGeom>
          <a:ln w="38100" cap="flat" cmpd="sng" algn="ctr">
            <a:solidFill>
              <a:srgbClr val="FF0000"/>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17" name="TextBox 16"/>
          <p:cNvSpPr txBox="1">
            <a:spLocks noChangeArrowheads="1"/>
          </p:cNvSpPr>
          <p:nvPr/>
        </p:nvSpPr>
        <p:spPr bwMode="auto">
          <a:xfrm>
            <a:off x="152400" y="5024438"/>
            <a:ext cx="3505200" cy="646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a:solidFill>
                  <a:srgbClr val="FF0000"/>
                </a:solidFill>
              </a:rPr>
              <a:t>These three bases are the </a:t>
            </a:r>
            <a:r>
              <a:rPr lang="ja-JP" altLang="en-US" sz="1800">
                <a:solidFill>
                  <a:srgbClr val="FF0000"/>
                </a:solidFill>
              </a:rPr>
              <a:t>“</a:t>
            </a:r>
            <a:r>
              <a:rPr lang="en-US" altLang="ja-JP" sz="1800" dirty="0">
                <a:solidFill>
                  <a:srgbClr val="FF0000"/>
                </a:solidFill>
              </a:rPr>
              <a:t>anticodon</a:t>
            </a:r>
            <a:r>
              <a:rPr lang="ja-JP" altLang="en-US" sz="1800">
                <a:solidFill>
                  <a:srgbClr val="FF0000"/>
                </a:solidFill>
              </a:rPr>
              <a:t>”</a:t>
            </a:r>
            <a:r>
              <a:rPr lang="en-US" altLang="ja-JP" sz="1800" dirty="0">
                <a:solidFill>
                  <a:srgbClr val="FF0000"/>
                </a:solidFill>
              </a:rPr>
              <a:t>.</a:t>
            </a:r>
            <a:endParaRPr lang="en-US" sz="18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900" decel="100000" fill="hold"/>
                                        <p:tgtEl>
                                          <p:spTgt spid="4"/>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1000" fill="hold"/>
                                        <p:tgtEl>
                                          <p:spTgt spid="5"/>
                                        </p:tgtEl>
                                        <p:attrNameLst>
                                          <p:attrName>ppt_w</p:attrName>
                                        </p:attrNameLst>
                                      </p:cBhvr>
                                      <p:tavLst>
                                        <p:tav tm="0">
                                          <p:val>
                                            <p:fltVal val="0"/>
                                          </p:val>
                                        </p:tav>
                                        <p:tav tm="100000">
                                          <p:val>
                                            <p:strVal val="#ppt_w"/>
                                          </p:val>
                                        </p:tav>
                                      </p:tavLst>
                                    </p:anim>
                                    <p:anim calcmode="lin" valueType="num">
                                      <p:cBhvr>
                                        <p:cTn id="16" dur="1000" fill="hold"/>
                                        <p:tgtEl>
                                          <p:spTgt spid="5"/>
                                        </p:tgtEl>
                                        <p:attrNameLst>
                                          <p:attrName>ppt_h</p:attrName>
                                        </p:attrNameLst>
                                      </p:cBhvr>
                                      <p:tavLst>
                                        <p:tav tm="0">
                                          <p:val>
                                            <p:fltVal val="0"/>
                                          </p:val>
                                        </p:tav>
                                        <p:tav tm="100000">
                                          <p:val>
                                            <p:strVal val="#ppt_h"/>
                                          </p:val>
                                        </p:tav>
                                      </p:tavLst>
                                    </p:anim>
                                    <p:anim calcmode="lin" valueType="num">
                                      <p:cBhvr>
                                        <p:cTn id="17"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5"/>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12" presetClass="entr" presetSubtype="4"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slide(fromBottom)">
                                      <p:cBhvr>
                                        <p:cTn id="23" dur="500"/>
                                        <p:tgtEl>
                                          <p:spTgt spid="6"/>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5"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p:cTn id="28" dur="1000" fill="hold"/>
                                        <p:tgtEl>
                                          <p:spTgt spid="7"/>
                                        </p:tgtEl>
                                        <p:attrNameLst>
                                          <p:attrName>ppt_w</p:attrName>
                                        </p:attrNameLst>
                                      </p:cBhvr>
                                      <p:tavLst>
                                        <p:tav tm="0">
                                          <p:val>
                                            <p:fltVal val="0"/>
                                          </p:val>
                                        </p:tav>
                                        <p:tav tm="100000">
                                          <p:val>
                                            <p:strVal val="#ppt_w"/>
                                          </p:val>
                                        </p:tav>
                                      </p:tavLst>
                                    </p:anim>
                                    <p:anim calcmode="lin" valueType="num">
                                      <p:cBhvr>
                                        <p:cTn id="29" dur="1000" fill="hold"/>
                                        <p:tgtEl>
                                          <p:spTgt spid="7"/>
                                        </p:tgtEl>
                                        <p:attrNameLst>
                                          <p:attrName>ppt_h</p:attrName>
                                        </p:attrNameLst>
                                      </p:cBhvr>
                                      <p:tavLst>
                                        <p:tav tm="0">
                                          <p:val>
                                            <p:fltVal val="0"/>
                                          </p:val>
                                        </p:tav>
                                        <p:tav tm="100000">
                                          <p:val>
                                            <p:strVal val="#ppt_h"/>
                                          </p:val>
                                        </p:tav>
                                      </p:tavLst>
                                    </p:anim>
                                    <p:anim calcmode="lin" valueType="num">
                                      <p:cBhvr>
                                        <p:cTn id="3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3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37" presetClass="entr" presetSubtype="0" fill="hold" grpId="0" nodeType="click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fade">
                                      <p:cBhvr>
                                        <p:cTn id="36" dur="1000"/>
                                        <p:tgtEl>
                                          <p:spTgt spid="8"/>
                                        </p:tgtEl>
                                      </p:cBhvr>
                                    </p:animEffect>
                                    <p:anim calcmode="lin" valueType="num">
                                      <p:cBhvr>
                                        <p:cTn id="37" dur="1000" fill="hold"/>
                                        <p:tgtEl>
                                          <p:spTgt spid="8"/>
                                        </p:tgtEl>
                                        <p:attrNameLst>
                                          <p:attrName>ppt_x</p:attrName>
                                        </p:attrNameLst>
                                      </p:cBhvr>
                                      <p:tavLst>
                                        <p:tav tm="0">
                                          <p:val>
                                            <p:strVal val="#ppt_x"/>
                                          </p:val>
                                        </p:tav>
                                        <p:tav tm="100000">
                                          <p:val>
                                            <p:strVal val="#ppt_x"/>
                                          </p:val>
                                        </p:tav>
                                      </p:tavLst>
                                    </p:anim>
                                    <p:anim calcmode="lin" valueType="num">
                                      <p:cBhvr>
                                        <p:cTn id="38" dur="900" decel="100000" fill="hold"/>
                                        <p:tgtEl>
                                          <p:spTgt spid="8"/>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childTnLst>
                    </p:cTn>
                  </p:par>
                  <p:par>
                    <p:cTn id="40" fill="hold" nodeType="clickPar">
                      <p:stCondLst>
                        <p:cond delay="indefinite"/>
                      </p:stCondLst>
                      <p:childTnLst>
                        <p:par>
                          <p:cTn id="41" fill="hold" nodeType="withGroup">
                            <p:stCondLst>
                              <p:cond delay="0"/>
                            </p:stCondLst>
                            <p:childTnLst>
                              <p:par>
                                <p:cTn id="42" presetID="37" presetClass="entr" presetSubtype="0" fill="hold" grpId="0" nodeType="click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fade">
                                      <p:cBhvr>
                                        <p:cTn id="44" dur="1000"/>
                                        <p:tgtEl>
                                          <p:spTgt spid="9"/>
                                        </p:tgtEl>
                                      </p:cBhvr>
                                    </p:animEffect>
                                    <p:anim calcmode="lin" valueType="num">
                                      <p:cBhvr>
                                        <p:cTn id="45" dur="1000" fill="hold"/>
                                        <p:tgtEl>
                                          <p:spTgt spid="9"/>
                                        </p:tgtEl>
                                        <p:attrNameLst>
                                          <p:attrName>ppt_x</p:attrName>
                                        </p:attrNameLst>
                                      </p:cBhvr>
                                      <p:tavLst>
                                        <p:tav tm="0">
                                          <p:val>
                                            <p:strVal val="#ppt_x"/>
                                          </p:val>
                                        </p:tav>
                                        <p:tav tm="100000">
                                          <p:val>
                                            <p:strVal val="#ppt_x"/>
                                          </p:val>
                                        </p:tav>
                                      </p:tavLst>
                                    </p:anim>
                                    <p:anim calcmode="lin" valueType="num">
                                      <p:cBhvr>
                                        <p:cTn id="46" dur="900" decel="100000" fill="hold"/>
                                        <p:tgtEl>
                                          <p:spTgt spid="9"/>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childTnLst>
                    </p:cTn>
                  </p:par>
                  <p:par>
                    <p:cTn id="48" fill="hold" nodeType="clickPar">
                      <p:stCondLst>
                        <p:cond delay="indefinite"/>
                      </p:stCondLst>
                      <p:childTnLst>
                        <p:par>
                          <p:cTn id="49" fill="hold" nodeType="withGroup">
                            <p:stCondLst>
                              <p:cond delay="0"/>
                            </p:stCondLst>
                            <p:childTnLst>
                              <p:par>
                                <p:cTn id="50" presetID="15" presetClass="entr" presetSubtype="0" fill="hold" grpId="0" nodeType="click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1000" fill="hold"/>
                                        <p:tgtEl>
                                          <p:spTgt spid="10"/>
                                        </p:tgtEl>
                                        <p:attrNameLst>
                                          <p:attrName>ppt_w</p:attrName>
                                        </p:attrNameLst>
                                      </p:cBhvr>
                                      <p:tavLst>
                                        <p:tav tm="0">
                                          <p:val>
                                            <p:fltVal val="0"/>
                                          </p:val>
                                        </p:tav>
                                        <p:tav tm="100000">
                                          <p:val>
                                            <p:strVal val="#ppt_w"/>
                                          </p:val>
                                        </p:tav>
                                      </p:tavLst>
                                    </p:anim>
                                    <p:anim calcmode="lin" valueType="num">
                                      <p:cBhvr>
                                        <p:cTn id="53" dur="1000" fill="hold"/>
                                        <p:tgtEl>
                                          <p:spTgt spid="10"/>
                                        </p:tgtEl>
                                        <p:attrNameLst>
                                          <p:attrName>ppt_h</p:attrName>
                                        </p:attrNameLst>
                                      </p:cBhvr>
                                      <p:tavLst>
                                        <p:tav tm="0">
                                          <p:val>
                                            <p:fltVal val="0"/>
                                          </p:val>
                                        </p:tav>
                                        <p:tav tm="100000">
                                          <p:val>
                                            <p:strVal val="#ppt_h"/>
                                          </p:val>
                                        </p:tav>
                                      </p:tavLst>
                                    </p:anim>
                                    <p:anim calcmode="lin" valueType="num">
                                      <p:cBhvr>
                                        <p:cTn id="54" dur="1000" fill="hold"/>
                                        <p:tgtEl>
                                          <p:spTgt spid="10"/>
                                        </p:tgtEl>
                                        <p:attrNameLst>
                                          <p:attrName>ppt_x</p:attrName>
                                        </p:attrNameLst>
                                      </p:cBhvr>
                                      <p:tavLst>
                                        <p:tav tm="0" fmla="#ppt_x+(cos(-2*pi*(1-$))*-#ppt_x-sin(-2*pi*(1-$))*(1-#ppt_y))*(1-$)">
                                          <p:val>
                                            <p:fltVal val="0"/>
                                          </p:val>
                                        </p:tav>
                                        <p:tav tm="100000">
                                          <p:val>
                                            <p:fltVal val="1"/>
                                          </p:val>
                                        </p:tav>
                                      </p:tavLst>
                                    </p:anim>
                                    <p:anim calcmode="lin" valueType="num">
                                      <p:cBhvr>
                                        <p:cTn id="55" dur="1000" fill="hold"/>
                                        <p:tgtEl>
                                          <p:spTgt spid="10"/>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56" fill="hold" nodeType="clickPar">
                      <p:stCondLst>
                        <p:cond delay="indefinite"/>
                      </p:stCondLst>
                      <p:childTnLst>
                        <p:par>
                          <p:cTn id="57" fill="hold" nodeType="withGroup">
                            <p:stCondLst>
                              <p:cond delay="0"/>
                            </p:stCondLst>
                            <p:childTnLst>
                              <p:par>
                                <p:cTn id="58" presetID="15" presetClass="entr" presetSubtype="0" fill="hold" grpId="0" nodeType="clickEffect">
                                  <p:stCondLst>
                                    <p:cond delay="0"/>
                                  </p:stCondLst>
                                  <p:childTnLst>
                                    <p:set>
                                      <p:cBhvr>
                                        <p:cTn id="59" dur="1" fill="hold">
                                          <p:stCondLst>
                                            <p:cond delay="0"/>
                                          </p:stCondLst>
                                        </p:cTn>
                                        <p:tgtEl>
                                          <p:spTgt spid="11"/>
                                        </p:tgtEl>
                                        <p:attrNameLst>
                                          <p:attrName>style.visibility</p:attrName>
                                        </p:attrNameLst>
                                      </p:cBhvr>
                                      <p:to>
                                        <p:strVal val="visible"/>
                                      </p:to>
                                    </p:set>
                                    <p:anim calcmode="lin" valueType="num">
                                      <p:cBhvr>
                                        <p:cTn id="60" dur="1000" fill="hold"/>
                                        <p:tgtEl>
                                          <p:spTgt spid="11"/>
                                        </p:tgtEl>
                                        <p:attrNameLst>
                                          <p:attrName>ppt_w</p:attrName>
                                        </p:attrNameLst>
                                      </p:cBhvr>
                                      <p:tavLst>
                                        <p:tav tm="0">
                                          <p:val>
                                            <p:fltVal val="0"/>
                                          </p:val>
                                        </p:tav>
                                        <p:tav tm="100000">
                                          <p:val>
                                            <p:strVal val="#ppt_w"/>
                                          </p:val>
                                        </p:tav>
                                      </p:tavLst>
                                    </p:anim>
                                    <p:anim calcmode="lin" valueType="num">
                                      <p:cBhvr>
                                        <p:cTn id="61" dur="1000" fill="hold"/>
                                        <p:tgtEl>
                                          <p:spTgt spid="11"/>
                                        </p:tgtEl>
                                        <p:attrNameLst>
                                          <p:attrName>ppt_h</p:attrName>
                                        </p:attrNameLst>
                                      </p:cBhvr>
                                      <p:tavLst>
                                        <p:tav tm="0">
                                          <p:val>
                                            <p:fltVal val="0"/>
                                          </p:val>
                                        </p:tav>
                                        <p:tav tm="100000">
                                          <p:val>
                                            <p:strVal val="#ppt_h"/>
                                          </p:val>
                                        </p:tav>
                                      </p:tavLst>
                                    </p:anim>
                                    <p:anim calcmode="lin" valueType="num">
                                      <p:cBhvr>
                                        <p:cTn id="62"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64" fill="hold" nodeType="clickPar">
                      <p:stCondLst>
                        <p:cond delay="indefinite"/>
                      </p:stCondLst>
                      <p:childTnLst>
                        <p:par>
                          <p:cTn id="65" fill="hold" nodeType="withGroup">
                            <p:stCondLst>
                              <p:cond delay="0"/>
                            </p:stCondLst>
                            <p:childTnLst>
                              <p:par>
                                <p:cTn id="66" presetID="15" presetClass="entr" presetSubtype="0" fill="hold" nodeType="click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p:cTn id="68" dur="1000" fill="hold"/>
                                        <p:tgtEl>
                                          <p:spTgt spid="14"/>
                                        </p:tgtEl>
                                        <p:attrNameLst>
                                          <p:attrName>ppt_w</p:attrName>
                                        </p:attrNameLst>
                                      </p:cBhvr>
                                      <p:tavLst>
                                        <p:tav tm="0">
                                          <p:val>
                                            <p:fltVal val="0"/>
                                          </p:val>
                                        </p:tav>
                                        <p:tav tm="100000">
                                          <p:val>
                                            <p:strVal val="#ppt_w"/>
                                          </p:val>
                                        </p:tav>
                                      </p:tavLst>
                                    </p:anim>
                                    <p:anim calcmode="lin" valueType="num">
                                      <p:cBhvr>
                                        <p:cTn id="69" dur="1000" fill="hold"/>
                                        <p:tgtEl>
                                          <p:spTgt spid="14"/>
                                        </p:tgtEl>
                                        <p:attrNameLst>
                                          <p:attrName>ppt_h</p:attrName>
                                        </p:attrNameLst>
                                      </p:cBhvr>
                                      <p:tavLst>
                                        <p:tav tm="0">
                                          <p:val>
                                            <p:fltVal val="0"/>
                                          </p:val>
                                        </p:tav>
                                        <p:tav tm="100000">
                                          <p:val>
                                            <p:strVal val="#ppt_h"/>
                                          </p:val>
                                        </p:tav>
                                      </p:tavLst>
                                    </p:anim>
                                    <p:anim calcmode="lin" valueType="num">
                                      <p:cBhvr>
                                        <p:cTn id="70"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71" dur="1000" fill="hold"/>
                                        <p:tgtEl>
                                          <p:spTgt spid="1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72" fill="hold" nodeType="clickPar">
                      <p:stCondLst>
                        <p:cond delay="indefinite"/>
                      </p:stCondLst>
                      <p:childTnLst>
                        <p:par>
                          <p:cTn id="73" fill="hold" nodeType="withGroup">
                            <p:stCondLst>
                              <p:cond delay="0"/>
                            </p:stCondLst>
                            <p:childTnLst>
                              <p:par>
                                <p:cTn id="74" presetID="15" presetClass="entr" presetSubtype="0" fill="hold" grpId="0" nodeType="clickEffect">
                                  <p:stCondLst>
                                    <p:cond delay="0"/>
                                  </p:stCondLst>
                                  <p:childTnLst>
                                    <p:set>
                                      <p:cBhvr>
                                        <p:cTn id="75" dur="1" fill="hold">
                                          <p:stCondLst>
                                            <p:cond delay="0"/>
                                          </p:stCondLst>
                                        </p:cTn>
                                        <p:tgtEl>
                                          <p:spTgt spid="12"/>
                                        </p:tgtEl>
                                        <p:attrNameLst>
                                          <p:attrName>style.visibility</p:attrName>
                                        </p:attrNameLst>
                                      </p:cBhvr>
                                      <p:to>
                                        <p:strVal val="visible"/>
                                      </p:to>
                                    </p:set>
                                    <p:anim calcmode="lin" valueType="num">
                                      <p:cBhvr>
                                        <p:cTn id="76" dur="1000" fill="hold"/>
                                        <p:tgtEl>
                                          <p:spTgt spid="12"/>
                                        </p:tgtEl>
                                        <p:attrNameLst>
                                          <p:attrName>ppt_w</p:attrName>
                                        </p:attrNameLst>
                                      </p:cBhvr>
                                      <p:tavLst>
                                        <p:tav tm="0">
                                          <p:val>
                                            <p:fltVal val="0"/>
                                          </p:val>
                                        </p:tav>
                                        <p:tav tm="100000">
                                          <p:val>
                                            <p:strVal val="#ppt_w"/>
                                          </p:val>
                                        </p:tav>
                                      </p:tavLst>
                                    </p:anim>
                                    <p:anim calcmode="lin" valueType="num">
                                      <p:cBhvr>
                                        <p:cTn id="77" dur="1000" fill="hold"/>
                                        <p:tgtEl>
                                          <p:spTgt spid="12"/>
                                        </p:tgtEl>
                                        <p:attrNameLst>
                                          <p:attrName>ppt_h</p:attrName>
                                        </p:attrNameLst>
                                      </p:cBhvr>
                                      <p:tavLst>
                                        <p:tav tm="0">
                                          <p:val>
                                            <p:fltVal val="0"/>
                                          </p:val>
                                        </p:tav>
                                        <p:tav tm="100000">
                                          <p:val>
                                            <p:strVal val="#ppt_h"/>
                                          </p:val>
                                        </p:tav>
                                      </p:tavLst>
                                    </p:anim>
                                    <p:anim calcmode="lin" valueType="num">
                                      <p:cBhvr>
                                        <p:cTn id="78" dur="1000" fill="hold"/>
                                        <p:tgtEl>
                                          <p:spTgt spid="12"/>
                                        </p:tgtEl>
                                        <p:attrNameLst>
                                          <p:attrName>ppt_x</p:attrName>
                                        </p:attrNameLst>
                                      </p:cBhvr>
                                      <p:tavLst>
                                        <p:tav tm="0" fmla="#ppt_x+(cos(-2*pi*(1-$))*-#ppt_x-sin(-2*pi*(1-$))*(1-#ppt_y))*(1-$)">
                                          <p:val>
                                            <p:fltVal val="0"/>
                                          </p:val>
                                        </p:tav>
                                        <p:tav tm="100000">
                                          <p:val>
                                            <p:fltVal val="1"/>
                                          </p:val>
                                        </p:tav>
                                      </p:tavLst>
                                    </p:anim>
                                    <p:anim calcmode="lin" valueType="num">
                                      <p:cBhvr>
                                        <p:cTn id="79" dur="1000" fill="hold"/>
                                        <p:tgtEl>
                                          <p:spTgt spid="1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80" fill="hold" nodeType="clickPar">
                      <p:stCondLst>
                        <p:cond delay="indefinite"/>
                      </p:stCondLst>
                      <p:childTnLst>
                        <p:par>
                          <p:cTn id="81" fill="hold" nodeType="withGroup">
                            <p:stCondLst>
                              <p:cond delay="0"/>
                            </p:stCondLst>
                            <p:childTnLst>
                              <p:par>
                                <p:cTn id="82" presetID="15" presetClass="entr" presetSubtype="0" fill="hold" nodeType="clickEffect">
                                  <p:stCondLst>
                                    <p:cond delay="0"/>
                                  </p:stCondLst>
                                  <p:childTnLst>
                                    <p:set>
                                      <p:cBhvr>
                                        <p:cTn id="83" dur="1" fill="hold">
                                          <p:stCondLst>
                                            <p:cond delay="0"/>
                                          </p:stCondLst>
                                        </p:cTn>
                                        <p:tgtEl>
                                          <p:spTgt spid="15"/>
                                        </p:tgtEl>
                                        <p:attrNameLst>
                                          <p:attrName>style.visibility</p:attrName>
                                        </p:attrNameLst>
                                      </p:cBhvr>
                                      <p:to>
                                        <p:strVal val="visible"/>
                                      </p:to>
                                    </p:set>
                                    <p:anim calcmode="lin" valueType="num">
                                      <p:cBhvr>
                                        <p:cTn id="84" dur="1000" fill="hold"/>
                                        <p:tgtEl>
                                          <p:spTgt spid="15"/>
                                        </p:tgtEl>
                                        <p:attrNameLst>
                                          <p:attrName>ppt_w</p:attrName>
                                        </p:attrNameLst>
                                      </p:cBhvr>
                                      <p:tavLst>
                                        <p:tav tm="0">
                                          <p:val>
                                            <p:fltVal val="0"/>
                                          </p:val>
                                        </p:tav>
                                        <p:tav tm="100000">
                                          <p:val>
                                            <p:strVal val="#ppt_w"/>
                                          </p:val>
                                        </p:tav>
                                      </p:tavLst>
                                    </p:anim>
                                    <p:anim calcmode="lin" valueType="num">
                                      <p:cBhvr>
                                        <p:cTn id="85" dur="1000" fill="hold"/>
                                        <p:tgtEl>
                                          <p:spTgt spid="15"/>
                                        </p:tgtEl>
                                        <p:attrNameLst>
                                          <p:attrName>ppt_h</p:attrName>
                                        </p:attrNameLst>
                                      </p:cBhvr>
                                      <p:tavLst>
                                        <p:tav tm="0">
                                          <p:val>
                                            <p:fltVal val="0"/>
                                          </p:val>
                                        </p:tav>
                                        <p:tav tm="100000">
                                          <p:val>
                                            <p:strVal val="#ppt_h"/>
                                          </p:val>
                                        </p:tav>
                                      </p:tavLst>
                                    </p:anim>
                                    <p:anim calcmode="lin" valueType="num">
                                      <p:cBhvr>
                                        <p:cTn id="86" dur="1000" fill="hold"/>
                                        <p:tgtEl>
                                          <p:spTgt spid="15"/>
                                        </p:tgtEl>
                                        <p:attrNameLst>
                                          <p:attrName>ppt_x</p:attrName>
                                        </p:attrNameLst>
                                      </p:cBhvr>
                                      <p:tavLst>
                                        <p:tav tm="0" fmla="#ppt_x+(cos(-2*pi*(1-$))*-#ppt_x-sin(-2*pi*(1-$))*(1-#ppt_y))*(1-$)">
                                          <p:val>
                                            <p:fltVal val="0"/>
                                          </p:val>
                                        </p:tav>
                                        <p:tav tm="100000">
                                          <p:val>
                                            <p:fltVal val="1"/>
                                          </p:val>
                                        </p:tav>
                                      </p:tavLst>
                                    </p:anim>
                                    <p:anim calcmode="lin" valueType="num">
                                      <p:cBhvr>
                                        <p:cTn id="87" dur="1000" fill="hold"/>
                                        <p:tgtEl>
                                          <p:spTgt spid="15"/>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88" fill="hold" nodeType="clickPar">
                      <p:stCondLst>
                        <p:cond delay="indefinite"/>
                      </p:stCondLst>
                      <p:childTnLst>
                        <p:par>
                          <p:cTn id="89" fill="hold" nodeType="withGroup">
                            <p:stCondLst>
                              <p:cond delay="0"/>
                            </p:stCondLst>
                            <p:childTnLst>
                              <p:par>
                                <p:cTn id="90" presetID="15" presetClass="entr" presetSubtype="0" fill="hold" grpId="0" nodeType="clickEffect">
                                  <p:stCondLst>
                                    <p:cond delay="0"/>
                                  </p:stCondLst>
                                  <p:childTnLst>
                                    <p:set>
                                      <p:cBhvr>
                                        <p:cTn id="91" dur="1" fill="hold">
                                          <p:stCondLst>
                                            <p:cond delay="0"/>
                                          </p:stCondLst>
                                        </p:cTn>
                                        <p:tgtEl>
                                          <p:spTgt spid="17"/>
                                        </p:tgtEl>
                                        <p:attrNameLst>
                                          <p:attrName>style.visibility</p:attrName>
                                        </p:attrNameLst>
                                      </p:cBhvr>
                                      <p:to>
                                        <p:strVal val="visible"/>
                                      </p:to>
                                    </p:set>
                                    <p:anim calcmode="lin" valueType="num">
                                      <p:cBhvr>
                                        <p:cTn id="92" dur="1000" fill="hold"/>
                                        <p:tgtEl>
                                          <p:spTgt spid="17"/>
                                        </p:tgtEl>
                                        <p:attrNameLst>
                                          <p:attrName>ppt_w</p:attrName>
                                        </p:attrNameLst>
                                      </p:cBhvr>
                                      <p:tavLst>
                                        <p:tav tm="0">
                                          <p:val>
                                            <p:fltVal val="0"/>
                                          </p:val>
                                        </p:tav>
                                        <p:tav tm="100000">
                                          <p:val>
                                            <p:strVal val="#ppt_w"/>
                                          </p:val>
                                        </p:tav>
                                      </p:tavLst>
                                    </p:anim>
                                    <p:anim calcmode="lin" valueType="num">
                                      <p:cBhvr>
                                        <p:cTn id="93" dur="1000" fill="hold"/>
                                        <p:tgtEl>
                                          <p:spTgt spid="17"/>
                                        </p:tgtEl>
                                        <p:attrNameLst>
                                          <p:attrName>ppt_h</p:attrName>
                                        </p:attrNameLst>
                                      </p:cBhvr>
                                      <p:tavLst>
                                        <p:tav tm="0">
                                          <p:val>
                                            <p:fltVal val="0"/>
                                          </p:val>
                                        </p:tav>
                                        <p:tav tm="100000">
                                          <p:val>
                                            <p:strVal val="#ppt_h"/>
                                          </p:val>
                                        </p:tav>
                                      </p:tavLst>
                                    </p:anim>
                                    <p:anim calcmode="lin" valueType="num">
                                      <p:cBhvr>
                                        <p:cTn id="94"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95" dur="1000" fill="hold"/>
                                        <p:tgtEl>
                                          <p:spTgt spid="17"/>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P spid="11" grpId="0"/>
      <p:bldP spid="12" grpId="0"/>
      <p:bldP spid="17"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srcRect/>
          <a:stretch>
            <a:fillRect/>
          </a:stretch>
        </p:blipFill>
        <p:spPr bwMode="auto">
          <a:xfrm>
            <a:off x="5289550" y="736600"/>
            <a:ext cx="3009900" cy="3695700"/>
          </a:xfrm>
          <a:prstGeom prst="rect">
            <a:avLst/>
          </a:prstGeom>
          <a:noFill/>
          <a:ln w="38100" cap="flat" cmpd="sng" algn="ctr">
            <a:solidFill>
              <a:schemeClr val="accent6">
                <a:lumMod val="50000"/>
              </a:schemeClr>
            </a:solidFill>
            <a:prstDash val="solid"/>
            <a:miter lim="800000"/>
            <a:headEnd type="none" w="med" len="med"/>
            <a:tailEnd type="none" w="med" len="med"/>
          </a:ln>
        </p:spPr>
      </p:pic>
      <p:sp>
        <p:nvSpPr>
          <p:cNvPr id="3" name="TextBox 2"/>
          <p:cNvSpPr txBox="1">
            <a:spLocks noChangeArrowheads="1"/>
          </p:cNvSpPr>
          <p:nvPr/>
        </p:nvSpPr>
        <p:spPr bwMode="auto">
          <a:xfrm>
            <a:off x="0" y="304800"/>
            <a:ext cx="4787900" cy="4862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3100" dirty="0"/>
              <a:t>For example:  If an mRNA codon is ____, this would translate as the </a:t>
            </a:r>
          </a:p>
          <a:p>
            <a:pPr eaLnBrk="1" hangingPunct="1"/>
            <a:r>
              <a:rPr lang="en-US" sz="3100" dirty="0"/>
              <a:t>amino acid ___________.  </a:t>
            </a:r>
          </a:p>
          <a:p>
            <a:pPr eaLnBrk="1" hangingPunct="1"/>
            <a:r>
              <a:rPr lang="en-US" sz="3100" dirty="0"/>
              <a:t>The tRNA that delivers the amino acid phenylalanine has as its anticodon ____.  </a:t>
            </a:r>
          </a:p>
          <a:p>
            <a:pPr eaLnBrk="1" hangingPunct="1"/>
            <a:r>
              <a:rPr lang="en-US" sz="3100" dirty="0"/>
              <a:t>It carries ____________ at its other end.</a:t>
            </a:r>
          </a:p>
          <a:p>
            <a:pPr eaLnBrk="1" hangingPunct="1"/>
            <a:endParaRPr lang="en-US" sz="3100" dirty="0"/>
          </a:p>
        </p:txBody>
      </p:sp>
      <p:sp>
        <p:nvSpPr>
          <p:cNvPr id="4" name="TextBox 3"/>
          <p:cNvSpPr txBox="1">
            <a:spLocks noChangeArrowheads="1"/>
          </p:cNvSpPr>
          <p:nvPr/>
        </p:nvSpPr>
        <p:spPr bwMode="auto">
          <a:xfrm>
            <a:off x="1574800" y="736600"/>
            <a:ext cx="1320800" cy="5699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3100" dirty="0">
                <a:solidFill>
                  <a:srgbClr val="0000FF"/>
                </a:solidFill>
              </a:rPr>
              <a:t>UUC</a:t>
            </a:r>
          </a:p>
        </p:txBody>
      </p:sp>
      <p:sp>
        <p:nvSpPr>
          <p:cNvPr id="5" name="TextBox 4"/>
          <p:cNvSpPr txBox="1">
            <a:spLocks noChangeArrowheads="1"/>
          </p:cNvSpPr>
          <p:nvPr/>
        </p:nvSpPr>
        <p:spPr bwMode="auto">
          <a:xfrm>
            <a:off x="2070100" y="1677988"/>
            <a:ext cx="3009900" cy="5699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3100" dirty="0">
                <a:solidFill>
                  <a:srgbClr val="0000FF"/>
                </a:solidFill>
              </a:rPr>
              <a:t>phenylalanine</a:t>
            </a:r>
          </a:p>
        </p:txBody>
      </p:sp>
      <p:sp>
        <p:nvSpPr>
          <p:cNvPr id="6" name="TextBox 5"/>
          <p:cNvSpPr txBox="1">
            <a:spLocks noChangeArrowheads="1"/>
          </p:cNvSpPr>
          <p:nvPr/>
        </p:nvSpPr>
        <p:spPr bwMode="auto">
          <a:xfrm>
            <a:off x="3594100" y="3125788"/>
            <a:ext cx="1320800" cy="5699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3100" dirty="0">
                <a:solidFill>
                  <a:srgbClr val="0000FF"/>
                </a:solidFill>
              </a:rPr>
              <a:t>AAG</a:t>
            </a:r>
          </a:p>
        </p:txBody>
      </p:sp>
      <p:sp>
        <p:nvSpPr>
          <p:cNvPr id="7" name="TextBox 6"/>
          <p:cNvSpPr txBox="1">
            <a:spLocks noChangeArrowheads="1"/>
          </p:cNvSpPr>
          <p:nvPr/>
        </p:nvSpPr>
        <p:spPr bwMode="auto">
          <a:xfrm>
            <a:off x="1727200" y="3612140"/>
            <a:ext cx="3562350" cy="5699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3100" dirty="0">
                <a:solidFill>
                  <a:srgbClr val="0000FF"/>
                </a:solidFill>
              </a:rPr>
              <a:t>phenylalanine</a:t>
            </a:r>
          </a:p>
        </p:txBody>
      </p:sp>
      <p:sp>
        <p:nvSpPr>
          <p:cNvPr id="8" name="TextBox 7"/>
          <p:cNvSpPr txBox="1"/>
          <p:nvPr/>
        </p:nvSpPr>
        <p:spPr>
          <a:xfrm>
            <a:off x="5803900" y="520700"/>
            <a:ext cx="2185988" cy="430213"/>
          </a:xfrm>
          <a:prstGeom prst="rect">
            <a:avLst/>
          </a:prstGeom>
          <a:ln w="38100" cap="flat" cmpd="sng" algn="ctr">
            <a:solidFill>
              <a:schemeClr val="accent2"/>
            </a:solidFill>
            <a:prstDash val="solid"/>
            <a:round/>
            <a:headEnd type="none" w="med" len="med"/>
            <a:tailEnd type="none" w="med" len="med"/>
          </a:ln>
        </p:spPr>
        <p:style>
          <a:lnRef idx="2">
            <a:schemeClr val="accent2"/>
          </a:lnRef>
          <a:fillRef idx="1">
            <a:schemeClr val="lt1"/>
          </a:fillRef>
          <a:effectRef idx="0">
            <a:schemeClr val="accent2"/>
          </a:effectRef>
          <a:fontRef idx="minor">
            <a:schemeClr val="dk1"/>
          </a:fontRef>
        </p:style>
        <p:txBody>
          <a:bodyPr>
            <a:spAutoFit/>
          </a:bodyPr>
          <a:lstStyle/>
          <a:p>
            <a:pPr algn="ctr">
              <a:defRPr/>
            </a:pPr>
            <a:r>
              <a:rPr lang="en-US" sz="2200" dirty="0">
                <a:solidFill>
                  <a:srgbClr val="0000FF"/>
                </a:solidFill>
              </a:rPr>
              <a:t>phenylalanine</a:t>
            </a:r>
          </a:p>
        </p:txBody>
      </p:sp>
      <p:cxnSp>
        <p:nvCxnSpPr>
          <p:cNvPr id="10" name="Straight Arrow Connector 9"/>
          <p:cNvCxnSpPr/>
          <p:nvPr/>
        </p:nvCxnSpPr>
        <p:spPr>
          <a:xfrm rot="5400000" flipH="1" flipV="1">
            <a:off x="6573838" y="4767263"/>
            <a:ext cx="801687" cy="1587"/>
          </a:xfrm>
          <a:prstGeom prst="straightConnector1">
            <a:avLst/>
          </a:prstGeom>
          <a:ln w="57150" cap="flat" cmpd="sng" algn="ctr">
            <a:solidFill>
              <a:srgbClr val="FF0000"/>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5959475" y="4876800"/>
            <a:ext cx="2030413" cy="584200"/>
          </a:xfrm>
          <a:prstGeom prst="rect">
            <a:avLst/>
          </a:prstGeom>
          <a:ln w="38100" cap="flat" cmpd="sng" algn="ctr">
            <a:solidFill>
              <a:schemeClr val="accent2"/>
            </a:solidFill>
            <a:prstDash val="solid"/>
            <a:round/>
            <a:headEnd type="none" w="med" len="med"/>
            <a:tailEnd type="none" w="med" len="med"/>
          </a:ln>
        </p:spPr>
        <p:style>
          <a:lnRef idx="2">
            <a:schemeClr val="accent2"/>
          </a:lnRef>
          <a:fillRef idx="1">
            <a:schemeClr val="lt1"/>
          </a:fillRef>
          <a:effectRef idx="0">
            <a:schemeClr val="accent2"/>
          </a:effectRef>
          <a:fontRef idx="minor">
            <a:schemeClr val="dk1"/>
          </a:fontRef>
        </p:style>
        <p:txBody>
          <a:bodyPr>
            <a:spAutoFit/>
          </a:bodyPr>
          <a:lstStyle/>
          <a:p>
            <a:pPr>
              <a:defRPr/>
            </a:pPr>
            <a:r>
              <a:rPr lang="en-US" sz="3200" dirty="0">
                <a:solidFill>
                  <a:srgbClr val="0000FF"/>
                </a:solidFill>
              </a:rPr>
              <a:t>anticodon</a:t>
            </a:r>
          </a:p>
        </p:txBody>
      </p:sp>
      <p:sp>
        <p:nvSpPr>
          <p:cNvPr id="13" name="TextBox 12"/>
          <p:cNvSpPr txBox="1">
            <a:spLocks noChangeArrowheads="1"/>
          </p:cNvSpPr>
          <p:nvPr/>
        </p:nvSpPr>
        <p:spPr bwMode="auto">
          <a:xfrm>
            <a:off x="0" y="4876800"/>
            <a:ext cx="5803900" cy="20145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500" dirty="0">
                <a:solidFill>
                  <a:srgbClr val="126417"/>
                </a:solidFill>
              </a:rPr>
              <a:t>Each tRNA is used repeatedly to locate a particular __________ and _______ it at the ribosome.  It then leaves the ribosome to go and find another amino acid. </a:t>
            </a:r>
          </a:p>
        </p:txBody>
      </p:sp>
      <p:sp>
        <p:nvSpPr>
          <p:cNvPr id="14" name="TextBox 13"/>
          <p:cNvSpPr txBox="1">
            <a:spLocks noChangeArrowheads="1"/>
          </p:cNvSpPr>
          <p:nvPr/>
        </p:nvSpPr>
        <p:spPr bwMode="auto">
          <a:xfrm>
            <a:off x="1727200" y="5222875"/>
            <a:ext cx="1847850" cy="47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500" dirty="0">
                <a:solidFill>
                  <a:srgbClr val="FF0000"/>
                </a:solidFill>
              </a:rPr>
              <a:t>amino acid</a:t>
            </a:r>
          </a:p>
        </p:txBody>
      </p:sp>
      <p:sp>
        <p:nvSpPr>
          <p:cNvPr id="15" name="TextBox 14"/>
          <p:cNvSpPr txBox="1">
            <a:spLocks noChangeArrowheads="1"/>
          </p:cNvSpPr>
          <p:nvPr/>
        </p:nvSpPr>
        <p:spPr bwMode="auto">
          <a:xfrm>
            <a:off x="4111625" y="5222875"/>
            <a:ext cx="1847850" cy="47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500" dirty="0">
                <a:solidFill>
                  <a:srgbClr val="FF0000"/>
                </a:solidFill>
              </a:rPr>
              <a:t> deposit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900" decel="100000" fill="hold"/>
                                        <p:tgtEl>
                                          <p:spTgt spid="3"/>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0"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800" decel="100000"/>
                                        <p:tgtEl>
                                          <p:spTgt spid="4"/>
                                        </p:tgtEl>
                                      </p:cBhvr>
                                    </p:animEffect>
                                    <p:anim calcmode="lin" valueType="num">
                                      <p:cBhvr>
                                        <p:cTn id="16" dur="800" decel="100000" fill="hold"/>
                                        <p:tgtEl>
                                          <p:spTgt spid="4"/>
                                        </p:tgtEl>
                                        <p:attrNameLst>
                                          <p:attrName>style.rotation</p:attrName>
                                        </p:attrNameLst>
                                      </p:cBhvr>
                                      <p:tavLst>
                                        <p:tav tm="0">
                                          <p:val>
                                            <p:fltVal val="-90"/>
                                          </p:val>
                                        </p:tav>
                                        <p:tav tm="100000">
                                          <p:val>
                                            <p:fltVal val="0"/>
                                          </p:val>
                                        </p:tav>
                                      </p:tavLst>
                                    </p:anim>
                                    <p:anim calcmode="lin" valueType="num">
                                      <p:cBhvr>
                                        <p:cTn id="17" dur="800" decel="100000" fill="hold"/>
                                        <p:tgtEl>
                                          <p:spTgt spid="4"/>
                                        </p:tgtEl>
                                        <p:attrNameLst>
                                          <p:attrName>ppt_x</p:attrName>
                                        </p:attrNameLst>
                                      </p:cBhvr>
                                      <p:tavLst>
                                        <p:tav tm="0">
                                          <p:val>
                                            <p:strVal val="#ppt_x+0.4"/>
                                          </p:val>
                                        </p:tav>
                                        <p:tav tm="100000">
                                          <p:val>
                                            <p:strVal val="#ppt_x-0.05"/>
                                          </p:val>
                                        </p:tav>
                                      </p:tavLst>
                                    </p:anim>
                                    <p:anim calcmode="lin" valueType="num">
                                      <p:cBhvr>
                                        <p:cTn id="18" dur="800" decel="100000" fill="hold"/>
                                        <p:tgtEl>
                                          <p:spTgt spid="4"/>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30"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800" decel="100000"/>
                                        <p:tgtEl>
                                          <p:spTgt spid="5"/>
                                        </p:tgtEl>
                                      </p:cBhvr>
                                    </p:animEffect>
                                    <p:anim calcmode="lin" valueType="num">
                                      <p:cBhvr>
                                        <p:cTn id="26" dur="800" decel="100000" fill="hold"/>
                                        <p:tgtEl>
                                          <p:spTgt spid="5"/>
                                        </p:tgtEl>
                                        <p:attrNameLst>
                                          <p:attrName>style.rotation</p:attrName>
                                        </p:attrNameLst>
                                      </p:cBhvr>
                                      <p:tavLst>
                                        <p:tav tm="0">
                                          <p:val>
                                            <p:fltVal val="-90"/>
                                          </p:val>
                                        </p:tav>
                                        <p:tav tm="100000">
                                          <p:val>
                                            <p:fltVal val="0"/>
                                          </p:val>
                                        </p:tav>
                                      </p:tavLst>
                                    </p:anim>
                                    <p:anim calcmode="lin" valueType="num">
                                      <p:cBhvr>
                                        <p:cTn id="27" dur="800" decel="100000" fill="hold"/>
                                        <p:tgtEl>
                                          <p:spTgt spid="5"/>
                                        </p:tgtEl>
                                        <p:attrNameLst>
                                          <p:attrName>ppt_x</p:attrName>
                                        </p:attrNameLst>
                                      </p:cBhvr>
                                      <p:tavLst>
                                        <p:tav tm="0">
                                          <p:val>
                                            <p:strVal val="#ppt_x+0.4"/>
                                          </p:val>
                                        </p:tav>
                                        <p:tav tm="100000">
                                          <p:val>
                                            <p:strVal val="#ppt_x-0.05"/>
                                          </p:val>
                                        </p:tav>
                                      </p:tavLst>
                                    </p:anim>
                                    <p:anim calcmode="lin" valueType="num">
                                      <p:cBhvr>
                                        <p:cTn id="28" dur="800" decel="100000" fill="hold"/>
                                        <p:tgtEl>
                                          <p:spTgt spid="5"/>
                                        </p:tgtEl>
                                        <p:attrNameLst>
                                          <p:attrName>ppt_y</p:attrName>
                                        </p:attrNameLst>
                                      </p:cBhvr>
                                      <p:tavLst>
                                        <p:tav tm="0">
                                          <p:val>
                                            <p:strVal val="#ppt_y-0.4"/>
                                          </p:val>
                                        </p:tav>
                                        <p:tav tm="100000">
                                          <p:val>
                                            <p:strVal val="#ppt_y+0.1"/>
                                          </p:val>
                                        </p:tav>
                                      </p:tavLst>
                                    </p:anim>
                                    <p:anim calcmode="lin" valueType="num">
                                      <p:cBhvr>
                                        <p:cTn id="29"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30" dur="200" accel="100000" fill="hold">
                                          <p:stCondLst>
                                            <p:cond delay="800"/>
                                          </p:stCondLst>
                                        </p:cTn>
                                        <p:tgtEl>
                                          <p:spTgt spid="5"/>
                                        </p:tgtEl>
                                        <p:attrNameLst>
                                          <p:attrName>ppt_y</p:attrName>
                                        </p:attrNameLst>
                                      </p:cBhvr>
                                      <p:tavLst>
                                        <p:tav tm="0">
                                          <p:val>
                                            <p:strVal val="#ppt_y+0.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30" presetClass="entr" presetSubtype="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800" decel="100000"/>
                                        <p:tgtEl>
                                          <p:spTgt spid="6"/>
                                        </p:tgtEl>
                                      </p:cBhvr>
                                    </p:animEffect>
                                    <p:anim calcmode="lin" valueType="num">
                                      <p:cBhvr>
                                        <p:cTn id="36" dur="800" decel="100000" fill="hold"/>
                                        <p:tgtEl>
                                          <p:spTgt spid="6"/>
                                        </p:tgtEl>
                                        <p:attrNameLst>
                                          <p:attrName>style.rotation</p:attrName>
                                        </p:attrNameLst>
                                      </p:cBhvr>
                                      <p:tavLst>
                                        <p:tav tm="0">
                                          <p:val>
                                            <p:fltVal val="-90"/>
                                          </p:val>
                                        </p:tav>
                                        <p:tav tm="100000">
                                          <p:val>
                                            <p:fltVal val="0"/>
                                          </p:val>
                                        </p:tav>
                                      </p:tavLst>
                                    </p:anim>
                                    <p:anim calcmode="lin" valueType="num">
                                      <p:cBhvr>
                                        <p:cTn id="37" dur="800" decel="100000" fill="hold"/>
                                        <p:tgtEl>
                                          <p:spTgt spid="6"/>
                                        </p:tgtEl>
                                        <p:attrNameLst>
                                          <p:attrName>ppt_x</p:attrName>
                                        </p:attrNameLst>
                                      </p:cBhvr>
                                      <p:tavLst>
                                        <p:tav tm="0">
                                          <p:val>
                                            <p:strVal val="#ppt_x+0.4"/>
                                          </p:val>
                                        </p:tav>
                                        <p:tav tm="100000">
                                          <p:val>
                                            <p:strVal val="#ppt_x-0.05"/>
                                          </p:val>
                                        </p:tav>
                                      </p:tavLst>
                                    </p:anim>
                                    <p:anim calcmode="lin" valueType="num">
                                      <p:cBhvr>
                                        <p:cTn id="38" dur="800" decel="100000" fill="hold"/>
                                        <p:tgtEl>
                                          <p:spTgt spid="6"/>
                                        </p:tgtEl>
                                        <p:attrNameLst>
                                          <p:attrName>ppt_y</p:attrName>
                                        </p:attrNameLst>
                                      </p:cBhvr>
                                      <p:tavLst>
                                        <p:tav tm="0">
                                          <p:val>
                                            <p:strVal val="#ppt_y-0.4"/>
                                          </p:val>
                                        </p:tav>
                                        <p:tav tm="100000">
                                          <p:val>
                                            <p:strVal val="#ppt_y+0.1"/>
                                          </p:val>
                                        </p:tav>
                                      </p:tavLst>
                                    </p:anim>
                                    <p:anim calcmode="lin" valueType="num">
                                      <p:cBhvr>
                                        <p:cTn id="39"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40" dur="200" accel="100000" fill="hold">
                                          <p:stCondLst>
                                            <p:cond delay="800"/>
                                          </p:stCondLst>
                                        </p:cTn>
                                        <p:tgtEl>
                                          <p:spTgt spid="6"/>
                                        </p:tgtEl>
                                        <p:attrNameLst>
                                          <p:attrName>ppt_y</p:attrName>
                                        </p:attrNameLst>
                                      </p:cBhvr>
                                      <p:tavLst>
                                        <p:tav tm="0">
                                          <p:val>
                                            <p:strVal val="#ppt_y+0.1"/>
                                          </p:val>
                                        </p:tav>
                                        <p:tav tm="100000">
                                          <p:val>
                                            <p:strVal val="#ppt_y"/>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30" presetClass="entr" presetSubtype="0" fill="hold" nodeType="click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fade">
                                      <p:cBhvr>
                                        <p:cTn id="45" dur="800" decel="100000"/>
                                        <p:tgtEl>
                                          <p:spTgt spid="10"/>
                                        </p:tgtEl>
                                      </p:cBhvr>
                                    </p:animEffect>
                                    <p:anim calcmode="lin" valueType="num">
                                      <p:cBhvr>
                                        <p:cTn id="46" dur="800" decel="100000" fill="hold"/>
                                        <p:tgtEl>
                                          <p:spTgt spid="10"/>
                                        </p:tgtEl>
                                        <p:attrNameLst>
                                          <p:attrName>style.rotation</p:attrName>
                                        </p:attrNameLst>
                                      </p:cBhvr>
                                      <p:tavLst>
                                        <p:tav tm="0">
                                          <p:val>
                                            <p:fltVal val="-90"/>
                                          </p:val>
                                        </p:tav>
                                        <p:tav tm="100000">
                                          <p:val>
                                            <p:fltVal val="0"/>
                                          </p:val>
                                        </p:tav>
                                      </p:tavLst>
                                    </p:anim>
                                    <p:anim calcmode="lin" valueType="num">
                                      <p:cBhvr>
                                        <p:cTn id="47" dur="800" decel="100000" fill="hold"/>
                                        <p:tgtEl>
                                          <p:spTgt spid="10"/>
                                        </p:tgtEl>
                                        <p:attrNameLst>
                                          <p:attrName>ppt_x</p:attrName>
                                        </p:attrNameLst>
                                      </p:cBhvr>
                                      <p:tavLst>
                                        <p:tav tm="0">
                                          <p:val>
                                            <p:strVal val="#ppt_x+0.4"/>
                                          </p:val>
                                        </p:tav>
                                        <p:tav tm="100000">
                                          <p:val>
                                            <p:strVal val="#ppt_x-0.05"/>
                                          </p:val>
                                        </p:tav>
                                      </p:tavLst>
                                    </p:anim>
                                    <p:anim calcmode="lin" valueType="num">
                                      <p:cBhvr>
                                        <p:cTn id="48" dur="800" decel="100000" fill="hold"/>
                                        <p:tgtEl>
                                          <p:spTgt spid="10"/>
                                        </p:tgtEl>
                                        <p:attrNameLst>
                                          <p:attrName>ppt_y</p:attrName>
                                        </p:attrNameLst>
                                      </p:cBhvr>
                                      <p:tavLst>
                                        <p:tav tm="0">
                                          <p:val>
                                            <p:strVal val="#ppt_y-0.4"/>
                                          </p:val>
                                        </p:tav>
                                        <p:tav tm="100000">
                                          <p:val>
                                            <p:strVal val="#ppt_y+0.1"/>
                                          </p:val>
                                        </p:tav>
                                      </p:tavLst>
                                    </p:anim>
                                    <p:anim calcmode="lin" valueType="num">
                                      <p:cBhvr>
                                        <p:cTn id="49" dur="200" accel="100000" fill="hold">
                                          <p:stCondLst>
                                            <p:cond delay="800"/>
                                          </p:stCondLst>
                                        </p:cTn>
                                        <p:tgtEl>
                                          <p:spTgt spid="10"/>
                                        </p:tgtEl>
                                        <p:attrNameLst>
                                          <p:attrName>ppt_x</p:attrName>
                                        </p:attrNameLst>
                                      </p:cBhvr>
                                      <p:tavLst>
                                        <p:tav tm="0">
                                          <p:val>
                                            <p:strVal val="#ppt_x-0.05"/>
                                          </p:val>
                                        </p:tav>
                                        <p:tav tm="100000">
                                          <p:val>
                                            <p:strVal val="#ppt_x"/>
                                          </p:val>
                                        </p:tav>
                                      </p:tavLst>
                                    </p:anim>
                                    <p:anim calcmode="lin" valueType="num">
                                      <p:cBhvr>
                                        <p:cTn id="50" dur="200" accel="100000" fill="hold">
                                          <p:stCondLst>
                                            <p:cond delay="800"/>
                                          </p:stCondLst>
                                        </p:cTn>
                                        <p:tgtEl>
                                          <p:spTgt spid="10"/>
                                        </p:tgtEl>
                                        <p:attrNameLst>
                                          <p:attrName>ppt_y</p:attrName>
                                        </p:attrNameLst>
                                      </p:cBhvr>
                                      <p:tavLst>
                                        <p:tav tm="0">
                                          <p:val>
                                            <p:strVal val="#ppt_y+0.1"/>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30" presetClass="entr" presetSubtype="0" fill="hold" grpId="0" nodeType="clickEffect">
                                  <p:stCondLst>
                                    <p:cond delay="0"/>
                                  </p:stCondLst>
                                  <p:childTnLst>
                                    <p:set>
                                      <p:cBhvr>
                                        <p:cTn id="54" dur="1" fill="hold">
                                          <p:stCondLst>
                                            <p:cond delay="0"/>
                                          </p:stCondLst>
                                        </p:cTn>
                                        <p:tgtEl>
                                          <p:spTgt spid="12"/>
                                        </p:tgtEl>
                                        <p:attrNameLst>
                                          <p:attrName>style.visibility</p:attrName>
                                        </p:attrNameLst>
                                      </p:cBhvr>
                                      <p:to>
                                        <p:strVal val="visible"/>
                                      </p:to>
                                    </p:set>
                                    <p:animEffect transition="in" filter="fade">
                                      <p:cBhvr>
                                        <p:cTn id="55" dur="800" decel="100000"/>
                                        <p:tgtEl>
                                          <p:spTgt spid="12"/>
                                        </p:tgtEl>
                                      </p:cBhvr>
                                    </p:animEffect>
                                    <p:anim calcmode="lin" valueType="num">
                                      <p:cBhvr>
                                        <p:cTn id="56" dur="800" decel="100000" fill="hold"/>
                                        <p:tgtEl>
                                          <p:spTgt spid="12"/>
                                        </p:tgtEl>
                                        <p:attrNameLst>
                                          <p:attrName>style.rotation</p:attrName>
                                        </p:attrNameLst>
                                      </p:cBhvr>
                                      <p:tavLst>
                                        <p:tav tm="0">
                                          <p:val>
                                            <p:fltVal val="-90"/>
                                          </p:val>
                                        </p:tav>
                                        <p:tav tm="100000">
                                          <p:val>
                                            <p:fltVal val="0"/>
                                          </p:val>
                                        </p:tav>
                                      </p:tavLst>
                                    </p:anim>
                                    <p:anim calcmode="lin" valueType="num">
                                      <p:cBhvr>
                                        <p:cTn id="57" dur="800" decel="100000" fill="hold"/>
                                        <p:tgtEl>
                                          <p:spTgt spid="12"/>
                                        </p:tgtEl>
                                        <p:attrNameLst>
                                          <p:attrName>ppt_x</p:attrName>
                                        </p:attrNameLst>
                                      </p:cBhvr>
                                      <p:tavLst>
                                        <p:tav tm="0">
                                          <p:val>
                                            <p:strVal val="#ppt_x+0.4"/>
                                          </p:val>
                                        </p:tav>
                                        <p:tav tm="100000">
                                          <p:val>
                                            <p:strVal val="#ppt_x-0.05"/>
                                          </p:val>
                                        </p:tav>
                                      </p:tavLst>
                                    </p:anim>
                                    <p:anim calcmode="lin" valueType="num">
                                      <p:cBhvr>
                                        <p:cTn id="58" dur="800" decel="100000" fill="hold"/>
                                        <p:tgtEl>
                                          <p:spTgt spid="12"/>
                                        </p:tgtEl>
                                        <p:attrNameLst>
                                          <p:attrName>ppt_y</p:attrName>
                                        </p:attrNameLst>
                                      </p:cBhvr>
                                      <p:tavLst>
                                        <p:tav tm="0">
                                          <p:val>
                                            <p:strVal val="#ppt_y-0.4"/>
                                          </p:val>
                                        </p:tav>
                                        <p:tav tm="100000">
                                          <p:val>
                                            <p:strVal val="#ppt_y+0.1"/>
                                          </p:val>
                                        </p:tav>
                                      </p:tavLst>
                                    </p:anim>
                                    <p:anim calcmode="lin" valueType="num">
                                      <p:cBhvr>
                                        <p:cTn id="59" dur="200" accel="100000" fill="hold">
                                          <p:stCondLst>
                                            <p:cond delay="800"/>
                                          </p:stCondLst>
                                        </p:cTn>
                                        <p:tgtEl>
                                          <p:spTgt spid="12"/>
                                        </p:tgtEl>
                                        <p:attrNameLst>
                                          <p:attrName>ppt_x</p:attrName>
                                        </p:attrNameLst>
                                      </p:cBhvr>
                                      <p:tavLst>
                                        <p:tav tm="0">
                                          <p:val>
                                            <p:strVal val="#ppt_x-0.05"/>
                                          </p:val>
                                        </p:tav>
                                        <p:tav tm="100000">
                                          <p:val>
                                            <p:strVal val="#ppt_x"/>
                                          </p:val>
                                        </p:tav>
                                      </p:tavLst>
                                    </p:anim>
                                    <p:anim calcmode="lin" valueType="num">
                                      <p:cBhvr>
                                        <p:cTn id="60" dur="200" accel="100000" fill="hold">
                                          <p:stCondLst>
                                            <p:cond delay="800"/>
                                          </p:stCondLst>
                                        </p:cTn>
                                        <p:tgtEl>
                                          <p:spTgt spid="12"/>
                                        </p:tgtEl>
                                        <p:attrNameLst>
                                          <p:attrName>ppt_y</p:attrName>
                                        </p:attrNameLst>
                                      </p:cBhvr>
                                      <p:tavLst>
                                        <p:tav tm="0">
                                          <p:val>
                                            <p:strVal val="#ppt_y+0.1"/>
                                          </p:val>
                                        </p:tav>
                                        <p:tav tm="100000">
                                          <p:val>
                                            <p:strVal val="#ppt_y"/>
                                          </p:val>
                                        </p:tav>
                                      </p:tavLst>
                                    </p:anim>
                                  </p:childTnLst>
                                </p:cTn>
                              </p:par>
                            </p:childTnLst>
                          </p:cTn>
                        </p:par>
                      </p:childTnLst>
                    </p:cTn>
                  </p:par>
                  <p:par>
                    <p:cTn id="61" fill="hold" nodeType="clickPar">
                      <p:stCondLst>
                        <p:cond delay="indefinite"/>
                      </p:stCondLst>
                      <p:childTnLst>
                        <p:par>
                          <p:cTn id="62" fill="hold" nodeType="withGroup">
                            <p:stCondLst>
                              <p:cond delay="0"/>
                            </p:stCondLst>
                            <p:childTnLst>
                              <p:par>
                                <p:cTn id="63" presetID="30" presetClass="entr" presetSubtype="0" fill="hold" grpId="0" nodeType="clickEffect">
                                  <p:stCondLst>
                                    <p:cond delay="0"/>
                                  </p:stCondLst>
                                  <p:childTnLst>
                                    <p:set>
                                      <p:cBhvr>
                                        <p:cTn id="64" dur="1" fill="hold">
                                          <p:stCondLst>
                                            <p:cond delay="0"/>
                                          </p:stCondLst>
                                        </p:cTn>
                                        <p:tgtEl>
                                          <p:spTgt spid="7"/>
                                        </p:tgtEl>
                                        <p:attrNameLst>
                                          <p:attrName>style.visibility</p:attrName>
                                        </p:attrNameLst>
                                      </p:cBhvr>
                                      <p:to>
                                        <p:strVal val="visible"/>
                                      </p:to>
                                    </p:set>
                                    <p:animEffect transition="in" filter="fade">
                                      <p:cBhvr>
                                        <p:cTn id="65" dur="800" decel="100000"/>
                                        <p:tgtEl>
                                          <p:spTgt spid="7"/>
                                        </p:tgtEl>
                                      </p:cBhvr>
                                    </p:animEffect>
                                    <p:anim calcmode="lin" valueType="num">
                                      <p:cBhvr>
                                        <p:cTn id="66" dur="800" decel="100000" fill="hold"/>
                                        <p:tgtEl>
                                          <p:spTgt spid="7"/>
                                        </p:tgtEl>
                                        <p:attrNameLst>
                                          <p:attrName>style.rotation</p:attrName>
                                        </p:attrNameLst>
                                      </p:cBhvr>
                                      <p:tavLst>
                                        <p:tav tm="0">
                                          <p:val>
                                            <p:fltVal val="-90"/>
                                          </p:val>
                                        </p:tav>
                                        <p:tav tm="100000">
                                          <p:val>
                                            <p:fltVal val="0"/>
                                          </p:val>
                                        </p:tav>
                                      </p:tavLst>
                                    </p:anim>
                                    <p:anim calcmode="lin" valueType="num">
                                      <p:cBhvr>
                                        <p:cTn id="67" dur="800" decel="100000" fill="hold"/>
                                        <p:tgtEl>
                                          <p:spTgt spid="7"/>
                                        </p:tgtEl>
                                        <p:attrNameLst>
                                          <p:attrName>ppt_x</p:attrName>
                                        </p:attrNameLst>
                                      </p:cBhvr>
                                      <p:tavLst>
                                        <p:tav tm="0">
                                          <p:val>
                                            <p:strVal val="#ppt_x+0.4"/>
                                          </p:val>
                                        </p:tav>
                                        <p:tav tm="100000">
                                          <p:val>
                                            <p:strVal val="#ppt_x-0.05"/>
                                          </p:val>
                                        </p:tav>
                                      </p:tavLst>
                                    </p:anim>
                                    <p:anim calcmode="lin" valueType="num">
                                      <p:cBhvr>
                                        <p:cTn id="68" dur="800" decel="100000" fill="hold"/>
                                        <p:tgtEl>
                                          <p:spTgt spid="7"/>
                                        </p:tgtEl>
                                        <p:attrNameLst>
                                          <p:attrName>ppt_y</p:attrName>
                                        </p:attrNameLst>
                                      </p:cBhvr>
                                      <p:tavLst>
                                        <p:tav tm="0">
                                          <p:val>
                                            <p:strVal val="#ppt_y-0.4"/>
                                          </p:val>
                                        </p:tav>
                                        <p:tav tm="100000">
                                          <p:val>
                                            <p:strVal val="#ppt_y+0.1"/>
                                          </p:val>
                                        </p:tav>
                                      </p:tavLst>
                                    </p:anim>
                                    <p:anim calcmode="lin" valueType="num">
                                      <p:cBhvr>
                                        <p:cTn id="69" dur="200" accel="100000" fill="hold">
                                          <p:stCondLst>
                                            <p:cond delay="800"/>
                                          </p:stCondLst>
                                        </p:cTn>
                                        <p:tgtEl>
                                          <p:spTgt spid="7"/>
                                        </p:tgtEl>
                                        <p:attrNameLst>
                                          <p:attrName>ppt_x</p:attrName>
                                        </p:attrNameLst>
                                      </p:cBhvr>
                                      <p:tavLst>
                                        <p:tav tm="0">
                                          <p:val>
                                            <p:strVal val="#ppt_x-0.05"/>
                                          </p:val>
                                        </p:tav>
                                        <p:tav tm="100000">
                                          <p:val>
                                            <p:strVal val="#ppt_x"/>
                                          </p:val>
                                        </p:tav>
                                      </p:tavLst>
                                    </p:anim>
                                    <p:anim calcmode="lin" valueType="num">
                                      <p:cBhvr>
                                        <p:cTn id="70" dur="200" accel="100000" fill="hold">
                                          <p:stCondLst>
                                            <p:cond delay="800"/>
                                          </p:stCondLst>
                                        </p:cTn>
                                        <p:tgtEl>
                                          <p:spTgt spid="7"/>
                                        </p:tgtEl>
                                        <p:attrNameLst>
                                          <p:attrName>ppt_y</p:attrName>
                                        </p:attrNameLst>
                                      </p:cBhvr>
                                      <p:tavLst>
                                        <p:tav tm="0">
                                          <p:val>
                                            <p:strVal val="#ppt_y+0.1"/>
                                          </p:val>
                                        </p:tav>
                                        <p:tav tm="100000">
                                          <p:val>
                                            <p:strVal val="#ppt_y"/>
                                          </p:val>
                                        </p:tav>
                                      </p:tavLst>
                                    </p:anim>
                                  </p:childTnLst>
                                </p:cTn>
                              </p:par>
                            </p:childTnLst>
                          </p:cTn>
                        </p:par>
                      </p:childTnLst>
                    </p:cTn>
                  </p:par>
                  <p:par>
                    <p:cTn id="71" fill="hold" nodeType="clickPar">
                      <p:stCondLst>
                        <p:cond delay="indefinite"/>
                      </p:stCondLst>
                      <p:childTnLst>
                        <p:par>
                          <p:cTn id="72" fill="hold" nodeType="withGroup">
                            <p:stCondLst>
                              <p:cond delay="0"/>
                            </p:stCondLst>
                            <p:childTnLst>
                              <p:par>
                                <p:cTn id="73" presetID="30" presetClass="entr" presetSubtype="0" fill="hold" grpId="0" nodeType="clickEffect">
                                  <p:stCondLst>
                                    <p:cond delay="0"/>
                                  </p:stCondLst>
                                  <p:childTnLst>
                                    <p:set>
                                      <p:cBhvr>
                                        <p:cTn id="74" dur="1" fill="hold">
                                          <p:stCondLst>
                                            <p:cond delay="0"/>
                                          </p:stCondLst>
                                        </p:cTn>
                                        <p:tgtEl>
                                          <p:spTgt spid="8"/>
                                        </p:tgtEl>
                                        <p:attrNameLst>
                                          <p:attrName>style.visibility</p:attrName>
                                        </p:attrNameLst>
                                      </p:cBhvr>
                                      <p:to>
                                        <p:strVal val="visible"/>
                                      </p:to>
                                    </p:set>
                                    <p:animEffect transition="in" filter="fade">
                                      <p:cBhvr>
                                        <p:cTn id="75" dur="800" decel="100000"/>
                                        <p:tgtEl>
                                          <p:spTgt spid="8"/>
                                        </p:tgtEl>
                                      </p:cBhvr>
                                    </p:animEffect>
                                    <p:anim calcmode="lin" valueType="num">
                                      <p:cBhvr>
                                        <p:cTn id="76" dur="800" decel="100000" fill="hold"/>
                                        <p:tgtEl>
                                          <p:spTgt spid="8"/>
                                        </p:tgtEl>
                                        <p:attrNameLst>
                                          <p:attrName>style.rotation</p:attrName>
                                        </p:attrNameLst>
                                      </p:cBhvr>
                                      <p:tavLst>
                                        <p:tav tm="0">
                                          <p:val>
                                            <p:fltVal val="-90"/>
                                          </p:val>
                                        </p:tav>
                                        <p:tav tm="100000">
                                          <p:val>
                                            <p:fltVal val="0"/>
                                          </p:val>
                                        </p:tav>
                                      </p:tavLst>
                                    </p:anim>
                                    <p:anim calcmode="lin" valueType="num">
                                      <p:cBhvr>
                                        <p:cTn id="77" dur="800" decel="100000" fill="hold"/>
                                        <p:tgtEl>
                                          <p:spTgt spid="8"/>
                                        </p:tgtEl>
                                        <p:attrNameLst>
                                          <p:attrName>ppt_x</p:attrName>
                                        </p:attrNameLst>
                                      </p:cBhvr>
                                      <p:tavLst>
                                        <p:tav tm="0">
                                          <p:val>
                                            <p:strVal val="#ppt_x+0.4"/>
                                          </p:val>
                                        </p:tav>
                                        <p:tav tm="100000">
                                          <p:val>
                                            <p:strVal val="#ppt_x-0.05"/>
                                          </p:val>
                                        </p:tav>
                                      </p:tavLst>
                                    </p:anim>
                                    <p:anim calcmode="lin" valueType="num">
                                      <p:cBhvr>
                                        <p:cTn id="78" dur="800" decel="100000" fill="hold"/>
                                        <p:tgtEl>
                                          <p:spTgt spid="8"/>
                                        </p:tgtEl>
                                        <p:attrNameLst>
                                          <p:attrName>ppt_y</p:attrName>
                                        </p:attrNameLst>
                                      </p:cBhvr>
                                      <p:tavLst>
                                        <p:tav tm="0">
                                          <p:val>
                                            <p:strVal val="#ppt_y-0.4"/>
                                          </p:val>
                                        </p:tav>
                                        <p:tav tm="100000">
                                          <p:val>
                                            <p:strVal val="#ppt_y+0.1"/>
                                          </p:val>
                                        </p:tav>
                                      </p:tavLst>
                                    </p:anim>
                                    <p:anim calcmode="lin" valueType="num">
                                      <p:cBhvr>
                                        <p:cTn id="79"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80"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childTnLst>
                    </p:cTn>
                  </p:par>
                  <p:par>
                    <p:cTn id="81" fill="hold" nodeType="clickPar">
                      <p:stCondLst>
                        <p:cond delay="indefinite"/>
                      </p:stCondLst>
                      <p:childTnLst>
                        <p:par>
                          <p:cTn id="82" fill="hold" nodeType="withGroup">
                            <p:stCondLst>
                              <p:cond delay="0"/>
                            </p:stCondLst>
                            <p:childTnLst>
                              <p:par>
                                <p:cTn id="83" presetID="37" presetClass="entr" presetSubtype="0" fill="hold" grpId="0" nodeType="clickEffect">
                                  <p:stCondLst>
                                    <p:cond delay="0"/>
                                  </p:stCondLst>
                                  <p:childTnLst>
                                    <p:set>
                                      <p:cBhvr>
                                        <p:cTn id="84" dur="1" fill="hold">
                                          <p:stCondLst>
                                            <p:cond delay="0"/>
                                          </p:stCondLst>
                                        </p:cTn>
                                        <p:tgtEl>
                                          <p:spTgt spid="13"/>
                                        </p:tgtEl>
                                        <p:attrNameLst>
                                          <p:attrName>style.visibility</p:attrName>
                                        </p:attrNameLst>
                                      </p:cBhvr>
                                      <p:to>
                                        <p:strVal val="visible"/>
                                      </p:to>
                                    </p:set>
                                    <p:animEffect transition="in" filter="fade">
                                      <p:cBhvr>
                                        <p:cTn id="85" dur="1000"/>
                                        <p:tgtEl>
                                          <p:spTgt spid="13"/>
                                        </p:tgtEl>
                                      </p:cBhvr>
                                    </p:animEffect>
                                    <p:anim calcmode="lin" valueType="num">
                                      <p:cBhvr>
                                        <p:cTn id="86" dur="1000" fill="hold"/>
                                        <p:tgtEl>
                                          <p:spTgt spid="13"/>
                                        </p:tgtEl>
                                        <p:attrNameLst>
                                          <p:attrName>ppt_x</p:attrName>
                                        </p:attrNameLst>
                                      </p:cBhvr>
                                      <p:tavLst>
                                        <p:tav tm="0">
                                          <p:val>
                                            <p:strVal val="#ppt_x"/>
                                          </p:val>
                                        </p:tav>
                                        <p:tav tm="100000">
                                          <p:val>
                                            <p:strVal val="#ppt_x"/>
                                          </p:val>
                                        </p:tav>
                                      </p:tavLst>
                                    </p:anim>
                                    <p:anim calcmode="lin" valueType="num">
                                      <p:cBhvr>
                                        <p:cTn id="87" dur="900" decel="100000" fill="hold"/>
                                        <p:tgtEl>
                                          <p:spTgt spid="13"/>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childTnLst>
                    </p:cTn>
                  </p:par>
                  <p:par>
                    <p:cTn id="89" fill="hold" nodeType="clickPar">
                      <p:stCondLst>
                        <p:cond delay="indefinite"/>
                      </p:stCondLst>
                      <p:childTnLst>
                        <p:par>
                          <p:cTn id="90" fill="hold" nodeType="withGroup">
                            <p:stCondLst>
                              <p:cond delay="0"/>
                            </p:stCondLst>
                            <p:childTnLst>
                              <p:par>
                                <p:cTn id="91" presetID="30" presetClass="entr" presetSubtype="0" fill="hold" grpId="0" nodeType="clickEffect">
                                  <p:stCondLst>
                                    <p:cond delay="0"/>
                                  </p:stCondLst>
                                  <p:childTnLst>
                                    <p:set>
                                      <p:cBhvr>
                                        <p:cTn id="92" dur="1" fill="hold">
                                          <p:stCondLst>
                                            <p:cond delay="0"/>
                                          </p:stCondLst>
                                        </p:cTn>
                                        <p:tgtEl>
                                          <p:spTgt spid="14"/>
                                        </p:tgtEl>
                                        <p:attrNameLst>
                                          <p:attrName>style.visibility</p:attrName>
                                        </p:attrNameLst>
                                      </p:cBhvr>
                                      <p:to>
                                        <p:strVal val="visible"/>
                                      </p:to>
                                    </p:set>
                                    <p:animEffect transition="in" filter="fade">
                                      <p:cBhvr>
                                        <p:cTn id="93" dur="800" decel="100000"/>
                                        <p:tgtEl>
                                          <p:spTgt spid="14"/>
                                        </p:tgtEl>
                                      </p:cBhvr>
                                    </p:animEffect>
                                    <p:anim calcmode="lin" valueType="num">
                                      <p:cBhvr>
                                        <p:cTn id="94" dur="800" decel="100000" fill="hold"/>
                                        <p:tgtEl>
                                          <p:spTgt spid="14"/>
                                        </p:tgtEl>
                                        <p:attrNameLst>
                                          <p:attrName>style.rotation</p:attrName>
                                        </p:attrNameLst>
                                      </p:cBhvr>
                                      <p:tavLst>
                                        <p:tav tm="0">
                                          <p:val>
                                            <p:fltVal val="-90"/>
                                          </p:val>
                                        </p:tav>
                                        <p:tav tm="100000">
                                          <p:val>
                                            <p:fltVal val="0"/>
                                          </p:val>
                                        </p:tav>
                                      </p:tavLst>
                                    </p:anim>
                                    <p:anim calcmode="lin" valueType="num">
                                      <p:cBhvr>
                                        <p:cTn id="95" dur="800" decel="100000" fill="hold"/>
                                        <p:tgtEl>
                                          <p:spTgt spid="14"/>
                                        </p:tgtEl>
                                        <p:attrNameLst>
                                          <p:attrName>ppt_x</p:attrName>
                                        </p:attrNameLst>
                                      </p:cBhvr>
                                      <p:tavLst>
                                        <p:tav tm="0">
                                          <p:val>
                                            <p:strVal val="#ppt_x+0.4"/>
                                          </p:val>
                                        </p:tav>
                                        <p:tav tm="100000">
                                          <p:val>
                                            <p:strVal val="#ppt_x-0.05"/>
                                          </p:val>
                                        </p:tav>
                                      </p:tavLst>
                                    </p:anim>
                                    <p:anim calcmode="lin" valueType="num">
                                      <p:cBhvr>
                                        <p:cTn id="96" dur="800" decel="100000" fill="hold"/>
                                        <p:tgtEl>
                                          <p:spTgt spid="1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1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14"/>
                                        </p:tgtEl>
                                        <p:attrNameLst>
                                          <p:attrName>ppt_y</p:attrName>
                                        </p:attrNameLst>
                                      </p:cBhvr>
                                      <p:tavLst>
                                        <p:tav tm="0">
                                          <p:val>
                                            <p:strVal val="#ppt_y+0.1"/>
                                          </p:val>
                                        </p:tav>
                                        <p:tav tm="100000">
                                          <p:val>
                                            <p:strVal val="#ppt_y"/>
                                          </p:val>
                                        </p:tav>
                                      </p:tavLst>
                                    </p:anim>
                                  </p:childTnLst>
                                </p:cTn>
                              </p:par>
                            </p:childTnLst>
                          </p:cTn>
                        </p:par>
                      </p:childTnLst>
                    </p:cTn>
                  </p:par>
                  <p:par>
                    <p:cTn id="99" fill="hold" nodeType="clickPar">
                      <p:stCondLst>
                        <p:cond delay="indefinite"/>
                      </p:stCondLst>
                      <p:childTnLst>
                        <p:par>
                          <p:cTn id="100" fill="hold" nodeType="withGroup">
                            <p:stCondLst>
                              <p:cond delay="0"/>
                            </p:stCondLst>
                            <p:childTnLst>
                              <p:par>
                                <p:cTn id="101" presetID="30" presetClass="entr" presetSubtype="0" fill="hold" grpId="0" nodeType="clickEffect">
                                  <p:stCondLst>
                                    <p:cond delay="0"/>
                                  </p:stCondLst>
                                  <p:childTnLst>
                                    <p:set>
                                      <p:cBhvr>
                                        <p:cTn id="102" dur="1" fill="hold">
                                          <p:stCondLst>
                                            <p:cond delay="0"/>
                                          </p:stCondLst>
                                        </p:cTn>
                                        <p:tgtEl>
                                          <p:spTgt spid="15"/>
                                        </p:tgtEl>
                                        <p:attrNameLst>
                                          <p:attrName>style.visibility</p:attrName>
                                        </p:attrNameLst>
                                      </p:cBhvr>
                                      <p:to>
                                        <p:strVal val="visible"/>
                                      </p:to>
                                    </p:set>
                                    <p:animEffect transition="in" filter="fade">
                                      <p:cBhvr>
                                        <p:cTn id="103" dur="800" decel="100000"/>
                                        <p:tgtEl>
                                          <p:spTgt spid="15"/>
                                        </p:tgtEl>
                                      </p:cBhvr>
                                    </p:animEffect>
                                    <p:anim calcmode="lin" valueType="num">
                                      <p:cBhvr>
                                        <p:cTn id="104" dur="800" decel="100000" fill="hold"/>
                                        <p:tgtEl>
                                          <p:spTgt spid="15"/>
                                        </p:tgtEl>
                                        <p:attrNameLst>
                                          <p:attrName>style.rotation</p:attrName>
                                        </p:attrNameLst>
                                      </p:cBhvr>
                                      <p:tavLst>
                                        <p:tav tm="0">
                                          <p:val>
                                            <p:fltVal val="-90"/>
                                          </p:val>
                                        </p:tav>
                                        <p:tav tm="100000">
                                          <p:val>
                                            <p:fltVal val="0"/>
                                          </p:val>
                                        </p:tav>
                                      </p:tavLst>
                                    </p:anim>
                                    <p:anim calcmode="lin" valueType="num">
                                      <p:cBhvr>
                                        <p:cTn id="105" dur="800" decel="100000" fill="hold"/>
                                        <p:tgtEl>
                                          <p:spTgt spid="15"/>
                                        </p:tgtEl>
                                        <p:attrNameLst>
                                          <p:attrName>ppt_x</p:attrName>
                                        </p:attrNameLst>
                                      </p:cBhvr>
                                      <p:tavLst>
                                        <p:tav tm="0">
                                          <p:val>
                                            <p:strVal val="#ppt_x+0.4"/>
                                          </p:val>
                                        </p:tav>
                                        <p:tav tm="100000">
                                          <p:val>
                                            <p:strVal val="#ppt_x-0.05"/>
                                          </p:val>
                                        </p:tav>
                                      </p:tavLst>
                                    </p:anim>
                                    <p:anim calcmode="lin" valueType="num">
                                      <p:cBhvr>
                                        <p:cTn id="106" dur="800" decel="100000" fill="hold"/>
                                        <p:tgtEl>
                                          <p:spTgt spid="15"/>
                                        </p:tgtEl>
                                        <p:attrNameLst>
                                          <p:attrName>ppt_y</p:attrName>
                                        </p:attrNameLst>
                                      </p:cBhvr>
                                      <p:tavLst>
                                        <p:tav tm="0">
                                          <p:val>
                                            <p:strVal val="#ppt_y-0.4"/>
                                          </p:val>
                                        </p:tav>
                                        <p:tav tm="100000">
                                          <p:val>
                                            <p:strVal val="#ppt_y+0.1"/>
                                          </p:val>
                                        </p:tav>
                                      </p:tavLst>
                                    </p:anim>
                                    <p:anim calcmode="lin" valueType="num">
                                      <p:cBhvr>
                                        <p:cTn id="107" dur="200" accel="100000" fill="hold">
                                          <p:stCondLst>
                                            <p:cond delay="800"/>
                                          </p:stCondLst>
                                        </p:cTn>
                                        <p:tgtEl>
                                          <p:spTgt spid="15"/>
                                        </p:tgtEl>
                                        <p:attrNameLst>
                                          <p:attrName>ppt_x</p:attrName>
                                        </p:attrNameLst>
                                      </p:cBhvr>
                                      <p:tavLst>
                                        <p:tav tm="0">
                                          <p:val>
                                            <p:strVal val="#ppt_x-0.05"/>
                                          </p:val>
                                        </p:tav>
                                        <p:tav tm="100000">
                                          <p:val>
                                            <p:strVal val="#ppt_x"/>
                                          </p:val>
                                        </p:tav>
                                      </p:tavLst>
                                    </p:anim>
                                    <p:anim calcmode="lin" valueType="num">
                                      <p:cBhvr>
                                        <p:cTn id="108" dur="200" accel="100000" fill="hold">
                                          <p:stCondLst>
                                            <p:cond delay="800"/>
                                          </p:stCondLst>
                                        </p:cTn>
                                        <p:tgtEl>
                                          <p:spTgt spid="15"/>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animBg="1"/>
      <p:bldP spid="12" grpId="0" animBg="1"/>
      <p:bldP spid="13" grpId="0"/>
      <p:bldP spid="14" grpId="0"/>
      <p:bldP spid="15"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solidFill>
          <a:srgbClr val="1C6812"/>
        </a:solidFill>
        <a:effectLst/>
      </p:bgPr>
    </p:bg>
    <p:spTree>
      <p:nvGrpSpPr>
        <p:cNvPr id="1" name=""/>
        <p:cNvGrpSpPr/>
        <p:nvPr/>
      </p:nvGrpSpPr>
      <p:grpSpPr>
        <a:xfrm>
          <a:off x="0" y="0"/>
          <a:ext cx="0" cy="0"/>
          <a:chOff x="0" y="0"/>
          <a:chExt cx="0" cy="0"/>
        </a:xfrm>
      </p:grpSpPr>
      <p:sp>
        <p:nvSpPr>
          <p:cNvPr id="2" name="TextBox 1"/>
          <p:cNvSpPr txBox="1"/>
          <p:nvPr/>
        </p:nvSpPr>
        <p:spPr>
          <a:xfrm>
            <a:off x="469900" y="180975"/>
            <a:ext cx="8420100" cy="1800225"/>
          </a:xfrm>
          <a:prstGeom prst="rect">
            <a:avLst/>
          </a:prstGeom>
        </p:spPr>
        <p:style>
          <a:lnRef idx="1">
            <a:schemeClr val="accent6"/>
          </a:lnRef>
          <a:fillRef idx="2">
            <a:schemeClr val="accent6"/>
          </a:fillRef>
          <a:effectRef idx="1">
            <a:schemeClr val="accent6"/>
          </a:effectRef>
          <a:fontRef idx="minor">
            <a:schemeClr val="dk1"/>
          </a:fontRef>
        </p:style>
        <p:txBody>
          <a:bodyPr>
            <a:spAutoFit/>
          </a:bodyPr>
          <a:lstStyle/>
          <a:p>
            <a:pPr algn="ctr">
              <a:defRPr/>
            </a:pPr>
            <a:r>
              <a:rPr lang="en-US" sz="3600" dirty="0"/>
              <a:t>The codons must be read correctly and in the correct order.  </a:t>
            </a:r>
          </a:p>
          <a:p>
            <a:pPr algn="ctr">
              <a:defRPr/>
            </a:pPr>
            <a:r>
              <a:rPr lang="en-US" sz="3600" dirty="0"/>
              <a:t>Consider the statement: </a:t>
            </a:r>
          </a:p>
        </p:txBody>
      </p:sp>
      <p:sp>
        <p:nvSpPr>
          <p:cNvPr id="3" name="TextBox 2"/>
          <p:cNvSpPr txBox="1"/>
          <p:nvPr/>
        </p:nvSpPr>
        <p:spPr>
          <a:xfrm>
            <a:off x="1155700" y="2247900"/>
            <a:ext cx="7366000" cy="584200"/>
          </a:xfrm>
          <a:prstGeom prst="rect">
            <a:avLst/>
          </a:prstGeom>
        </p:spPr>
        <p:style>
          <a:lnRef idx="1">
            <a:schemeClr val="accent5"/>
          </a:lnRef>
          <a:fillRef idx="2">
            <a:schemeClr val="accent5"/>
          </a:fillRef>
          <a:effectRef idx="1">
            <a:schemeClr val="accent5"/>
          </a:effectRef>
          <a:fontRef idx="minor">
            <a:schemeClr val="dk1"/>
          </a:fontRef>
        </p:style>
        <p:txBody>
          <a:bodyPr>
            <a:spAutoFit/>
          </a:bodyPr>
          <a:lstStyle/>
          <a:p>
            <a:pPr algn="ctr">
              <a:defRPr/>
            </a:pPr>
            <a:r>
              <a:rPr lang="en-US" sz="3200" dirty="0">
                <a:solidFill>
                  <a:srgbClr val="FF0000"/>
                </a:solidFill>
              </a:rPr>
              <a:t>The red dog ate the cat </a:t>
            </a:r>
          </a:p>
        </p:txBody>
      </p:sp>
      <p:sp>
        <p:nvSpPr>
          <p:cNvPr id="4" name="TextBox 3"/>
          <p:cNvSpPr txBox="1">
            <a:spLocks noChangeArrowheads="1"/>
          </p:cNvSpPr>
          <p:nvPr/>
        </p:nvSpPr>
        <p:spPr bwMode="auto">
          <a:xfrm>
            <a:off x="165100" y="3162300"/>
            <a:ext cx="8851900" cy="4108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900" dirty="0">
                <a:solidFill>
                  <a:schemeClr val="bg1"/>
                </a:solidFill>
              </a:rPr>
              <a:t>If the reading of the code starts at the wrong place:</a:t>
            </a:r>
          </a:p>
          <a:p>
            <a:pPr algn="ctr" eaLnBrk="1" hangingPunct="1"/>
            <a:r>
              <a:rPr lang="en-US" sz="2900" dirty="0">
                <a:solidFill>
                  <a:srgbClr val="FF0000"/>
                </a:solidFill>
              </a:rPr>
              <a:t>(Omit the first </a:t>
            </a:r>
            <a:r>
              <a:rPr lang="ja-JP" altLang="en-US" sz="2900" dirty="0">
                <a:solidFill>
                  <a:srgbClr val="FF0000"/>
                </a:solidFill>
              </a:rPr>
              <a:t>“</a:t>
            </a:r>
            <a:r>
              <a:rPr lang="en-US" altLang="ja-JP" sz="2900" dirty="0">
                <a:solidFill>
                  <a:srgbClr val="FF0000"/>
                </a:solidFill>
              </a:rPr>
              <a:t>T</a:t>
            </a:r>
            <a:r>
              <a:rPr lang="ja-JP" altLang="en-US" sz="2900" dirty="0">
                <a:solidFill>
                  <a:srgbClr val="FF0000"/>
                </a:solidFill>
              </a:rPr>
              <a:t>”</a:t>
            </a:r>
            <a:r>
              <a:rPr lang="en-US" altLang="ja-JP" sz="2900" dirty="0">
                <a:solidFill>
                  <a:srgbClr val="FF0000"/>
                </a:solidFill>
              </a:rPr>
              <a:t>…….)</a:t>
            </a:r>
          </a:p>
          <a:p>
            <a:pPr eaLnBrk="1" hangingPunct="1"/>
            <a:endParaRPr lang="en-US" sz="2900" dirty="0">
              <a:solidFill>
                <a:schemeClr val="bg1"/>
              </a:solidFill>
            </a:endParaRPr>
          </a:p>
          <a:p>
            <a:pPr eaLnBrk="1" hangingPunct="1"/>
            <a:r>
              <a:rPr lang="en-US" sz="2900" dirty="0">
                <a:solidFill>
                  <a:schemeClr val="bg1"/>
                </a:solidFill>
              </a:rPr>
              <a:t>her edd oga tet hec at</a:t>
            </a:r>
          </a:p>
          <a:p>
            <a:pPr eaLnBrk="1" hangingPunct="1"/>
            <a:endParaRPr lang="en-US" sz="2900" dirty="0">
              <a:solidFill>
                <a:schemeClr val="bg1"/>
              </a:solidFill>
            </a:endParaRPr>
          </a:p>
          <a:p>
            <a:pPr eaLnBrk="1" hangingPunct="1"/>
            <a:r>
              <a:rPr lang="en-US" sz="2900" dirty="0">
                <a:solidFill>
                  <a:schemeClr val="bg1"/>
                </a:solidFill>
              </a:rPr>
              <a:t>The result will be gibberish.  A protein will be made putting the _______________ in order.  It is unlikely that this protein will be able to function.</a:t>
            </a:r>
          </a:p>
          <a:p>
            <a:pPr eaLnBrk="1" hangingPunct="1"/>
            <a:endParaRPr lang="en-US" sz="2900" dirty="0">
              <a:solidFill>
                <a:schemeClr val="bg1"/>
              </a:solidFill>
            </a:endParaRPr>
          </a:p>
        </p:txBody>
      </p:sp>
      <p:sp>
        <p:nvSpPr>
          <p:cNvPr id="6" name="TextBox 5"/>
          <p:cNvSpPr txBox="1"/>
          <p:nvPr/>
        </p:nvSpPr>
        <p:spPr>
          <a:xfrm>
            <a:off x="2044700" y="5765800"/>
            <a:ext cx="3886200" cy="538163"/>
          </a:xfrm>
          <a:prstGeom prst="rect">
            <a:avLst/>
          </a:prstGeom>
          <a:noFill/>
        </p:spPr>
        <p:txBody>
          <a:bodyPr>
            <a:spAutoFit/>
          </a:bodyPr>
          <a:lstStyle/>
          <a:p>
            <a:pPr>
              <a:defRPr/>
            </a:pPr>
            <a:r>
              <a:rPr lang="en-US" sz="2800" dirty="0">
                <a:solidFill>
                  <a:schemeClr val="accent6">
                    <a:lumMod val="60000"/>
                    <a:lumOff val="40000"/>
                  </a:schemeClr>
                </a:solidFill>
                <a:ea typeface="ＭＳ Ｐゴシック" charset="-128"/>
                <a:cs typeface="ＭＳ Ｐゴシック" charset="-128"/>
              </a:rPr>
              <a:t>wrong amino acids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900" decel="100000" fill="hold"/>
                                        <p:tgtEl>
                                          <p:spTgt spid="3"/>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fade">
                                      <p:cBhvr>
                                        <p:cTn id="15" dur="1000"/>
                                        <p:tgtEl>
                                          <p:spTgt spid="4">
                                            <p:txEl>
                                              <p:pRg st="0" end="0"/>
                                            </p:txEl>
                                          </p:spTgt>
                                        </p:tgtEl>
                                      </p:cBhvr>
                                    </p:animEffect>
                                    <p:anim calcmode="lin" valueType="num">
                                      <p:cBhvr>
                                        <p:cTn id="16"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4">
                                            <p:txEl>
                                              <p:pRg st="0" end="0"/>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4">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4">
                                            <p:txEl>
                                              <p:pRg st="1" end="1"/>
                                            </p:txEl>
                                          </p:spTgt>
                                        </p:tgtEl>
                                        <p:attrNameLst>
                                          <p:attrName>style.visibility</p:attrName>
                                        </p:attrNameLst>
                                      </p:cBhvr>
                                      <p:to>
                                        <p:strVal val="visible"/>
                                      </p:to>
                                    </p:set>
                                    <p:animEffect transition="in" filter="fade">
                                      <p:cBhvr>
                                        <p:cTn id="23" dur="1000"/>
                                        <p:tgtEl>
                                          <p:spTgt spid="4">
                                            <p:txEl>
                                              <p:pRg st="1" end="1"/>
                                            </p:txEl>
                                          </p:spTgt>
                                        </p:tgtEl>
                                      </p:cBhvr>
                                    </p:animEffect>
                                    <p:anim calcmode="lin" valueType="num">
                                      <p:cBhvr>
                                        <p:cTn id="24"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5" dur="900" decel="100000" fill="hold"/>
                                        <p:tgtEl>
                                          <p:spTgt spid="4">
                                            <p:txEl>
                                              <p:pRg st="1" end="1"/>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4">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4">
                                            <p:txEl>
                                              <p:pRg st="3" end="3"/>
                                            </p:txEl>
                                          </p:spTgt>
                                        </p:tgtEl>
                                        <p:attrNameLst>
                                          <p:attrName>style.visibility</p:attrName>
                                        </p:attrNameLst>
                                      </p:cBhvr>
                                      <p:to>
                                        <p:strVal val="visible"/>
                                      </p:to>
                                    </p:set>
                                    <p:animEffect transition="in" filter="fade">
                                      <p:cBhvr>
                                        <p:cTn id="31" dur="1000"/>
                                        <p:tgtEl>
                                          <p:spTgt spid="4">
                                            <p:txEl>
                                              <p:pRg st="3" end="3"/>
                                            </p:txEl>
                                          </p:spTgt>
                                        </p:tgtEl>
                                      </p:cBhvr>
                                    </p:animEffect>
                                    <p:anim calcmode="lin" valueType="num">
                                      <p:cBhvr>
                                        <p:cTn id="32"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3" dur="900" decel="100000" fill="hold"/>
                                        <p:tgtEl>
                                          <p:spTgt spid="4">
                                            <p:txEl>
                                              <p:pRg st="3" end="3"/>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4">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37" presetClass="entr" presetSubtype="0" fill="hold" grpId="0" nodeType="clickEffect">
                                  <p:stCondLst>
                                    <p:cond delay="0"/>
                                  </p:stCondLst>
                                  <p:childTnLst>
                                    <p:set>
                                      <p:cBhvr>
                                        <p:cTn id="38" dur="1" fill="hold">
                                          <p:stCondLst>
                                            <p:cond delay="0"/>
                                          </p:stCondLst>
                                        </p:cTn>
                                        <p:tgtEl>
                                          <p:spTgt spid="4">
                                            <p:txEl>
                                              <p:pRg st="5" end="5"/>
                                            </p:txEl>
                                          </p:spTgt>
                                        </p:tgtEl>
                                        <p:attrNameLst>
                                          <p:attrName>style.visibility</p:attrName>
                                        </p:attrNameLst>
                                      </p:cBhvr>
                                      <p:to>
                                        <p:strVal val="visible"/>
                                      </p:to>
                                    </p:set>
                                    <p:animEffect transition="in" filter="fade">
                                      <p:cBhvr>
                                        <p:cTn id="39" dur="1000"/>
                                        <p:tgtEl>
                                          <p:spTgt spid="4">
                                            <p:txEl>
                                              <p:pRg st="5" end="5"/>
                                            </p:txEl>
                                          </p:spTgt>
                                        </p:tgtEl>
                                      </p:cBhvr>
                                    </p:animEffect>
                                    <p:anim calcmode="lin" valueType="num">
                                      <p:cBhvr>
                                        <p:cTn id="40"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41" dur="900" decel="100000" fill="hold"/>
                                        <p:tgtEl>
                                          <p:spTgt spid="4">
                                            <p:txEl>
                                              <p:pRg st="5" end="5"/>
                                            </p:txEl>
                                          </p:spTgt>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4">
                                            <p:txEl>
                                              <p:pRg st="5" end="5"/>
                                            </p:txEl>
                                          </p:spTgt>
                                        </p:tgtEl>
                                        <p:attrNameLst>
                                          <p:attrName>ppt_y</p:attrName>
                                        </p:attrNameLst>
                                      </p:cBhvr>
                                      <p:tavLst>
                                        <p:tav tm="0">
                                          <p:val>
                                            <p:strVal val="#ppt_y-.03"/>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15" presetClass="entr" presetSubtype="0" fill="hold" grpId="0" nodeType="clickEffect">
                                  <p:stCondLst>
                                    <p:cond delay="0"/>
                                  </p:stCondLst>
                                  <p:childTnLst>
                                    <p:set>
                                      <p:cBhvr>
                                        <p:cTn id="46" dur="1" fill="hold">
                                          <p:stCondLst>
                                            <p:cond delay="0"/>
                                          </p:stCondLst>
                                        </p:cTn>
                                        <p:tgtEl>
                                          <p:spTgt spid="6"/>
                                        </p:tgtEl>
                                        <p:attrNameLst>
                                          <p:attrName>style.visibility</p:attrName>
                                        </p:attrNameLst>
                                      </p:cBhvr>
                                      <p:to>
                                        <p:strVal val="visible"/>
                                      </p:to>
                                    </p:set>
                                    <p:anim calcmode="lin" valueType="num">
                                      <p:cBhvr>
                                        <p:cTn id="47" dur="1000" fill="hold"/>
                                        <p:tgtEl>
                                          <p:spTgt spid="6"/>
                                        </p:tgtEl>
                                        <p:attrNameLst>
                                          <p:attrName>ppt_w</p:attrName>
                                        </p:attrNameLst>
                                      </p:cBhvr>
                                      <p:tavLst>
                                        <p:tav tm="0">
                                          <p:val>
                                            <p:fltVal val="0"/>
                                          </p:val>
                                        </p:tav>
                                        <p:tav tm="100000">
                                          <p:val>
                                            <p:strVal val="#ppt_w"/>
                                          </p:val>
                                        </p:tav>
                                      </p:tavLst>
                                    </p:anim>
                                    <p:anim calcmode="lin" valueType="num">
                                      <p:cBhvr>
                                        <p:cTn id="48" dur="1000" fill="hold"/>
                                        <p:tgtEl>
                                          <p:spTgt spid="6"/>
                                        </p:tgtEl>
                                        <p:attrNameLst>
                                          <p:attrName>ppt_h</p:attrName>
                                        </p:attrNameLst>
                                      </p:cBhvr>
                                      <p:tavLst>
                                        <p:tav tm="0">
                                          <p:val>
                                            <p:fltVal val="0"/>
                                          </p:val>
                                        </p:tav>
                                        <p:tav tm="100000">
                                          <p:val>
                                            <p:strVal val="#ppt_h"/>
                                          </p:val>
                                        </p:tav>
                                      </p:tavLst>
                                    </p:anim>
                                    <p:anim calcmode="lin" valueType="num">
                                      <p:cBhvr>
                                        <p:cTn id="49"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build="p"/>
      <p:bldP spid="6"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2759" y="0"/>
            <a:ext cx="8558478" cy="754053"/>
          </a:xfrm>
          <a:prstGeom prst="rect">
            <a:avLst/>
          </a:prstGeom>
          <a:noFill/>
        </p:spPr>
        <p:txBody>
          <a:bodyPr wrap="none">
            <a:spAutoFit/>
          </a:bodyPr>
          <a:lstStyle/>
          <a:p>
            <a:pPr algn="ctr">
              <a:defRPr/>
            </a:pPr>
            <a:r>
              <a:rPr lang="en-US" sz="4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a typeface="ＭＳ Ｐゴシック" charset="-128"/>
                <a:cs typeface="ＭＳ Ｐゴシック" charset="-128"/>
              </a:rPr>
              <a:t>Example: Putting It All together! </a:t>
            </a:r>
          </a:p>
        </p:txBody>
      </p:sp>
      <p:sp>
        <p:nvSpPr>
          <p:cNvPr id="3" name="TextBox 2"/>
          <p:cNvSpPr txBox="1">
            <a:spLocks noChangeArrowheads="1"/>
          </p:cNvSpPr>
          <p:nvPr/>
        </p:nvSpPr>
        <p:spPr bwMode="auto">
          <a:xfrm>
            <a:off x="0" y="754063"/>
            <a:ext cx="9144000" cy="5432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300" dirty="0">
                <a:solidFill>
                  <a:srgbClr val="8C2AAC"/>
                </a:solidFill>
              </a:rPr>
              <a:t>If the sequence on the DNA molecule calls for a protein with the following DNA codons:</a:t>
            </a:r>
          </a:p>
          <a:p>
            <a:pPr eaLnBrk="1" hangingPunct="1"/>
            <a:r>
              <a:rPr lang="en-US" sz="2300" dirty="0">
                <a:solidFill>
                  <a:srgbClr val="8C2AAC"/>
                </a:solidFill>
              </a:rPr>
              <a:t>(1) What would be the sequence of the mRNA?</a:t>
            </a:r>
          </a:p>
          <a:p>
            <a:pPr eaLnBrk="1" hangingPunct="1"/>
            <a:r>
              <a:rPr lang="en-US" sz="2300" dirty="0">
                <a:solidFill>
                  <a:srgbClr val="8C2AAC"/>
                </a:solidFill>
              </a:rPr>
              <a:t>(2) What would be the sequence on the tRNA?  </a:t>
            </a:r>
          </a:p>
          <a:p>
            <a:pPr eaLnBrk="1" hangingPunct="1"/>
            <a:r>
              <a:rPr lang="en-US" sz="2300" dirty="0">
                <a:solidFill>
                  <a:srgbClr val="8C2AAC"/>
                </a:solidFill>
              </a:rPr>
              <a:t>(3) What would be the amino acid sequence of the protein being made?</a:t>
            </a:r>
          </a:p>
          <a:p>
            <a:pPr eaLnBrk="1" hangingPunct="1"/>
            <a:r>
              <a:rPr lang="en-US" sz="2300" dirty="0">
                <a:solidFill>
                  <a:srgbClr val="8C2AAC"/>
                </a:solidFill>
              </a:rPr>
              <a:t> </a:t>
            </a:r>
          </a:p>
          <a:p>
            <a:pPr eaLnBrk="1" hangingPunct="1"/>
            <a:r>
              <a:rPr lang="en-US" sz="2300" dirty="0">
                <a:solidFill>
                  <a:srgbClr val="8C2AAC"/>
                </a:solidFill>
              </a:rPr>
              <a:t>DNA        </a:t>
            </a:r>
            <a:r>
              <a:rPr lang="en-US" sz="2300" dirty="0">
                <a:solidFill>
                  <a:srgbClr val="8C2AAC"/>
                </a:solidFill>
                <a:sym typeface="Wingdings" charset="0"/>
              </a:rPr>
              <a:t></a:t>
            </a:r>
            <a:r>
              <a:rPr lang="en-US" sz="2300" dirty="0">
                <a:solidFill>
                  <a:srgbClr val="8C2AAC"/>
                </a:solidFill>
              </a:rPr>
              <a:t>       </a:t>
            </a:r>
            <a:r>
              <a:rPr lang="en-US" sz="2500" dirty="0">
                <a:solidFill>
                  <a:srgbClr val="8C2AAC"/>
                </a:solidFill>
              </a:rPr>
              <a:t>TAC       TTA       CAA       ACC       ATA       ATT</a:t>
            </a:r>
          </a:p>
          <a:p>
            <a:pPr eaLnBrk="1" hangingPunct="1"/>
            <a:r>
              <a:rPr lang="en-US" sz="2300" dirty="0">
                <a:solidFill>
                  <a:srgbClr val="8C2AAC"/>
                </a:solidFill>
              </a:rPr>
              <a:t> </a:t>
            </a:r>
          </a:p>
          <a:p>
            <a:pPr eaLnBrk="1" hangingPunct="1"/>
            <a:r>
              <a:rPr lang="en-US" sz="2300" dirty="0">
                <a:solidFill>
                  <a:srgbClr val="8C2AAC"/>
                </a:solidFill>
              </a:rPr>
              <a:t>mRNA     </a:t>
            </a:r>
            <a:r>
              <a:rPr lang="en-US" sz="2300" dirty="0">
                <a:solidFill>
                  <a:srgbClr val="8C2AAC"/>
                </a:solidFill>
                <a:sym typeface="Wingdings" charset="0"/>
              </a:rPr>
              <a:t></a:t>
            </a:r>
            <a:endParaRPr lang="en-US" sz="2300" dirty="0">
              <a:solidFill>
                <a:srgbClr val="8C2AAC"/>
              </a:solidFill>
            </a:endParaRPr>
          </a:p>
          <a:p>
            <a:pPr eaLnBrk="1" hangingPunct="1"/>
            <a:r>
              <a:rPr lang="en-US" sz="2300" dirty="0">
                <a:solidFill>
                  <a:srgbClr val="8C2AAC"/>
                </a:solidFill>
              </a:rPr>
              <a:t> </a:t>
            </a:r>
          </a:p>
          <a:p>
            <a:pPr eaLnBrk="1" hangingPunct="1"/>
            <a:r>
              <a:rPr lang="en-US" sz="2300" dirty="0">
                <a:solidFill>
                  <a:srgbClr val="8C2AAC"/>
                </a:solidFill>
              </a:rPr>
              <a:t>tRNA       </a:t>
            </a:r>
            <a:r>
              <a:rPr lang="en-US" sz="2300" dirty="0">
                <a:solidFill>
                  <a:srgbClr val="8C2AAC"/>
                </a:solidFill>
                <a:sym typeface="Wingdings" charset="0"/>
              </a:rPr>
              <a:t></a:t>
            </a:r>
            <a:endParaRPr lang="en-US" sz="2300" dirty="0">
              <a:solidFill>
                <a:srgbClr val="8C2AAC"/>
              </a:solidFill>
            </a:endParaRPr>
          </a:p>
          <a:p>
            <a:pPr eaLnBrk="1" hangingPunct="1"/>
            <a:r>
              <a:rPr lang="en-US" sz="2300" dirty="0">
                <a:solidFill>
                  <a:srgbClr val="8C2AAC"/>
                </a:solidFill>
              </a:rPr>
              <a:t> </a:t>
            </a:r>
          </a:p>
          <a:p>
            <a:pPr eaLnBrk="1" hangingPunct="1"/>
            <a:endParaRPr lang="en-US" sz="2300" dirty="0">
              <a:solidFill>
                <a:srgbClr val="8C2AAC"/>
              </a:solidFill>
            </a:endParaRPr>
          </a:p>
          <a:p>
            <a:pPr eaLnBrk="1" hangingPunct="1"/>
            <a:endParaRPr lang="en-US" sz="2300" dirty="0">
              <a:solidFill>
                <a:srgbClr val="8C2AAC"/>
              </a:solidFill>
            </a:endParaRPr>
          </a:p>
        </p:txBody>
      </p:sp>
      <p:sp>
        <p:nvSpPr>
          <p:cNvPr id="4" name="TextBox 3"/>
          <p:cNvSpPr txBox="1">
            <a:spLocks noChangeArrowheads="1"/>
          </p:cNvSpPr>
          <p:nvPr/>
        </p:nvSpPr>
        <p:spPr bwMode="auto">
          <a:xfrm>
            <a:off x="2032000" y="4025900"/>
            <a:ext cx="1270000" cy="446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300" dirty="0">
                <a:solidFill>
                  <a:srgbClr val="FF0000"/>
                </a:solidFill>
              </a:rPr>
              <a:t> AUG</a:t>
            </a:r>
          </a:p>
        </p:txBody>
      </p:sp>
      <p:sp>
        <p:nvSpPr>
          <p:cNvPr id="5" name="TextBox 4"/>
          <p:cNvSpPr txBox="1">
            <a:spLocks noChangeArrowheads="1"/>
          </p:cNvSpPr>
          <p:nvPr/>
        </p:nvSpPr>
        <p:spPr bwMode="auto">
          <a:xfrm>
            <a:off x="3302000" y="4025900"/>
            <a:ext cx="1270000" cy="446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300" dirty="0">
                <a:solidFill>
                  <a:srgbClr val="FF0000"/>
                </a:solidFill>
              </a:rPr>
              <a:t>AAU</a:t>
            </a:r>
          </a:p>
        </p:txBody>
      </p:sp>
      <p:sp>
        <p:nvSpPr>
          <p:cNvPr id="6" name="TextBox 5"/>
          <p:cNvSpPr txBox="1">
            <a:spLocks noChangeArrowheads="1"/>
          </p:cNvSpPr>
          <p:nvPr/>
        </p:nvSpPr>
        <p:spPr bwMode="auto">
          <a:xfrm>
            <a:off x="4572000" y="4025900"/>
            <a:ext cx="1270000" cy="446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300" dirty="0">
                <a:solidFill>
                  <a:srgbClr val="FF0000"/>
                </a:solidFill>
              </a:rPr>
              <a:t>GUU</a:t>
            </a:r>
          </a:p>
        </p:txBody>
      </p:sp>
      <p:sp>
        <p:nvSpPr>
          <p:cNvPr id="7" name="TextBox 6"/>
          <p:cNvSpPr txBox="1">
            <a:spLocks noChangeArrowheads="1"/>
          </p:cNvSpPr>
          <p:nvPr/>
        </p:nvSpPr>
        <p:spPr bwMode="auto">
          <a:xfrm>
            <a:off x="5664200" y="4025900"/>
            <a:ext cx="1447800" cy="446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300" dirty="0">
                <a:solidFill>
                  <a:srgbClr val="FF0000"/>
                </a:solidFill>
              </a:rPr>
              <a:t>UGG</a:t>
            </a:r>
          </a:p>
        </p:txBody>
      </p:sp>
      <p:sp>
        <p:nvSpPr>
          <p:cNvPr id="8" name="TextBox 7"/>
          <p:cNvSpPr txBox="1">
            <a:spLocks noChangeArrowheads="1"/>
          </p:cNvSpPr>
          <p:nvPr/>
        </p:nvSpPr>
        <p:spPr bwMode="auto">
          <a:xfrm>
            <a:off x="6946900" y="4025900"/>
            <a:ext cx="1435100" cy="446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300" dirty="0">
                <a:solidFill>
                  <a:srgbClr val="FF0000"/>
                </a:solidFill>
              </a:rPr>
              <a:t>UAU</a:t>
            </a:r>
          </a:p>
        </p:txBody>
      </p:sp>
      <p:sp>
        <p:nvSpPr>
          <p:cNvPr id="9" name="TextBox 8"/>
          <p:cNvSpPr txBox="1">
            <a:spLocks noChangeArrowheads="1"/>
          </p:cNvSpPr>
          <p:nvPr/>
        </p:nvSpPr>
        <p:spPr bwMode="auto">
          <a:xfrm>
            <a:off x="8216900" y="4025900"/>
            <a:ext cx="1270000" cy="446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300" dirty="0">
                <a:solidFill>
                  <a:srgbClr val="FF0000"/>
                </a:solidFill>
              </a:rPr>
              <a:t>UAA</a:t>
            </a:r>
          </a:p>
        </p:txBody>
      </p:sp>
      <p:sp>
        <p:nvSpPr>
          <p:cNvPr id="11" name="TextBox 10"/>
          <p:cNvSpPr txBox="1">
            <a:spLocks noChangeArrowheads="1"/>
          </p:cNvSpPr>
          <p:nvPr/>
        </p:nvSpPr>
        <p:spPr bwMode="auto">
          <a:xfrm>
            <a:off x="292100" y="4195763"/>
            <a:ext cx="1612900"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dirty="0"/>
              <a:t>CODONS</a:t>
            </a:r>
          </a:p>
        </p:txBody>
      </p:sp>
      <p:sp>
        <p:nvSpPr>
          <p:cNvPr id="12" name="TextBox 11"/>
          <p:cNvSpPr txBox="1">
            <a:spLocks noChangeArrowheads="1"/>
          </p:cNvSpPr>
          <p:nvPr/>
        </p:nvSpPr>
        <p:spPr bwMode="auto">
          <a:xfrm>
            <a:off x="292100" y="4857750"/>
            <a:ext cx="1612900"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dirty="0"/>
              <a:t>ANTICODONS</a:t>
            </a:r>
          </a:p>
        </p:txBody>
      </p:sp>
      <p:sp>
        <p:nvSpPr>
          <p:cNvPr id="13" name="TextBox 12"/>
          <p:cNvSpPr txBox="1">
            <a:spLocks noChangeArrowheads="1"/>
          </p:cNvSpPr>
          <p:nvPr/>
        </p:nvSpPr>
        <p:spPr bwMode="auto">
          <a:xfrm>
            <a:off x="2032000" y="4687888"/>
            <a:ext cx="1270000" cy="4460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300" dirty="0">
                <a:solidFill>
                  <a:srgbClr val="0000FF"/>
                </a:solidFill>
              </a:rPr>
              <a:t> UAC</a:t>
            </a:r>
          </a:p>
        </p:txBody>
      </p:sp>
      <p:sp>
        <p:nvSpPr>
          <p:cNvPr id="14" name="TextBox 13"/>
          <p:cNvSpPr txBox="1">
            <a:spLocks noChangeArrowheads="1"/>
          </p:cNvSpPr>
          <p:nvPr/>
        </p:nvSpPr>
        <p:spPr bwMode="auto">
          <a:xfrm>
            <a:off x="3302000" y="4687888"/>
            <a:ext cx="1270000" cy="4460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300" dirty="0">
                <a:solidFill>
                  <a:srgbClr val="0000FF"/>
                </a:solidFill>
              </a:rPr>
              <a:t>UUA</a:t>
            </a:r>
          </a:p>
        </p:txBody>
      </p:sp>
      <p:sp>
        <p:nvSpPr>
          <p:cNvPr id="15" name="TextBox 14"/>
          <p:cNvSpPr txBox="1">
            <a:spLocks noChangeArrowheads="1"/>
          </p:cNvSpPr>
          <p:nvPr/>
        </p:nvSpPr>
        <p:spPr bwMode="auto">
          <a:xfrm>
            <a:off x="4572000" y="4687888"/>
            <a:ext cx="1270000" cy="4460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300" dirty="0">
                <a:solidFill>
                  <a:srgbClr val="0000FF"/>
                </a:solidFill>
              </a:rPr>
              <a:t>CAA</a:t>
            </a:r>
          </a:p>
        </p:txBody>
      </p:sp>
      <p:sp>
        <p:nvSpPr>
          <p:cNvPr id="16" name="TextBox 15"/>
          <p:cNvSpPr txBox="1">
            <a:spLocks noChangeArrowheads="1"/>
          </p:cNvSpPr>
          <p:nvPr/>
        </p:nvSpPr>
        <p:spPr bwMode="auto">
          <a:xfrm>
            <a:off x="5676900" y="4687888"/>
            <a:ext cx="1270000" cy="4460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300" dirty="0">
                <a:solidFill>
                  <a:srgbClr val="0000FF"/>
                </a:solidFill>
              </a:rPr>
              <a:t>ACC</a:t>
            </a:r>
          </a:p>
        </p:txBody>
      </p:sp>
      <p:sp>
        <p:nvSpPr>
          <p:cNvPr id="17" name="TextBox 16"/>
          <p:cNvSpPr txBox="1">
            <a:spLocks noChangeArrowheads="1"/>
          </p:cNvSpPr>
          <p:nvPr/>
        </p:nvSpPr>
        <p:spPr bwMode="auto">
          <a:xfrm>
            <a:off x="6946900" y="4687888"/>
            <a:ext cx="1270000" cy="4460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300" dirty="0">
                <a:solidFill>
                  <a:srgbClr val="0000FF"/>
                </a:solidFill>
              </a:rPr>
              <a:t>AUA</a:t>
            </a:r>
          </a:p>
        </p:txBody>
      </p:sp>
      <p:sp>
        <p:nvSpPr>
          <p:cNvPr id="18" name="TextBox 17"/>
          <p:cNvSpPr txBox="1">
            <a:spLocks noChangeArrowheads="1"/>
          </p:cNvSpPr>
          <p:nvPr/>
        </p:nvSpPr>
        <p:spPr bwMode="auto">
          <a:xfrm>
            <a:off x="8216900" y="4687888"/>
            <a:ext cx="1270000" cy="4460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300" dirty="0">
                <a:solidFill>
                  <a:srgbClr val="0000FF"/>
                </a:solidFill>
              </a:rPr>
              <a:t>AUU</a:t>
            </a:r>
          </a:p>
        </p:txBody>
      </p:sp>
      <p:sp>
        <p:nvSpPr>
          <p:cNvPr id="19" name="TextBox 18"/>
          <p:cNvSpPr txBox="1">
            <a:spLocks noChangeArrowheads="1"/>
          </p:cNvSpPr>
          <p:nvPr/>
        </p:nvSpPr>
        <p:spPr bwMode="auto">
          <a:xfrm>
            <a:off x="1905000" y="5537200"/>
            <a:ext cx="1397000" cy="292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300" dirty="0"/>
              <a:t>Methionine</a:t>
            </a:r>
          </a:p>
        </p:txBody>
      </p:sp>
      <p:sp>
        <p:nvSpPr>
          <p:cNvPr id="20" name="TextBox 19"/>
          <p:cNvSpPr txBox="1">
            <a:spLocks noChangeArrowheads="1"/>
          </p:cNvSpPr>
          <p:nvPr/>
        </p:nvSpPr>
        <p:spPr bwMode="auto">
          <a:xfrm>
            <a:off x="3175000" y="5537200"/>
            <a:ext cx="1397000" cy="292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300" dirty="0"/>
              <a:t>Asparagine</a:t>
            </a:r>
          </a:p>
        </p:txBody>
      </p:sp>
      <p:sp>
        <p:nvSpPr>
          <p:cNvPr id="21" name="TextBox 20"/>
          <p:cNvSpPr txBox="1">
            <a:spLocks noChangeArrowheads="1"/>
          </p:cNvSpPr>
          <p:nvPr/>
        </p:nvSpPr>
        <p:spPr bwMode="auto">
          <a:xfrm>
            <a:off x="4572000" y="5537200"/>
            <a:ext cx="1397000" cy="292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300" dirty="0"/>
              <a:t>  Valine</a:t>
            </a:r>
          </a:p>
        </p:txBody>
      </p:sp>
      <p:sp>
        <p:nvSpPr>
          <p:cNvPr id="22" name="TextBox 21"/>
          <p:cNvSpPr txBox="1">
            <a:spLocks noChangeArrowheads="1"/>
          </p:cNvSpPr>
          <p:nvPr/>
        </p:nvSpPr>
        <p:spPr bwMode="auto">
          <a:xfrm>
            <a:off x="5664200" y="5537200"/>
            <a:ext cx="1397000" cy="292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300" dirty="0"/>
              <a:t>Tryptophan</a:t>
            </a:r>
          </a:p>
        </p:txBody>
      </p:sp>
      <p:sp>
        <p:nvSpPr>
          <p:cNvPr id="23" name="TextBox 22"/>
          <p:cNvSpPr txBox="1">
            <a:spLocks noChangeArrowheads="1"/>
          </p:cNvSpPr>
          <p:nvPr/>
        </p:nvSpPr>
        <p:spPr bwMode="auto">
          <a:xfrm>
            <a:off x="6946900" y="5543550"/>
            <a:ext cx="1397000" cy="292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300" dirty="0"/>
              <a:t>Tyrosine</a:t>
            </a:r>
          </a:p>
        </p:txBody>
      </p:sp>
      <p:sp>
        <p:nvSpPr>
          <p:cNvPr id="24" name="TextBox 23"/>
          <p:cNvSpPr txBox="1">
            <a:spLocks noChangeArrowheads="1"/>
          </p:cNvSpPr>
          <p:nvPr/>
        </p:nvSpPr>
        <p:spPr bwMode="auto">
          <a:xfrm>
            <a:off x="8153400" y="5543550"/>
            <a:ext cx="1395413" cy="292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300" dirty="0"/>
              <a:t> STOP</a:t>
            </a:r>
          </a:p>
        </p:txBody>
      </p:sp>
      <p:sp>
        <p:nvSpPr>
          <p:cNvPr id="25" name="TextBox 24"/>
          <p:cNvSpPr txBox="1">
            <a:spLocks noChangeArrowheads="1"/>
          </p:cNvSpPr>
          <p:nvPr/>
        </p:nvSpPr>
        <p:spPr bwMode="auto">
          <a:xfrm>
            <a:off x="0" y="5384800"/>
            <a:ext cx="1739900" cy="1154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300" dirty="0">
                <a:solidFill>
                  <a:srgbClr val="8C2AAC"/>
                </a:solidFill>
              </a:rPr>
              <a:t>Amino     </a:t>
            </a:r>
            <a:r>
              <a:rPr lang="en-US" sz="2300" dirty="0">
                <a:solidFill>
                  <a:srgbClr val="8C2AAC"/>
                </a:solidFill>
                <a:sym typeface="Wingdings" charset="0"/>
              </a:rPr>
              <a:t></a:t>
            </a:r>
            <a:endParaRPr lang="en-US" sz="2300" dirty="0">
              <a:solidFill>
                <a:srgbClr val="8C2AAC"/>
              </a:solidFill>
            </a:endParaRPr>
          </a:p>
          <a:p>
            <a:pPr eaLnBrk="1" hangingPunct="1"/>
            <a:r>
              <a:rPr lang="en-US" sz="2300" dirty="0">
                <a:solidFill>
                  <a:srgbClr val="8C2AAC"/>
                </a:solidFill>
              </a:rPr>
              <a:t>Acid</a:t>
            </a:r>
          </a:p>
          <a:p>
            <a:pPr eaLnBrk="1" hangingPunct="1"/>
            <a:r>
              <a:rPr lang="en-US" sz="2300" dirty="0">
                <a:solidFill>
                  <a:srgbClr val="8C2AAC"/>
                </a:solidFill>
              </a:rPr>
              <a:t>Sequence</a:t>
            </a:r>
            <a:endParaRPr lang="en-US" sz="23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Effect transition="in" filter="fade">
                                      <p:cBhvr>
                                        <p:cTn id="15" dur="1000"/>
                                        <p:tgtEl>
                                          <p:spTgt spid="3">
                                            <p:txEl>
                                              <p:pRg st="5" end="5"/>
                                            </p:txEl>
                                          </p:spTgt>
                                        </p:tgtEl>
                                      </p:cBhvr>
                                    </p:animEffect>
                                    <p:anim calcmode="lin" valueType="num">
                                      <p:cBhvr>
                                        <p:cTn id="1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3">
                                            <p:txEl>
                                              <p:pRg st="5" end="5"/>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3">
                                            <p:txEl>
                                              <p:pRg st="5" end="5"/>
                                            </p:txEl>
                                          </p:spTgt>
                                        </p:tgtEl>
                                        <p:attrNameLst>
                                          <p:attrName>ppt_y</p:attrName>
                                        </p:attrNameLst>
                                      </p:cBhvr>
                                      <p:tavLst>
                                        <p:tav tm="0">
                                          <p:val>
                                            <p:strVal val="#ppt_y-.03"/>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fade">
                                      <p:cBhvr>
                                        <p:cTn id="23" dur="1000"/>
                                        <p:tgtEl>
                                          <p:spTgt spid="3">
                                            <p:txEl>
                                              <p:pRg st="1" end="1"/>
                                            </p:txEl>
                                          </p:spTgt>
                                        </p:tgtEl>
                                      </p:cBhvr>
                                    </p:animEffect>
                                    <p:anim calcmode="lin" valueType="num">
                                      <p:cBhvr>
                                        <p:cTn id="2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5" dur="900" decel="100000" fill="hold"/>
                                        <p:tgtEl>
                                          <p:spTgt spid="3">
                                            <p:txEl>
                                              <p:pRg st="1" end="1"/>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3">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Effect transition="in" filter="fade">
                                      <p:cBhvr>
                                        <p:cTn id="31" dur="1000"/>
                                        <p:tgtEl>
                                          <p:spTgt spid="3">
                                            <p:txEl>
                                              <p:pRg st="7" end="7"/>
                                            </p:txEl>
                                          </p:spTgt>
                                        </p:tgtEl>
                                      </p:cBhvr>
                                    </p:animEffect>
                                    <p:anim calcmode="lin" valueType="num">
                                      <p:cBhvr>
                                        <p:cTn id="32"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3" dur="900" decel="100000" fill="hold"/>
                                        <p:tgtEl>
                                          <p:spTgt spid="3">
                                            <p:txEl>
                                              <p:pRg st="7" end="7"/>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3">
                                            <p:txEl>
                                              <p:pRg st="7" end="7"/>
                                            </p:txEl>
                                          </p:spTgt>
                                        </p:tgtEl>
                                        <p:attrNameLst>
                                          <p:attrName>ppt_y</p:attrName>
                                        </p:attrNameLst>
                                      </p:cBhvr>
                                      <p:tavLst>
                                        <p:tav tm="0">
                                          <p:val>
                                            <p:strVal val="#ppt_y-.03"/>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37" presetClass="entr" presetSubtype="0" fill="hold" grpId="0" nodeType="clickEffect">
                                  <p:stCondLst>
                                    <p:cond delay="0"/>
                                  </p:stCondLst>
                                  <p:childTnLst>
                                    <p:set>
                                      <p:cBhvr>
                                        <p:cTn id="38" dur="1" fill="hold">
                                          <p:stCondLst>
                                            <p:cond delay="0"/>
                                          </p:stCondLst>
                                        </p:cTn>
                                        <p:tgtEl>
                                          <p:spTgt spid="3">
                                            <p:txEl>
                                              <p:pRg st="2" end="2"/>
                                            </p:txEl>
                                          </p:spTgt>
                                        </p:tgtEl>
                                        <p:attrNameLst>
                                          <p:attrName>style.visibility</p:attrName>
                                        </p:attrNameLst>
                                      </p:cBhvr>
                                      <p:to>
                                        <p:strVal val="visible"/>
                                      </p:to>
                                    </p:set>
                                    <p:animEffect transition="in" filter="fade">
                                      <p:cBhvr>
                                        <p:cTn id="39" dur="1000"/>
                                        <p:tgtEl>
                                          <p:spTgt spid="3">
                                            <p:txEl>
                                              <p:pRg st="2" end="2"/>
                                            </p:txEl>
                                          </p:spTgt>
                                        </p:tgtEl>
                                      </p:cBhvr>
                                    </p:animEffect>
                                    <p:anim calcmode="lin" valueType="num">
                                      <p:cBhvr>
                                        <p:cTn id="4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41" dur="900" decel="100000" fill="hold"/>
                                        <p:tgtEl>
                                          <p:spTgt spid="3">
                                            <p:txEl>
                                              <p:pRg st="2" end="2"/>
                                            </p:txEl>
                                          </p:spTgt>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3">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37" presetClass="entr" presetSubtype="0" fill="hold" grpId="0" nodeType="click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Effect transition="in" filter="fade">
                                      <p:cBhvr>
                                        <p:cTn id="47" dur="1000"/>
                                        <p:tgtEl>
                                          <p:spTgt spid="3">
                                            <p:txEl>
                                              <p:pRg st="9" end="9"/>
                                            </p:txEl>
                                          </p:spTgt>
                                        </p:tgtEl>
                                      </p:cBhvr>
                                    </p:animEffect>
                                    <p:anim calcmode="lin" valueType="num">
                                      <p:cBhvr>
                                        <p:cTn id="48"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49" dur="900" decel="100000" fill="hold"/>
                                        <p:tgtEl>
                                          <p:spTgt spid="3">
                                            <p:txEl>
                                              <p:pRg st="9" end="9"/>
                                            </p:txEl>
                                          </p:spTgt>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3">
                                            <p:txEl>
                                              <p:pRg st="9" end="9"/>
                                            </p:txEl>
                                          </p:spTgt>
                                        </p:tgtEl>
                                        <p:attrNameLst>
                                          <p:attrName>ppt_y</p:attrName>
                                        </p:attrNameLst>
                                      </p:cBhvr>
                                      <p:tavLst>
                                        <p:tav tm="0">
                                          <p:val>
                                            <p:strVal val="#ppt_y-.03"/>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37" presetClass="entr" presetSubtype="0" fill="hold" grpId="0" nodeType="clickEffect">
                                  <p:stCondLst>
                                    <p:cond delay="0"/>
                                  </p:stCondLst>
                                  <p:childTnLst>
                                    <p:set>
                                      <p:cBhvr>
                                        <p:cTn id="54" dur="1" fill="hold">
                                          <p:stCondLst>
                                            <p:cond delay="0"/>
                                          </p:stCondLst>
                                        </p:cTn>
                                        <p:tgtEl>
                                          <p:spTgt spid="3">
                                            <p:txEl>
                                              <p:pRg st="3" end="3"/>
                                            </p:txEl>
                                          </p:spTgt>
                                        </p:tgtEl>
                                        <p:attrNameLst>
                                          <p:attrName>style.visibility</p:attrName>
                                        </p:attrNameLst>
                                      </p:cBhvr>
                                      <p:to>
                                        <p:strVal val="visible"/>
                                      </p:to>
                                    </p:set>
                                    <p:animEffect transition="in" filter="fade">
                                      <p:cBhvr>
                                        <p:cTn id="55" dur="1000"/>
                                        <p:tgtEl>
                                          <p:spTgt spid="3">
                                            <p:txEl>
                                              <p:pRg st="3" end="3"/>
                                            </p:txEl>
                                          </p:spTgt>
                                        </p:tgtEl>
                                      </p:cBhvr>
                                    </p:animEffect>
                                    <p:anim calcmode="lin" valueType="num">
                                      <p:cBhvr>
                                        <p:cTn id="5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57" dur="900" decel="100000" fill="hold"/>
                                        <p:tgtEl>
                                          <p:spTgt spid="3">
                                            <p:txEl>
                                              <p:pRg st="3" end="3"/>
                                            </p:txEl>
                                          </p:spTgt>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3">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59" fill="hold" nodeType="clickPar">
                      <p:stCondLst>
                        <p:cond delay="indefinite"/>
                      </p:stCondLst>
                      <p:childTnLst>
                        <p:par>
                          <p:cTn id="60" fill="hold" nodeType="withGroup">
                            <p:stCondLst>
                              <p:cond delay="0"/>
                            </p:stCondLst>
                            <p:childTnLst>
                              <p:par>
                                <p:cTn id="61" presetID="37" presetClass="entr" presetSubtype="0" fill="hold" grpId="0" nodeType="click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900" decel="100000" fill="hold"/>
                                        <p:tgtEl>
                                          <p:spTgt spid="2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par>
                    <p:cTn id="67" fill="hold" nodeType="clickPar">
                      <p:stCondLst>
                        <p:cond delay="indefinite"/>
                      </p:stCondLst>
                      <p:childTnLst>
                        <p:par>
                          <p:cTn id="68" fill="hold" nodeType="withGroup">
                            <p:stCondLst>
                              <p:cond delay="0"/>
                            </p:stCondLst>
                            <p:childTnLst>
                              <p:par>
                                <p:cTn id="69" presetID="37" presetClass="entr" presetSubtype="0" fill="hold" grpId="0" nodeType="clickEffect">
                                  <p:stCondLst>
                                    <p:cond delay="0"/>
                                  </p:stCondLst>
                                  <p:childTnLst>
                                    <p:set>
                                      <p:cBhvr>
                                        <p:cTn id="70" dur="1" fill="hold">
                                          <p:stCondLst>
                                            <p:cond delay="0"/>
                                          </p:stCondLst>
                                        </p:cTn>
                                        <p:tgtEl>
                                          <p:spTgt spid="4"/>
                                        </p:tgtEl>
                                        <p:attrNameLst>
                                          <p:attrName>style.visibility</p:attrName>
                                        </p:attrNameLst>
                                      </p:cBhvr>
                                      <p:to>
                                        <p:strVal val="visible"/>
                                      </p:to>
                                    </p:set>
                                    <p:animEffect transition="in" filter="fade">
                                      <p:cBhvr>
                                        <p:cTn id="71" dur="1000"/>
                                        <p:tgtEl>
                                          <p:spTgt spid="4"/>
                                        </p:tgtEl>
                                      </p:cBhvr>
                                    </p:animEffect>
                                    <p:anim calcmode="lin" valueType="num">
                                      <p:cBhvr>
                                        <p:cTn id="72" dur="1000" fill="hold"/>
                                        <p:tgtEl>
                                          <p:spTgt spid="4"/>
                                        </p:tgtEl>
                                        <p:attrNameLst>
                                          <p:attrName>ppt_x</p:attrName>
                                        </p:attrNameLst>
                                      </p:cBhvr>
                                      <p:tavLst>
                                        <p:tav tm="0">
                                          <p:val>
                                            <p:strVal val="#ppt_x"/>
                                          </p:val>
                                        </p:tav>
                                        <p:tav tm="100000">
                                          <p:val>
                                            <p:strVal val="#ppt_x"/>
                                          </p:val>
                                        </p:tav>
                                      </p:tavLst>
                                    </p:anim>
                                    <p:anim calcmode="lin" valueType="num">
                                      <p:cBhvr>
                                        <p:cTn id="73" dur="900" decel="100000" fill="hold"/>
                                        <p:tgtEl>
                                          <p:spTgt spid="4"/>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par>
                    <p:cTn id="75" fill="hold" nodeType="clickPar">
                      <p:stCondLst>
                        <p:cond delay="indefinite"/>
                      </p:stCondLst>
                      <p:childTnLst>
                        <p:par>
                          <p:cTn id="76" fill="hold" nodeType="withGroup">
                            <p:stCondLst>
                              <p:cond delay="0"/>
                            </p:stCondLst>
                            <p:childTnLst>
                              <p:par>
                                <p:cTn id="77" presetID="37" presetClass="entr" presetSubtype="0" fill="hold" grpId="0" nodeType="clickEffect">
                                  <p:stCondLst>
                                    <p:cond delay="0"/>
                                  </p:stCondLst>
                                  <p:childTnLst>
                                    <p:set>
                                      <p:cBhvr>
                                        <p:cTn id="78" dur="1" fill="hold">
                                          <p:stCondLst>
                                            <p:cond delay="0"/>
                                          </p:stCondLst>
                                        </p:cTn>
                                        <p:tgtEl>
                                          <p:spTgt spid="5"/>
                                        </p:tgtEl>
                                        <p:attrNameLst>
                                          <p:attrName>style.visibility</p:attrName>
                                        </p:attrNameLst>
                                      </p:cBhvr>
                                      <p:to>
                                        <p:strVal val="visible"/>
                                      </p:to>
                                    </p:set>
                                    <p:animEffect transition="in" filter="fade">
                                      <p:cBhvr>
                                        <p:cTn id="79" dur="1000"/>
                                        <p:tgtEl>
                                          <p:spTgt spid="5"/>
                                        </p:tgtEl>
                                      </p:cBhvr>
                                    </p:animEffect>
                                    <p:anim calcmode="lin" valueType="num">
                                      <p:cBhvr>
                                        <p:cTn id="80" dur="1000" fill="hold"/>
                                        <p:tgtEl>
                                          <p:spTgt spid="5"/>
                                        </p:tgtEl>
                                        <p:attrNameLst>
                                          <p:attrName>ppt_x</p:attrName>
                                        </p:attrNameLst>
                                      </p:cBhvr>
                                      <p:tavLst>
                                        <p:tav tm="0">
                                          <p:val>
                                            <p:strVal val="#ppt_x"/>
                                          </p:val>
                                        </p:tav>
                                        <p:tav tm="100000">
                                          <p:val>
                                            <p:strVal val="#ppt_x"/>
                                          </p:val>
                                        </p:tav>
                                      </p:tavLst>
                                    </p:anim>
                                    <p:anim calcmode="lin" valueType="num">
                                      <p:cBhvr>
                                        <p:cTn id="81" dur="900" decel="100000" fill="hold"/>
                                        <p:tgtEl>
                                          <p:spTgt spid="5"/>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par>
                    <p:cTn id="83" fill="hold" nodeType="clickPar">
                      <p:stCondLst>
                        <p:cond delay="indefinite"/>
                      </p:stCondLst>
                      <p:childTnLst>
                        <p:par>
                          <p:cTn id="84" fill="hold" nodeType="withGroup">
                            <p:stCondLst>
                              <p:cond delay="0"/>
                            </p:stCondLst>
                            <p:childTnLst>
                              <p:par>
                                <p:cTn id="85" presetID="37" presetClass="entr" presetSubtype="0" fill="hold" grpId="0" nodeType="clickEffect">
                                  <p:stCondLst>
                                    <p:cond delay="0"/>
                                  </p:stCondLst>
                                  <p:childTnLst>
                                    <p:set>
                                      <p:cBhvr>
                                        <p:cTn id="86" dur="1" fill="hold">
                                          <p:stCondLst>
                                            <p:cond delay="0"/>
                                          </p:stCondLst>
                                        </p:cTn>
                                        <p:tgtEl>
                                          <p:spTgt spid="6"/>
                                        </p:tgtEl>
                                        <p:attrNameLst>
                                          <p:attrName>style.visibility</p:attrName>
                                        </p:attrNameLst>
                                      </p:cBhvr>
                                      <p:to>
                                        <p:strVal val="visible"/>
                                      </p:to>
                                    </p:set>
                                    <p:animEffect transition="in" filter="fade">
                                      <p:cBhvr>
                                        <p:cTn id="87" dur="1000"/>
                                        <p:tgtEl>
                                          <p:spTgt spid="6"/>
                                        </p:tgtEl>
                                      </p:cBhvr>
                                    </p:animEffect>
                                    <p:anim calcmode="lin" valueType="num">
                                      <p:cBhvr>
                                        <p:cTn id="88" dur="1000" fill="hold"/>
                                        <p:tgtEl>
                                          <p:spTgt spid="6"/>
                                        </p:tgtEl>
                                        <p:attrNameLst>
                                          <p:attrName>ppt_x</p:attrName>
                                        </p:attrNameLst>
                                      </p:cBhvr>
                                      <p:tavLst>
                                        <p:tav tm="0">
                                          <p:val>
                                            <p:strVal val="#ppt_x"/>
                                          </p:val>
                                        </p:tav>
                                        <p:tav tm="100000">
                                          <p:val>
                                            <p:strVal val="#ppt_x"/>
                                          </p:val>
                                        </p:tav>
                                      </p:tavLst>
                                    </p:anim>
                                    <p:anim calcmode="lin" valueType="num">
                                      <p:cBhvr>
                                        <p:cTn id="89" dur="900" decel="100000" fill="hold"/>
                                        <p:tgtEl>
                                          <p:spTgt spid="6"/>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par>
                    <p:cTn id="91" fill="hold" nodeType="clickPar">
                      <p:stCondLst>
                        <p:cond delay="indefinite"/>
                      </p:stCondLst>
                      <p:childTnLst>
                        <p:par>
                          <p:cTn id="92" fill="hold" nodeType="withGroup">
                            <p:stCondLst>
                              <p:cond delay="0"/>
                            </p:stCondLst>
                            <p:childTnLst>
                              <p:par>
                                <p:cTn id="93" presetID="37" presetClass="entr" presetSubtype="0" fill="hold" grpId="0" nodeType="clickEffect">
                                  <p:stCondLst>
                                    <p:cond delay="0"/>
                                  </p:stCondLst>
                                  <p:childTnLst>
                                    <p:set>
                                      <p:cBhvr>
                                        <p:cTn id="94" dur="1" fill="hold">
                                          <p:stCondLst>
                                            <p:cond delay="0"/>
                                          </p:stCondLst>
                                        </p:cTn>
                                        <p:tgtEl>
                                          <p:spTgt spid="7"/>
                                        </p:tgtEl>
                                        <p:attrNameLst>
                                          <p:attrName>style.visibility</p:attrName>
                                        </p:attrNameLst>
                                      </p:cBhvr>
                                      <p:to>
                                        <p:strVal val="visible"/>
                                      </p:to>
                                    </p:set>
                                    <p:animEffect transition="in" filter="fade">
                                      <p:cBhvr>
                                        <p:cTn id="95" dur="1000"/>
                                        <p:tgtEl>
                                          <p:spTgt spid="7"/>
                                        </p:tgtEl>
                                      </p:cBhvr>
                                    </p:animEffect>
                                    <p:anim calcmode="lin" valueType="num">
                                      <p:cBhvr>
                                        <p:cTn id="96" dur="1000" fill="hold"/>
                                        <p:tgtEl>
                                          <p:spTgt spid="7"/>
                                        </p:tgtEl>
                                        <p:attrNameLst>
                                          <p:attrName>ppt_x</p:attrName>
                                        </p:attrNameLst>
                                      </p:cBhvr>
                                      <p:tavLst>
                                        <p:tav tm="0">
                                          <p:val>
                                            <p:strVal val="#ppt_x"/>
                                          </p:val>
                                        </p:tav>
                                        <p:tav tm="100000">
                                          <p:val>
                                            <p:strVal val="#ppt_x"/>
                                          </p:val>
                                        </p:tav>
                                      </p:tavLst>
                                    </p:anim>
                                    <p:anim calcmode="lin" valueType="num">
                                      <p:cBhvr>
                                        <p:cTn id="97" dur="900" decel="100000" fill="hold"/>
                                        <p:tgtEl>
                                          <p:spTgt spid="7"/>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childTnLst>
                    </p:cTn>
                  </p:par>
                  <p:par>
                    <p:cTn id="99" fill="hold" nodeType="clickPar">
                      <p:stCondLst>
                        <p:cond delay="indefinite"/>
                      </p:stCondLst>
                      <p:childTnLst>
                        <p:par>
                          <p:cTn id="100" fill="hold" nodeType="withGroup">
                            <p:stCondLst>
                              <p:cond delay="0"/>
                            </p:stCondLst>
                            <p:childTnLst>
                              <p:par>
                                <p:cTn id="101" presetID="37" presetClass="entr" presetSubtype="0" fill="hold" grpId="0" nodeType="clickEffect">
                                  <p:stCondLst>
                                    <p:cond delay="0"/>
                                  </p:stCondLst>
                                  <p:childTnLst>
                                    <p:set>
                                      <p:cBhvr>
                                        <p:cTn id="102" dur="1" fill="hold">
                                          <p:stCondLst>
                                            <p:cond delay="0"/>
                                          </p:stCondLst>
                                        </p:cTn>
                                        <p:tgtEl>
                                          <p:spTgt spid="8"/>
                                        </p:tgtEl>
                                        <p:attrNameLst>
                                          <p:attrName>style.visibility</p:attrName>
                                        </p:attrNameLst>
                                      </p:cBhvr>
                                      <p:to>
                                        <p:strVal val="visible"/>
                                      </p:to>
                                    </p:set>
                                    <p:animEffect transition="in" filter="fade">
                                      <p:cBhvr>
                                        <p:cTn id="103" dur="1000"/>
                                        <p:tgtEl>
                                          <p:spTgt spid="8"/>
                                        </p:tgtEl>
                                      </p:cBhvr>
                                    </p:animEffect>
                                    <p:anim calcmode="lin" valueType="num">
                                      <p:cBhvr>
                                        <p:cTn id="104" dur="1000" fill="hold"/>
                                        <p:tgtEl>
                                          <p:spTgt spid="8"/>
                                        </p:tgtEl>
                                        <p:attrNameLst>
                                          <p:attrName>ppt_x</p:attrName>
                                        </p:attrNameLst>
                                      </p:cBhvr>
                                      <p:tavLst>
                                        <p:tav tm="0">
                                          <p:val>
                                            <p:strVal val="#ppt_x"/>
                                          </p:val>
                                        </p:tav>
                                        <p:tav tm="100000">
                                          <p:val>
                                            <p:strVal val="#ppt_x"/>
                                          </p:val>
                                        </p:tav>
                                      </p:tavLst>
                                    </p:anim>
                                    <p:anim calcmode="lin" valueType="num">
                                      <p:cBhvr>
                                        <p:cTn id="105" dur="900" decel="100000" fill="hold"/>
                                        <p:tgtEl>
                                          <p:spTgt spid="8"/>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childTnLst>
                    </p:cTn>
                  </p:par>
                  <p:par>
                    <p:cTn id="107" fill="hold" nodeType="clickPar">
                      <p:stCondLst>
                        <p:cond delay="indefinite"/>
                      </p:stCondLst>
                      <p:childTnLst>
                        <p:par>
                          <p:cTn id="108" fill="hold" nodeType="withGroup">
                            <p:stCondLst>
                              <p:cond delay="0"/>
                            </p:stCondLst>
                            <p:childTnLst>
                              <p:par>
                                <p:cTn id="109" presetID="37" presetClass="entr" presetSubtype="0" fill="hold" grpId="0" nodeType="clickEffect">
                                  <p:stCondLst>
                                    <p:cond delay="0"/>
                                  </p:stCondLst>
                                  <p:childTnLst>
                                    <p:set>
                                      <p:cBhvr>
                                        <p:cTn id="110" dur="1" fill="hold">
                                          <p:stCondLst>
                                            <p:cond delay="0"/>
                                          </p:stCondLst>
                                        </p:cTn>
                                        <p:tgtEl>
                                          <p:spTgt spid="9"/>
                                        </p:tgtEl>
                                        <p:attrNameLst>
                                          <p:attrName>style.visibility</p:attrName>
                                        </p:attrNameLst>
                                      </p:cBhvr>
                                      <p:to>
                                        <p:strVal val="visible"/>
                                      </p:to>
                                    </p:set>
                                    <p:animEffect transition="in" filter="fade">
                                      <p:cBhvr>
                                        <p:cTn id="111" dur="1000"/>
                                        <p:tgtEl>
                                          <p:spTgt spid="9"/>
                                        </p:tgtEl>
                                      </p:cBhvr>
                                    </p:animEffect>
                                    <p:anim calcmode="lin" valueType="num">
                                      <p:cBhvr>
                                        <p:cTn id="112" dur="1000" fill="hold"/>
                                        <p:tgtEl>
                                          <p:spTgt spid="9"/>
                                        </p:tgtEl>
                                        <p:attrNameLst>
                                          <p:attrName>ppt_x</p:attrName>
                                        </p:attrNameLst>
                                      </p:cBhvr>
                                      <p:tavLst>
                                        <p:tav tm="0">
                                          <p:val>
                                            <p:strVal val="#ppt_x"/>
                                          </p:val>
                                        </p:tav>
                                        <p:tav tm="100000">
                                          <p:val>
                                            <p:strVal val="#ppt_x"/>
                                          </p:val>
                                        </p:tav>
                                      </p:tavLst>
                                    </p:anim>
                                    <p:anim calcmode="lin" valueType="num">
                                      <p:cBhvr>
                                        <p:cTn id="113" dur="900" decel="100000" fill="hold"/>
                                        <p:tgtEl>
                                          <p:spTgt spid="9"/>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childTnLst>
                    </p:cTn>
                  </p:par>
                  <p:par>
                    <p:cTn id="115" fill="hold" nodeType="clickPar">
                      <p:stCondLst>
                        <p:cond delay="indefinite"/>
                      </p:stCondLst>
                      <p:childTnLst>
                        <p:par>
                          <p:cTn id="116" fill="hold" nodeType="withGroup">
                            <p:stCondLst>
                              <p:cond delay="0"/>
                            </p:stCondLst>
                            <p:childTnLst>
                              <p:par>
                                <p:cTn id="117" presetID="37" presetClass="entr" presetSubtype="0" fill="hold" grpId="0" nodeType="clickEffect">
                                  <p:stCondLst>
                                    <p:cond delay="0"/>
                                  </p:stCondLst>
                                  <p:childTnLst>
                                    <p:set>
                                      <p:cBhvr>
                                        <p:cTn id="118" dur="1" fill="hold">
                                          <p:stCondLst>
                                            <p:cond delay="0"/>
                                          </p:stCondLst>
                                        </p:cTn>
                                        <p:tgtEl>
                                          <p:spTgt spid="13"/>
                                        </p:tgtEl>
                                        <p:attrNameLst>
                                          <p:attrName>style.visibility</p:attrName>
                                        </p:attrNameLst>
                                      </p:cBhvr>
                                      <p:to>
                                        <p:strVal val="visible"/>
                                      </p:to>
                                    </p:set>
                                    <p:animEffect transition="in" filter="fade">
                                      <p:cBhvr>
                                        <p:cTn id="119" dur="1000"/>
                                        <p:tgtEl>
                                          <p:spTgt spid="13"/>
                                        </p:tgtEl>
                                      </p:cBhvr>
                                    </p:animEffect>
                                    <p:anim calcmode="lin" valueType="num">
                                      <p:cBhvr>
                                        <p:cTn id="120" dur="1000" fill="hold"/>
                                        <p:tgtEl>
                                          <p:spTgt spid="13"/>
                                        </p:tgtEl>
                                        <p:attrNameLst>
                                          <p:attrName>ppt_x</p:attrName>
                                        </p:attrNameLst>
                                      </p:cBhvr>
                                      <p:tavLst>
                                        <p:tav tm="0">
                                          <p:val>
                                            <p:strVal val="#ppt_x"/>
                                          </p:val>
                                        </p:tav>
                                        <p:tav tm="100000">
                                          <p:val>
                                            <p:strVal val="#ppt_x"/>
                                          </p:val>
                                        </p:tav>
                                      </p:tavLst>
                                    </p:anim>
                                    <p:anim calcmode="lin" valueType="num">
                                      <p:cBhvr>
                                        <p:cTn id="121" dur="900" decel="100000" fill="hold"/>
                                        <p:tgtEl>
                                          <p:spTgt spid="13"/>
                                        </p:tgtEl>
                                        <p:attrNameLst>
                                          <p:attrName>ppt_y</p:attrName>
                                        </p:attrNameLst>
                                      </p:cBhvr>
                                      <p:tavLst>
                                        <p:tav tm="0">
                                          <p:val>
                                            <p:strVal val="#ppt_y+1"/>
                                          </p:val>
                                        </p:tav>
                                        <p:tav tm="100000">
                                          <p:val>
                                            <p:strVal val="#ppt_y-.03"/>
                                          </p:val>
                                        </p:tav>
                                      </p:tavLst>
                                    </p:anim>
                                    <p:anim calcmode="lin" valueType="num">
                                      <p:cBhvr>
                                        <p:cTn id="122"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childTnLst>
                    </p:cTn>
                  </p:par>
                  <p:par>
                    <p:cTn id="123" fill="hold" nodeType="clickPar">
                      <p:stCondLst>
                        <p:cond delay="indefinite"/>
                      </p:stCondLst>
                      <p:childTnLst>
                        <p:par>
                          <p:cTn id="124" fill="hold" nodeType="withGroup">
                            <p:stCondLst>
                              <p:cond delay="0"/>
                            </p:stCondLst>
                            <p:childTnLst>
                              <p:par>
                                <p:cTn id="125" presetID="37" presetClass="entr" presetSubtype="0" fill="hold" grpId="0" nodeType="clickEffect">
                                  <p:stCondLst>
                                    <p:cond delay="0"/>
                                  </p:stCondLst>
                                  <p:childTnLst>
                                    <p:set>
                                      <p:cBhvr>
                                        <p:cTn id="126" dur="1" fill="hold">
                                          <p:stCondLst>
                                            <p:cond delay="0"/>
                                          </p:stCondLst>
                                        </p:cTn>
                                        <p:tgtEl>
                                          <p:spTgt spid="14"/>
                                        </p:tgtEl>
                                        <p:attrNameLst>
                                          <p:attrName>style.visibility</p:attrName>
                                        </p:attrNameLst>
                                      </p:cBhvr>
                                      <p:to>
                                        <p:strVal val="visible"/>
                                      </p:to>
                                    </p:set>
                                    <p:animEffect transition="in" filter="fade">
                                      <p:cBhvr>
                                        <p:cTn id="127" dur="1000"/>
                                        <p:tgtEl>
                                          <p:spTgt spid="14"/>
                                        </p:tgtEl>
                                      </p:cBhvr>
                                    </p:animEffect>
                                    <p:anim calcmode="lin" valueType="num">
                                      <p:cBhvr>
                                        <p:cTn id="128" dur="1000" fill="hold"/>
                                        <p:tgtEl>
                                          <p:spTgt spid="14"/>
                                        </p:tgtEl>
                                        <p:attrNameLst>
                                          <p:attrName>ppt_x</p:attrName>
                                        </p:attrNameLst>
                                      </p:cBhvr>
                                      <p:tavLst>
                                        <p:tav tm="0">
                                          <p:val>
                                            <p:strVal val="#ppt_x"/>
                                          </p:val>
                                        </p:tav>
                                        <p:tav tm="100000">
                                          <p:val>
                                            <p:strVal val="#ppt_x"/>
                                          </p:val>
                                        </p:tav>
                                      </p:tavLst>
                                    </p:anim>
                                    <p:anim calcmode="lin" valueType="num">
                                      <p:cBhvr>
                                        <p:cTn id="129" dur="900" decel="100000" fill="hold"/>
                                        <p:tgtEl>
                                          <p:spTgt spid="14"/>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childTnLst>
                    </p:cTn>
                  </p:par>
                  <p:par>
                    <p:cTn id="131" fill="hold" nodeType="clickPar">
                      <p:stCondLst>
                        <p:cond delay="indefinite"/>
                      </p:stCondLst>
                      <p:childTnLst>
                        <p:par>
                          <p:cTn id="132" fill="hold" nodeType="withGroup">
                            <p:stCondLst>
                              <p:cond delay="0"/>
                            </p:stCondLst>
                            <p:childTnLst>
                              <p:par>
                                <p:cTn id="133" presetID="37" presetClass="entr" presetSubtype="0" fill="hold" grpId="0" nodeType="clickEffect">
                                  <p:stCondLst>
                                    <p:cond delay="0"/>
                                  </p:stCondLst>
                                  <p:childTnLst>
                                    <p:set>
                                      <p:cBhvr>
                                        <p:cTn id="134" dur="1" fill="hold">
                                          <p:stCondLst>
                                            <p:cond delay="0"/>
                                          </p:stCondLst>
                                        </p:cTn>
                                        <p:tgtEl>
                                          <p:spTgt spid="15"/>
                                        </p:tgtEl>
                                        <p:attrNameLst>
                                          <p:attrName>style.visibility</p:attrName>
                                        </p:attrNameLst>
                                      </p:cBhvr>
                                      <p:to>
                                        <p:strVal val="visible"/>
                                      </p:to>
                                    </p:set>
                                    <p:animEffect transition="in" filter="fade">
                                      <p:cBhvr>
                                        <p:cTn id="135" dur="1000"/>
                                        <p:tgtEl>
                                          <p:spTgt spid="15"/>
                                        </p:tgtEl>
                                      </p:cBhvr>
                                    </p:animEffect>
                                    <p:anim calcmode="lin" valueType="num">
                                      <p:cBhvr>
                                        <p:cTn id="136" dur="1000" fill="hold"/>
                                        <p:tgtEl>
                                          <p:spTgt spid="15"/>
                                        </p:tgtEl>
                                        <p:attrNameLst>
                                          <p:attrName>ppt_x</p:attrName>
                                        </p:attrNameLst>
                                      </p:cBhvr>
                                      <p:tavLst>
                                        <p:tav tm="0">
                                          <p:val>
                                            <p:strVal val="#ppt_x"/>
                                          </p:val>
                                        </p:tav>
                                        <p:tav tm="100000">
                                          <p:val>
                                            <p:strVal val="#ppt_x"/>
                                          </p:val>
                                        </p:tav>
                                      </p:tavLst>
                                    </p:anim>
                                    <p:anim calcmode="lin" valueType="num">
                                      <p:cBhvr>
                                        <p:cTn id="137" dur="900" decel="100000" fill="hold"/>
                                        <p:tgtEl>
                                          <p:spTgt spid="15"/>
                                        </p:tgtEl>
                                        <p:attrNameLst>
                                          <p:attrName>ppt_y</p:attrName>
                                        </p:attrNameLst>
                                      </p:cBhvr>
                                      <p:tavLst>
                                        <p:tav tm="0">
                                          <p:val>
                                            <p:strVal val="#ppt_y+1"/>
                                          </p:val>
                                        </p:tav>
                                        <p:tav tm="100000">
                                          <p:val>
                                            <p:strVal val="#ppt_y-.03"/>
                                          </p:val>
                                        </p:tav>
                                      </p:tavLst>
                                    </p:anim>
                                    <p:anim calcmode="lin" valueType="num">
                                      <p:cBhvr>
                                        <p:cTn id="138"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childTnLst>
                    </p:cTn>
                  </p:par>
                  <p:par>
                    <p:cTn id="139" fill="hold" nodeType="clickPar">
                      <p:stCondLst>
                        <p:cond delay="indefinite"/>
                      </p:stCondLst>
                      <p:childTnLst>
                        <p:par>
                          <p:cTn id="140" fill="hold" nodeType="withGroup">
                            <p:stCondLst>
                              <p:cond delay="0"/>
                            </p:stCondLst>
                            <p:childTnLst>
                              <p:par>
                                <p:cTn id="141" presetID="37" presetClass="entr" presetSubtype="0" fill="hold" grpId="0" nodeType="clickEffect">
                                  <p:stCondLst>
                                    <p:cond delay="0"/>
                                  </p:stCondLst>
                                  <p:childTnLst>
                                    <p:set>
                                      <p:cBhvr>
                                        <p:cTn id="142" dur="1" fill="hold">
                                          <p:stCondLst>
                                            <p:cond delay="0"/>
                                          </p:stCondLst>
                                        </p:cTn>
                                        <p:tgtEl>
                                          <p:spTgt spid="16"/>
                                        </p:tgtEl>
                                        <p:attrNameLst>
                                          <p:attrName>style.visibility</p:attrName>
                                        </p:attrNameLst>
                                      </p:cBhvr>
                                      <p:to>
                                        <p:strVal val="visible"/>
                                      </p:to>
                                    </p:set>
                                    <p:animEffect transition="in" filter="fade">
                                      <p:cBhvr>
                                        <p:cTn id="143" dur="1000"/>
                                        <p:tgtEl>
                                          <p:spTgt spid="16"/>
                                        </p:tgtEl>
                                      </p:cBhvr>
                                    </p:animEffect>
                                    <p:anim calcmode="lin" valueType="num">
                                      <p:cBhvr>
                                        <p:cTn id="144" dur="1000" fill="hold"/>
                                        <p:tgtEl>
                                          <p:spTgt spid="16"/>
                                        </p:tgtEl>
                                        <p:attrNameLst>
                                          <p:attrName>ppt_x</p:attrName>
                                        </p:attrNameLst>
                                      </p:cBhvr>
                                      <p:tavLst>
                                        <p:tav tm="0">
                                          <p:val>
                                            <p:strVal val="#ppt_x"/>
                                          </p:val>
                                        </p:tav>
                                        <p:tav tm="100000">
                                          <p:val>
                                            <p:strVal val="#ppt_x"/>
                                          </p:val>
                                        </p:tav>
                                      </p:tavLst>
                                    </p:anim>
                                    <p:anim calcmode="lin" valueType="num">
                                      <p:cBhvr>
                                        <p:cTn id="145" dur="900" decel="100000" fill="hold"/>
                                        <p:tgtEl>
                                          <p:spTgt spid="16"/>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childTnLst>
                    </p:cTn>
                  </p:par>
                  <p:par>
                    <p:cTn id="147" fill="hold" nodeType="clickPar">
                      <p:stCondLst>
                        <p:cond delay="indefinite"/>
                      </p:stCondLst>
                      <p:childTnLst>
                        <p:par>
                          <p:cTn id="148" fill="hold" nodeType="withGroup">
                            <p:stCondLst>
                              <p:cond delay="0"/>
                            </p:stCondLst>
                            <p:childTnLst>
                              <p:par>
                                <p:cTn id="149" presetID="37" presetClass="entr" presetSubtype="0" fill="hold" grpId="0" nodeType="clickEffect">
                                  <p:stCondLst>
                                    <p:cond delay="0"/>
                                  </p:stCondLst>
                                  <p:childTnLst>
                                    <p:set>
                                      <p:cBhvr>
                                        <p:cTn id="150" dur="1" fill="hold">
                                          <p:stCondLst>
                                            <p:cond delay="0"/>
                                          </p:stCondLst>
                                        </p:cTn>
                                        <p:tgtEl>
                                          <p:spTgt spid="17"/>
                                        </p:tgtEl>
                                        <p:attrNameLst>
                                          <p:attrName>style.visibility</p:attrName>
                                        </p:attrNameLst>
                                      </p:cBhvr>
                                      <p:to>
                                        <p:strVal val="visible"/>
                                      </p:to>
                                    </p:set>
                                    <p:animEffect transition="in" filter="fade">
                                      <p:cBhvr>
                                        <p:cTn id="151" dur="1000"/>
                                        <p:tgtEl>
                                          <p:spTgt spid="17"/>
                                        </p:tgtEl>
                                      </p:cBhvr>
                                    </p:animEffect>
                                    <p:anim calcmode="lin" valueType="num">
                                      <p:cBhvr>
                                        <p:cTn id="152" dur="1000" fill="hold"/>
                                        <p:tgtEl>
                                          <p:spTgt spid="17"/>
                                        </p:tgtEl>
                                        <p:attrNameLst>
                                          <p:attrName>ppt_x</p:attrName>
                                        </p:attrNameLst>
                                      </p:cBhvr>
                                      <p:tavLst>
                                        <p:tav tm="0">
                                          <p:val>
                                            <p:strVal val="#ppt_x"/>
                                          </p:val>
                                        </p:tav>
                                        <p:tav tm="100000">
                                          <p:val>
                                            <p:strVal val="#ppt_x"/>
                                          </p:val>
                                        </p:tav>
                                      </p:tavLst>
                                    </p:anim>
                                    <p:anim calcmode="lin" valueType="num">
                                      <p:cBhvr>
                                        <p:cTn id="153" dur="900" decel="100000" fill="hold"/>
                                        <p:tgtEl>
                                          <p:spTgt spid="17"/>
                                        </p:tgtEl>
                                        <p:attrNameLst>
                                          <p:attrName>ppt_y</p:attrName>
                                        </p:attrNameLst>
                                      </p:cBhvr>
                                      <p:tavLst>
                                        <p:tav tm="0">
                                          <p:val>
                                            <p:strVal val="#ppt_y+1"/>
                                          </p:val>
                                        </p:tav>
                                        <p:tav tm="100000">
                                          <p:val>
                                            <p:strVal val="#ppt_y-.03"/>
                                          </p:val>
                                        </p:tav>
                                      </p:tavLst>
                                    </p:anim>
                                    <p:anim calcmode="lin" valueType="num">
                                      <p:cBhvr>
                                        <p:cTn id="15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childTnLst>
                    </p:cTn>
                  </p:par>
                  <p:par>
                    <p:cTn id="155" fill="hold" nodeType="clickPar">
                      <p:stCondLst>
                        <p:cond delay="indefinite"/>
                      </p:stCondLst>
                      <p:childTnLst>
                        <p:par>
                          <p:cTn id="156" fill="hold" nodeType="withGroup">
                            <p:stCondLst>
                              <p:cond delay="0"/>
                            </p:stCondLst>
                            <p:childTnLst>
                              <p:par>
                                <p:cTn id="157" presetID="37" presetClass="entr" presetSubtype="0" fill="hold" grpId="0" nodeType="clickEffect">
                                  <p:stCondLst>
                                    <p:cond delay="0"/>
                                  </p:stCondLst>
                                  <p:childTnLst>
                                    <p:set>
                                      <p:cBhvr>
                                        <p:cTn id="158" dur="1" fill="hold">
                                          <p:stCondLst>
                                            <p:cond delay="0"/>
                                          </p:stCondLst>
                                        </p:cTn>
                                        <p:tgtEl>
                                          <p:spTgt spid="18"/>
                                        </p:tgtEl>
                                        <p:attrNameLst>
                                          <p:attrName>style.visibility</p:attrName>
                                        </p:attrNameLst>
                                      </p:cBhvr>
                                      <p:to>
                                        <p:strVal val="visible"/>
                                      </p:to>
                                    </p:set>
                                    <p:animEffect transition="in" filter="fade">
                                      <p:cBhvr>
                                        <p:cTn id="159" dur="1000"/>
                                        <p:tgtEl>
                                          <p:spTgt spid="18"/>
                                        </p:tgtEl>
                                      </p:cBhvr>
                                    </p:animEffect>
                                    <p:anim calcmode="lin" valueType="num">
                                      <p:cBhvr>
                                        <p:cTn id="160" dur="1000" fill="hold"/>
                                        <p:tgtEl>
                                          <p:spTgt spid="18"/>
                                        </p:tgtEl>
                                        <p:attrNameLst>
                                          <p:attrName>ppt_x</p:attrName>
                                        </p:attrNameLst>
                                      </p:cBhvr>
                                      <p:tavLst>
                                        <p:tav tm="0">
                                          <p:val>
                                            <p:strVal val="#ppt_x"/>
                                          </p:val>
                                        </p:tav>
                                        <p:tav tm="100000">
                                          <p:val>
                                            <p:strVal val="#ppt_x"/>
                                          </p:val>
                                        </p:tav>
                                      </p:tavLst>
                                    </p:anim>
                                    <p:anim calcmode="lin" valueType="num">
                                      <p:cBhvr>
                                        <p:cTn id="161" dur="900" decel="100000" fill="hold"/>
                                        <p:tgtEl>
                                          <p:spTgt spid="18"/>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par>
                    <p:cTn id="163" fill="hold" nodeType="clickPar">
                      <p:stCondLst>
                        <p:cond delay="indefinite"/>
                      </p:stCondLst>
                      <p:childTnLst>
                        <p:par>
                          <p:cTn id="164" fill="hold" nodeType="withGroup">
                            <p:stCondLst>
                              <p:cond delay="0"/>
                            </p:stCondLst>
                            <p:childTnLst>
                              <p:par>
                                <p:cTn id="165" presetID="37" presetClass="entr" presetSubtype="0" fill="hold" grpId="0" nodeType="clickEffect">
                                  <p:stCondLst>
                                    <p:cond delay="0"/>
                                  </p:stCondLst>
                                  <p:childTnLst>
                                    <p:set>
                                      <p:cBhvr>
                                        <p:cTn id="166" dur="1" fill="hold">
                                          <p:stCondLst>
                                            <p:cond delay="0"/>
                                          </p:stCondLst>
                                        </p:cTn>
                                        <p:tgtEl>
                                          <p:spTgt spid="11"/>
                                        </p:tgtEl>
                                        <p:attrNameLst>
                                          <p:attrName>style.visibility</p:attrName>
                                        </p:attrNameLst>
                                      </p:cBhvr>
                                      <p:to>
                                        <p:strVal val="visible"/>
                                      </p:to>
                                    </p:set>
                                    <p:animEffect transition="in" filter="fade">
                                      <p:cBhvr>
                                        <p:cTn id="167" dur="1000"/>
                                        <p:tgtEl>
                                          <p:spTgt spid="11"/>
                                        </p:tgtEl>
                                      </p:cBhvr>
                                    </p:animEffect>
                                    <p:anim calcmode="lin" valueType="num">
                                      <p:cBhvr>
                                        <p:cTn id="168" dur="1000" fill="hold"/>
                                        <p:tgtEl>
                                          <p:spTgt spid="11"/>
                                        </p:tgtEl>
                                        <p:attrNameLst>
                                          <p:attrName>ppt_x</p:attrName>
                                        </p:attrNameLst>
                                      </p:cBhvr>
                                      <p:tavLst>
                                        <p:tav tm="0">
                                          <p:val>
                                            <p:strVal val="#ppt_x"/>
                                          </p:val>
                                        </p:tav>
                                        <p:tav tm="100000">
                                          <p:val>
                                            <p:strVal val="#ppt_x"/>
                                          </p:val>
                                        </p:tav>
                                      </p:tavLst>
                                    </p:anim>
                                    <p:anim calcmode="lin" valueType="num">
                                      <p:cBhvr>
                                        <p:cTn id="169" dur="900" decel="100000" fill="hold"/>
                                        <p:tgtEl>
                                          <p:spTgt spid="11"/>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childTnLst>
                    </p:cTn>
                  </p:par>
                  <p:par>
                    <p:cTn id="171" fill="hold" nodeType="clickPar">
                      <p:stCondLst>
                        <p:cond delay="indefinite"/>
                      </p:stCondLst>
                      <p:childTnLst>
                        <p:par>
                          <p:cTn id="172" fill="hold" nodeType="withGroup">
                            <p:stCondLst>
                              <p:cond delay="0"/>
                            </p:stCondLst>
                            <p:childTnLst>
                              <p:par>
                                <p:cTn id="173" presetID="37" presetClass="entr" presetSubtype="0" fill="hold" grpId="0" nodeType="clickEffect">
                                  <p:stCondLst>
                                    <p:cond delay="0"/>
                                  </p:stCondLst>
                                  <p:childTnLst>
                                    <p:set>
                                      <p:cBhvr>
                                        <p:cTn id="174" dur="1" fill="hold">
                                          <p:stCondLst>
                                            <p:cond delay="0"/>
                                          </p:stCondLst>
                                        </p:cTn>
                                        <p:tgtEl>
                                          <p:spTgt spid="12"/>
                                        </p:tgtEl>
                                        <p:attrNameLst>
                                          <p:attrName>style.visibility</p:attrName>
                                        </p:attrNameLst>
                                      </p:cBhvr>
                                      <p:to>
                                        <p:strVal val="visible"/>
                                      </p:to>
                                    </p:set>
                                    <p:animEffect transition="in" filter="fade">
                                      <p:cBhvr>
                                        <p:cTn id="175" dur="1000"/>
                                        <p:tgtEl>
                                          <p:spTgt spid="12"/>
                                        </p:tgtEl>
                                      </p:cBhvr>
                                    </p:animEffect>
                                    <p:anim calcmode="lin" valueType="num">
                                      <p:cBhvr>
                                        <p:cTn id="176" dur="1000" fill="hold"/>
                                        <p:tgtEl>
                                          <p:spTgt spid="12"/>
                                        </p:tgtEl>
                                        <p:attrNameLst>
                                          <p:attrName>ppt_x</p:attrName>
                                        </p:attrNameLst>
                                      </p:cBhvr>
                                      <p:tavLst>
                                        <p:tav tm="0">
                                          <p:val>
                                            <p:strVal val="#ppt_x"/>
                                          </p:val>
                                        </p:tav>
                                        <p:tav tm="100000">
                                          <p:val>
                                            <p:strVal val="#ppt_x"/>
                                          </p:val>
                                        </p:tav>
                                      </p:tavLst>
                                    </p:anim>
                                    <p:anim calcmode="lin" valueType="num">
                                      <p:cBhvr>
                                        <p:cTn id="177" dur="900" decel="100000" fill="hold"/>
                                        <p:tgtEl>
                                          <p:spTgt spid="12"/>
                                        </p:tgtEl>
                                        <p:attrNameLst>
                                          <p:attrName>ppt_y</p:attrName>
                                        </p:attrNameLst>
                                      </p:cBhvr>
                                      <p:tavLst>
                                        <p:tav tm="0">
                                          <p:val>
                                            <p:strVal val="#ppt_y+1"/>
                                          </p:val>
                                        </p:tav>
                                        <p:tav tm="100000">
                                          <p:val>
                                            <p:strVal val="#ppt_y-.03"/>
                                          </p:val>
                                        </p:tav>
                                      </p:tavLst>
                                    </p:anim>
                                    <p:anim calcmode="lin" valueType="num">
                                      <p:cBhvr>
                                        <p:cTn id="178"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par>
                    <p:cTn id="179" fill="hold" nodeType="clickPar">
                      <p:stCondLst>
                        <p:cond delay="indefinite"/>
                      </p:stCondLst>
                      <p:childTnLst>
                        <p:par>
                          <p:cTn id="180" fill="hold" nodeType="withGroup">
                            <p:stCondLst>
                              <p:cond delay="0"/>
                            </p:stCondLst>
                            <p:childTnLst>
                              <p:par>
                                <p:cTn id="181" presetID="37" presetClass="entr" presetSubtype="0" fill="hold" grpId="0" nodeType="clickEffect">
                                  <p:stCondLst>
                                    <p:cond delay="0"/>
                                  </p:stCondLst>
                                  <p:childTnLst>
                                    <p:set>
                                      <p:cBhvr>
                                        <p:cTn id="182" dur="1" fill="hold">
                                          <p:stCondLst>
                                            <p:cond delay="0"/>
                                          </p:stCondLst>
                                        </p:cTn>
                                        <p:tgtEl>
                                          <p:spTgt spid="19"/>
                                        </p:tgtEl>
                                        <p:attrNameLst>
                                          <p:attrName>style.visibility</p:attrName>
                                        </p:attrNameLst>
                                      </p:cBhvr>
                                      <p:to>
                                        <p:strVal val="visible"/>
                                      </p:to>
                                    </p:set>
                                    <p:animEffect transition="in" filter="fade">
                                      <p:cBhvr>
                                        <p:cTn id="183" dur="1000"/>
                                        <p:tgtEl>
                                          <p:spTgt spid="19"/>
                                        </p:tgtEl>
                                      </p:cBhvr>
                                    </p:animEffect>
                                    <p:anim calcmode="lin" valueType="num">
                                      <p:cBhvr>
                                        <p:cTn id="184" dur="1000" fill="hold"/>
                                        <p:tgtEl>
                                          <p:spTgt spid="19"/>
                                        </p:tgtEl>
                                        <p:attrNameLst>
                                          <p:attrName>ppt_x</p:attrName>
                                        </p:attrNameLst>
                                      </p:cBhvr>
                                      <p:tavLst>
                                        <p:tav tm="0">
                                          <p:val>
                                            <p:strVal val="#ppt_x"/>
                                          </p:val>
                                        </p:tav>
                                        <p:tav tm="100000">
                                          <p:val>
                                            <p:strVal val="#ppt_x"/>
                                          </p:val>
                                        </p:tav>
                                      </p:tavLst>
                                    </p:anim>
                                    <p:anim calcmode="lin" valueType="num">
                                      <p:cBhvr>
                                        <p:cTn id="185" dur="900" decel="100000" fill="hold"/>
                                        <p:tgtEl>
                                          <p:spTgt spid="19"/>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childTnLst>
                    </p:cTn>
                  </p:par>
                  <p:par>
                    <p:cTn id="187" fill="hold" nodeType="clickPar">
                      <p:stCondLst>
                        <p:cond delay="indefinite"/>
                      </p:stCondLst>
                      <p:childTnLst>
                        <p:par>
                          <p:cTn id="188" fill="hold" nodeType="withGroup">
                            <p:stCondLst>
                              <p:cond delay="0"/>
                            </p:stCondLst>
                            <p:childTnLst>
                              <p:par>
                                <p:cTn id="189" presetID="37" presetClass="entr" presetSubtype="0" fill="hold" grpId="0" nodeType="clickEffect">
                                  <p:stCondLst>
                                    <p:cond delay="0"/>
                                  </p:stCondLst>
                                  <p:childTnLst>
                                    <p:set>
                                      <p:cBhvr>
                                        <p:cTn id="190" dur="1" fill="hold">
                                          <p:stCondLst>
                                            <p:cond delay="0"/>
                                          </p:stCondLst>
                                        </p:cTn>
                                        <p:tgtEl>
                                          <p:spTgt spid="20"/>
                                        </p:tgtEl>
                                        <p:attrNameLst>
                                          <p:attrName>style.visibility</p:attrName>
                                        </p:attrNameLst>
                                      </p:cBhvr>
                                      <p:to>
                                        <p:strVal val="visible"/>
                                      </p:to>
                                    </p:set>
                                    <p:animEffect transition="in" filter="fade">
                                      <p:cBhvr>
                                        <p:cTn id="191" dur="1000"/>
                                        <p:tgtEl>
                                          <p:spTgt spid="20"/>
                                        </p:tgtEl>
                                      </p:cBhvr>
                                    </p:animEffect>
                                    <p:anim calcmode="lin" valueType="num">
                                      <p:cBhvr>
                                        <p:cTn id="192" dur="1000" fill="hold"/>
                                        <p:tgtEl>
                                          <p:spTgt spid="20"/>
                                        </p:tgtEl>
                                        <p:attrNameLst>
                                          <p:attrName>ppt_x</p:attrName>
                                        </p:attrNameLst>
                                      </p:cBhvr>
                                      <p:tavLst>
                                        <p:tav tm="0">
                                          <p:val>
                                            <p:strVal val="#ppt_x"/>
                                          </p:val>
                                        </p:tav>
                                        <p:tav tm="100000">
                                          <p:val>
                                            <p:strVal val="#ppt_x"/>
                                          </p:val>
                                        </p:tav>
                                      </p:tavLst>
                                    </p:anim>
                                    <p:anim calcmode="lin" valueType="num">
                                      <p:cBhvr>
                                        <p:cTn id="193" dur="900" decel="100000" fill="hold"/>
                                        <p:tgtEl>
                                          <p:spTgt spid="20"/>
                                        </p:tgtEl>
                                        <p:attrNameLst>
                                          <p:attrName>ppt_y</p:attrName>
                                        </p:attrNameLst>
                                      </p:cBhvr>
                                      <p:tavLst>
                                        <p:tav tm="0">
                                          <p:val>
                                            <p:strVal val="#ppt_y+1"/>
                                          </p:val>
                                        </p:tav>
                                        <p:tav tm="100000">
                                          <p:val>
                                            <p:strVal val="#ppt_y-.03"/>
                                          </p:val>
                                        </p:tav>
                                      </p:tavLst>
                                    </p:anim>
                                    <p:anim calcmode="lin" valueType="num">
                                      <p:cBhvr>
                                        <p:cTn id="19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childTnLst>
                    </p:cTn>
                  </p:par>
                  <p:par>
                    <p:cTn id="195" fill="hold" nodeType="clickPar">
                      <p:stCondLst>
                        <p:cond delay="indefinite"/>
                      </p:stCondLst>
                      <p:childTnLst>
                        <p:par>
                          <p:cTn id="196" fill="hold" nodeType="withGroup">
                            <p:stCondLst>
                              <p:cond delay="0"/>
                            </p:stCondLst>
                            <p:childTnLst>
                              <p:par>
                                <p:cTn id="197" presetID="37" presetClass="entr" presetSubtype="0" fill="hold" grpId="0" nodeType="clickEffect">
                                  <p:stCondLst>
                                    <p:cond delay="0"/>
                                  </p:stCondLst>
                                  <p:childTnLst>
                                    <p:set>
                                      <p:cBhvr>
                                        <p:cTn id="198" dur="1" fill="hold">
                                          <p:stCondLst>
                                            <p:cond delay="0"/>
                                          </p:stCondLst>
                                        </p:cTn>
                                        <p:tgtEl>
                                          <p:spTgt spid="21"/>
                                        </p:tgtEl>
                                        <p:attrNameLst>
                                          <p:attrName>style.visibility</p:attrName>
                                        </p:attrNameLst>
                                      </p:cBhvr>
                                      <p:to>
                                        <p:strVal val="visible"/>
                                      </p:to>
                                    </p:set>
                                    <p:animEffect transition="in" filter="fade">
                                      <p:cBhvr>
                                        <p:cTn id="199" dur="1000"/>
                                        <p:tgtEl>
                                          <p:spTgt spid="21"/>
                                        </p:tgtEl>
                                      </p:cBhvr>
                                    </p:animEffect>
                                    <p:anim calcmode="lin" valueType="num">
                                      <p:cBhvr>
                                        <p:cTn id="200" dur="1000" fill="hold"/>
                                        <p:tgtEl>
                                          <p:spTgt spid="21"/>
                                        </p:tgtEl>
                                        <p:attrNameLst>
                                          <p:attrName>ppt_x</p:attrName>
                                        </p:attrNameLst>
                                      </p:cBhvr>
                                      <p:tavLst>
                                        <p:tav tm="0">
                                          <p:val>
                                            <p:strVal val="#ppt_x"/>
                                          </p:val>
                                        </p:tav>
                                        <p:tav tm="100000">
                                          <p:val>
                                            <p:strVal val="#ppt_x"/>
                                          </p:val>
                                        </p:tav>
                                      </p:tavLst>
                                    </p:anim>
                                    <p:anim calcmode="lin" valueType="num">
                                      <p:cBhvr>
                                        <p:cTn id="201" dur="900" decel="100000" fill="hold"/>
                                        <p:tgtEl>
                                          <p:spTgt spid="21"/>
                                        </p:tgtEl>
                                        <p:attrNameLst>
                                          <p:attrName>ppt_y</p:attrName>
                                        </p:attrNameLst>
                                      </p:cBhvr>
                                      <p:tavLst>
                                        <p:tav tm="0">
                                          <p:val>
                                            <p:strVal val="#ppt_y+1"/>
                                          </p:val>
                                        </p:tav>
                                        <p:tav tm="100000">
                                          <p:val>
                                            <p:strVal val="#ppt_y-.03"/>
                                          </p:val>
                                        </p:tav>
                                      </p:tavLst>
                                    </p:anim>
                                    <p:anim calcmode="lin" valueType="num">
                                      <p:cBhvr>
                                        <p:cTn id="202"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par>
                    <p:cTn id="203" fill="hold" nodeType="clickPar">
                      <p:stCondLst>
                        <p:cond delay="indefinite"/>
                      </p:stCondLst>
                      <p:childTnLst>
                        <p:par>
                          <p:cTn id="204" fill="hold" nodeType="withGroup">
                            <p:stCondLst>
                              <p:cond delay="0"/>
                            </p:stCondLst>
                            <p:childTnLst>
                              <p:par>
                                <p:cTn id="205" presetID="37" presetClass="entr" presetSubtype="0" fill="hold" grpId="0" nodeType="clickEffect">
                                  <p:stCondLst>
                                    <p:cond delay="0"/>
                                  </p:stCondLst>
                                  <p:childTnLst>
                                    <p:set>
                                      <p:cBhvr>
                                        <p:cTn id="206" dur="1" fill="hold">
                                          <p:stCondLst>
                                            <p:cond delay="0"/>
                                          </p:stCondLst>
                                        </p:cTn>
                                        <p:tgtEl>
                                          <p:spTgt spid="22"/>
                                        </p:tgtEl>
                                        <p:attrNameLst>
                                          <p:attrName>style.visibility</p:attrName>
                                        </p:attrNameLst>
                                      </p:cBhvr>
                                      <p:to>
                                        <p:strVal val="visible"/>
                                      </p:to>
                                    </p:set>
                                    <p:animEffect transition="in" filter="fade">
                                      <p:cBhvr>
                                        <p:cTn id="207" dur="1000"/>
                                        <p:tgtEl>
                                          <p:spTgt spid="22"/>
                                        </p:tgtEl>
                                      </p:cBhvr>
                                    </p:animEffect>
                                    <p:anim calcmode="lin" valueType="num">
                                      <p:cBhvr>
                                        <p:cTn id="208" dur="1000" fill="hold"/>
                                        <p:tgtEl>
                                          <p:spTgt spid="22"/>
                                        </p:tgtEl>
                                        <p:attrNameLst>
                                          <p:attrName>ppt_x</p:attrName>
                                        </p:attrNameLst>
                                      </p:cBhvr>
                                      <p:tavLst>
                                        <p:tav tm="0">
                                          <p:val>
                                            <p:strVal val="#ppt_x"/>
                                          </p:val>
                                        </p:tav>
                                        <p:tav tm="100000">
                                          <p:val>
                                            <p:strVal val="#ppt_x"/>
                                          </p:val>
                                        </p:tav>
                                      </p:tavLst>
                                    </p:anim>
                                    <p:anim calcmode="lin" valueType="num">
                                      <p:cBhvr>
                                        <p:cTn id="209" dur="900" decel="100000" fill="hold"/>
                                        <p:tgtEl>
                                          <p:spTgt spid="22"/>
                                        </p:tgtEl>
                                        <p:attrNameLst>
                                          <p:attrName>ppt_y</p:attrName>
                                        </p:attrNameLst>
                                      </p:cBhvr>
                                      <p:tavLst>
                                        <p:tav tm="0">
                                          <p:val>
                                            <p:strVal val="#ppt_y+1"/>
                                          </p:val>
                                        </p:tav>
                                        <p:tav tm="100000">
                                          <p:val>
                                            <p:strVal val="#ppt_y-.03"/>
                                          </p:val>
                                        </p:tav>
                                      </p:tavLst>
                                    </p:anim>
                                    <p:anim calcmode="lin" valueType="num">
                                      <p:cBhvr>
                                        <p:cTn id="210"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childTnLst>
                    </p:cTn>
                  </p:par>
                  <p:par>
                    <p:cTn id="211" fill="hold" nodeType="clickPar">
                      <p:stCondLst>
                        <p:cond delay="indefinite"/>
                      </p:stCondLst>
                      <p:childTnLst>
                        <p:par>
                          <p:cTn id="212" fill="hold" nodeType="withGroup">
                            <p:stCondLst>
                              <p:cond delay="0"/>
                            </p:stCondLst>
                            <p:childTnLst>
                              <p:par>
                                <p:cTn id="213" presetID="37" presetClass="entr" presetSubtype="0" fill="hold" grpId="0" nodeType="clickEffect">
                                  <p:stCondLst>
                                    <p:cond delay="0"/>
                                  </p:stCondLst>
                                  <p:childTnLst>
                                    <p:set>
                                      <p:cBhvr>
                                        <p:cTn id="214" dur="1" fill="hold">
                                          <p:stCondLst>
                                            <p:cond delay="0"/>
                                          </p:stCondLst>
                                        </p:cTn>
                                        <p:tgtEl>
                                          <p:spTgt spid="23"/>
                                        </p:tgtEl>
                                        <p:attrNameLst>
                                          <p:attrName>style.visibility</p:attrName>
                                        </p:attrNameLst>
                                      </p:cBhvr>
                                      <p:to>
                                        <p:strVal val="visible"/>
                                      </p:to>
                                    </p:set>
                                    <p:animEffect transition="in" filter="fade">
                                      <p:cBhvr>
                                        <p:cTn id="215" dur="1000"/>
                                        <p:tgtEl>
                                          <p:spTgt spid="23"/>
                                        </p:tgtEl>
                                      </p:cBhvr>
                                    </p:animEffect>
                                    <p:anim calcmode="lin" valueType="num">
                                      <p:cBhvr>
                                        <p:cTn id="216" dur="1000" fill="hold"/>
                                        <p:tgtEl>
                                          <p:spTgt spid="23"/>
                                        </p:tgtEl>
                                        <p:attrNameLst>
                                          <p:attrName>ppt_x</p:attrName>
                                        </p:attrNameLst>
                                      </p:cBhvr>
                                      <p:tavLst>
                                        <p:tav tm="0">
                                          <p:val>
                                            <p:strVal val="#ppt_x"/>
                                          </p:val>
                                        </p:tav>
                                        <p:tav tm="100000">
                                          <p:val>
                                            <p:strVal val="#ppt_x"/>
                                          </p:val>
                                        </p:tav>
                                      </p:tavLst>
                                    </p:anim>
                                    <p:anim calcmode="lin" valueType="num">
                                      <p:cBhvr>
                                        <p:cTn id="217" dur="900" decel="100000" fill="hold"/>
                                        <p:tgtEl>
                                          <p:spTgt spid="23"/>
                                        </p:tgtEl>
                                        <p:attrNameLst>
                                          <p:attrName>ppt_y</p:attrName>
                                        </p:attrNameLst>
                                      </p:cBhvr>
                                      <p:tavLst>
                                        <p:tav tm="0">
                                          <p:val>
                                            <p:strVal val="#ppt_y+1"/>
                                          </p:val>
                                        </p:tav>
                                        <p:tav tm="100000">
                                          <p:val>
                                            <p:strVal val="#ppt_y-.03"/>
                                          </p:val>
                                        </p:tav>
                                      </p:tavLst>
                                    </p:anim>
                                    <p:anim calcmode="lin" valueType="num">
                                      <p:cBhvr>
                                        <p:cTn id="21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childTnLst>
                    </p:cTn>
                  </p:par>
                  <p:par>
                    <p:cTn id="219" fill="hold" nodeType="clickPar">
                      <p:stCondLst>
                        <p:cond delay="indefinite"/>
                      </p:stCondLst>
                      <p:childTnLst>
                        <p:par>
                          <p:cTn id="220" fill="hold" nodeType="withGroup">
                            <p:stCondLst>
                              <p:cond delay="0"/>
                            </p:stCondLst>
                            <p:childTnLst>
                              <p:par>
                                <p:cTn id="221" presetID="37" presetClass="entr" presetSubtype="0" fill="hold" grpId="0" nodeType="clickEffect">
                                  <p:stCondLst>
                                    <p:cond delay="0"/>
                                  </p:stCondLst>
                                  <p:childTnLst>
                                    <p:set>
                                      <p:cBhvr>
                                        <p:cTn id="222" dur="1" fill="hold">
                                          <p:stCondLst>
                                            <p:cond delay="0"/>
                                          </p:stCondLst>
                                        </p:cTn>
                                        <p:tgtEl>
                                          <p:spTgt spid="24"/>
                                        </p:tgtEl>
                                        <p:attrNameLst>
                                          <p:attrName>style.visibility</p:attrName>
                                        </p:attrNameLst>
                                      </p:cBhvr>
                                      <p:to>
                                        <p:strVal val="visible"/>
                                      </p:to>
                                    </p:set>
                                    <p:animEffect transition="in" filter="fade">
                                      <p:cBhvr>
                                        <p:cTn id="223" dur="1000"/>
                                        <p:tgtEl>
                                          <p:spTgt spid="24"/>
                                        </p:tgtEl>
                                      </p:cBhvr>
                                    </p:animEffect>
                                    <p:anim calcmode="lin" valueType="num">
                                      <p:cBhvr>
                                        <p:cTn id="224" dur="1000" fill="hold"/>
                                        <p:tgtEl>
                                          <p:spTgt spid="24"/>
                                        </p:tgtEl>
                                        <p:attrNameLst>
                                          <p:attrName>ppt_x</p:attrName>
                                        </p:attrNameLst>
                                      </p:cBhvr>
                                      <p:tavLst>
                                        <p:tav tm="0">
                                          <p:val>
                                            <p:strVal val="#ppt_x"/>
                                          </p:val>
                                        </p:tav>
                                        <p:tav tm="100000">
                                          <p:val>
                                            <p:strVal val="#ppt_x"/>
                                          </p:val>
                                        </p:tav>
                                      </p:tavLst>
                                    </p:anim>
                                    <p:anim calcmode="lin" valueType="num">
                                      <p:cBhvr>
                                        <p:cTn id="225" dur="900" decel="100000" fill="hold"/>
                                        <p:tgtEl>
                                          <p:spTgt spid="24"/>
                                        </p:tgtEl>
                                        <p:attrNameLst>
                                          <p:attrName>ppt_y</p:attrName>
                                        </p:attrNameLst>
                                      </p:cBhvr>
                                      <p:tavLst>
                                        <p:tav tm="0">
                                          <p:val>
                                            <p:strVal val="#ppt_y+1"/>
                                          </p:val>
                                        </p:tav>
                                        <p:tav tm="100000">
                                          <p:val>
                                            <p:strVal val="#ppt_y-.03"/>
                                          </p:val>
                                        </p:tav>
                                      </p:tavLst>
                                    </p:anim>
                                    <p:anim calcmode="lin" valueType="num">
                                      <p:cBhvr>
                                        <p:cTn id="22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p:bldP spid="6" grpId="0"/>
      <p:bldP spid="7" grpId="0"/>
      <p:bldP spid="8" grpId="0"/>
      <p:bldP spid="9" grpId="0"/>
      <p:bldP spid="11" grpId="0"/>
      <p:bldP spid="12" grpId="0"/>
      <p:bldP spid="13" grpId="0"/>
      <p:bldP spid="14" grpId="0"/>
      <p:bldP spid="15" grpId="0"/>
      <p:bldP spid="16" grpId="0"/>
      <p:bldP spid="17" grpId="0"/>
      <p:bldP spid="18" grpId="0"/>
      <p:bldP spid="19" grpId="0"/>
      <p:bldP spid="20" grpId="0"/>
      <p:bldP spid="21" grpId="0"/>
      <p:bldP spid="22" grpId="0"/>
      <p:bldP spid="23" grpId="0"/>
      <p:bldP spid="24" grpId="0"/>
      <p:bldP spid="25"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TextBox 1"/>
          <p:cNvSpPr txBox="1">
            <a:spLocks noChangeArrowheads="1"/>
          </p:cNvSpPr>
          <p:nvPr/>
        </p:nvSpPr>
        <p:spPr bwMode="auto">
          <a:xfrm>
            <a:off x="0" y="0"/>
            <a:ext cx="9144000" cy="5699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3100" b="1" dirty="0"/>
              <a:t>A More Detailed Look at Translation</a:t>
            </a:r>
            <a:r>
              <a:rPr lang="en-US" sz="3100" dirty="0"/>
              <a:t> </a:t>
            </a:r>
          </a:p>
        </p:txBody>
      </p:sp>
      <p:pic>
        <p:nvPicPr>
          <p:cNvPr id="778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 y="723900"/>
            <a:ext cx="4724400" cy="31829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TextBox 3"/>
          <p:cNvSpPr txBox="1">
            <a:spLocks noChangeArrowheads="1"/>
          </p:cNvSpPr>
          <p:nvPr/>
        </p:nvSpPr>
        <p:spPr bwMode="auto">
          <a:xfrm>
            <a:off x="5308600" y="723900"/>
            <a:ext cx="3835400" cy="5816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3100" dirty="0">
                <a:solidFill>
                  <a:srgbClr val="0000FF"/>
                </a:solidFill>
              </a:rPr>
              <a:t>A ribosome is made up of ___________. </a:t>
            </a:r>
          </a:p>
          <a:p>
            <a:pPr eaLnBrk="1" hangingPunct="1"/>
            <a:r>
              <a:rPr lang="en-US" sz="3100" dirty="0">
                <a:solidFill>
                  <a:srgbClr val="0000FF"/>
                </a:solidFill>
              </a:rPr>
              <a:t>They are called the ____________ and the _____________.  </a:t>
            </a:r>
          </a:p>
          <a:p>
            <a:pPr eaLnBrk="1" hangingPunct="1"/>
            <a:r>
              <a:rPr lang="en-US" sz="3100" dirty="0">
                <a:solidFill>
                  <a:srgbClr val="0000FF"/>
                </a:solidFill>
              </a:rPr>
              <a:t>The subunits are constructed of ________ and RNA molecules named:</a:t>
            </a:r>
          </a:p>
          <a:p>
            <a:pPr eaLnBrk="1" hangingPunct="1"/>
            <a:r>
              <a:rPr lang="en-US" sz="3100" dirty="0"/>
              <a:t>ribosomal RNA (rRNA)</a:t>
            </a:r>
            <a:r>
              <a:rPr lang="en-US" sz="3100" dirty="0">
                <a:solidFill>
                  <a:srgbClr val="0000FF"/>
                </a:solidFill>
              </a:rPr>
              <a:t>.  </a:t>
            </a:r>
          </a:p>
          <a:p>
            <a:pPr eaLnBrk="1" hangingPunct="1"/>
            <a:endParaRPr lang="en-US" sz="3100" dirty="0">
              <a:solidFill>
                <a:srgbClr val="0000FF"/>
              </a:solidFill>
            </a:endParaRPr>
          </a:p>
        </p:txBody>
      </p:sp>
      <p:sp>
        <p:nvSpPr>
          <p:cNvPr id="5" name="TextBox 4"/>
          <p:cNvSpPr txBox="1">
            <a:spLocks noChangeArrowheads="1"/>
          </p:cNvSpPr>
          <p:nvPr/>
        </p:nvSpPr>
        <p:spPr bwMode="auto">
          <a:xfrm>
            <a:off x="6350000" y="1155700"/>
            <a:ext cx="3149600" cy="5699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3100" dirty="0"/>
              <a:t>two subunits</a:t>
            </a:r>
          </a:p>
        </p:txBody>
      </p:sp>
      <p:sp>
        <p:nvSpPr>
          <p:cNvPr id="6" name="TextBox 5"/>
          <p:cNvSpPr txBox="1">
            <a:spLocks noChangeArrowheads="1"/>
          </p:cNvSpPr>
          <p:nvPr/>
        </p:nvSpPr>
        <p:spPr bwMode="auto">
          <a:xfrm>
            <a:off x="5308600" y="2084388"/>
            <a:ext cx="3149600" cy="5699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3100" dirty="0"/>
              <a:t> large subunit</a:t>
            </a:r>
          </a:p>
        </p:txBody>
      </p:sp>
      <p:sp>
        <p:nvSpPr>
          <p:cNvPr id="7" name="TextBox 6"/>
          <p:cNvSpPr txBox="1">
            <a:spLocks noChangeArrowheads="1"/>
          </p:cNvSpPr>
          <p:nvPr/>
        </p:nvSpPr>
        <p:spPr bwMode="auto">
          <a:xfrm>
            <a:off x="5994400" y="2589386"/>
            <a:ext cx="3149600" cy="568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3100" dirty="0"/>
              <a:t> small subunit</a:t>
            </a:r>
          </a:p>
        </p:txBody>
      </p:sp>
      <p:sp>
        <p:nvSpPr>
          <p:cNvPr id="8" name="TextBox 7"/>
          <p:cNvSpPr txBox="1">
            <a:spLocks noChangeArrowheads="1"/>
          </p:cNvSpPr>
          <p:nvPr/>
        </p:nvSpPr>
        <p:spPr bwMode="auto">
          <a:xfrm>
            <a:off x="5473700" y="4073958"/>
            <a:ext cx="3149600" cy="539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800" dirty="0"/>
              <a:t>proteins</a:t>
            </a:r>
          </a:p>
        </p:txBody>
      </p:sp>
      <p:sp>
        <p:nvSpPr>
          <p:cNvPr id="9" name="TextBox 8"/>
          <p:cNvSpPr txBox="1">
            <a:spLocks noChangeArrowheads="1"/>
          </p:cNvSpPr>
          <p:nvPr/>
        </p:nvSpPr>
        <p:spPr bwMode="auto">
          <a:xfrm>
            <a:off x="254000" y="4610100"/>
            <a:ext cx="4889500" cy="1477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3000" dirty="0">
                <a:solidFill>
                  <a:srgbClr val="8C2AAC"/>
                </a:solidFill>
              </a:rPr>
              <a:t>These subunits are made in the _________ and are exported to the cytoplasm. </a:t>
            </a:r>
          </a:p>
        </p:txBody>
      </p:sp>
      <p:sp>
        <p:nvSpPr>
          <p:cNvPr id="10" name="TextBox 9"/>
          <p:cNvSpPr txBox="1">
            <a:spLocks noChangeArrowheads="1"/>
          </p:cNvSpPr>
          <p:nvPr/>
        </p:nvSpPr>
        <p:spPr bwMode="auto">
          <a:xfrm>
            <a:off x="939800" y="5053099"/>
            <a:ext cx="2501900" cy="554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3000" dirty="0">
                <a:solidFill>
                  <a:srgbClr val="126417"/>
                </a:solidFill>
              </a:rPr>
              <a:t>nucleolus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4">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1000" fill="hold"/>
                                        <p:tgtEl>
                                          <p:spTgt spid="5"/>
                                        </p:tgtEl>
                                        <p:attrNameLst>
                                          <p:attrName>ppt_w</p:attrName>
                                        </p:attrNameLst>
                                      </p:cBhvr>
                                      <p:tavLst>
                                        <p:tav tm="0">
                                          <p:val>
                                            <p:fltVal val="0"/>
                                          </p:val>
                                        </p:tav>
                                        <p:tav tm="100000">
                                          <p:val>
                                            <p:strVal val="#ppt_w"/>
                                          </p:val>
                                        </p:tav>
                                      </p:tavLst>
                                    </p:anim>
                                    <p:anim calcmode="lin" valueType="num">
                                      <p:cBhvr>
                                        <p:cTn id="16" dur="1000" fill="hold"/>
                                        <p:tgtEl>
                                          <p:spTgt spid="5"/>
                                        </p:tgtEl>
                                        <p:attrNameLst>
                                          <p:attrName>ppt_h</p:attrName>
                                        </p:attrNameLst>
                                      </p:cBhvr>
                                      <p:tavLst>
                                        <p:tav tm="0">
                                          <p:val>
                                            <p:fltVal val="0"/>
                                          </p:val>
                                        </p:tav>
                                        <p:tav tm="100000">
                                          <p:val>
                                            <p:strVal val="#ppt_h"/>
                                          </p:val>
                                        </p:tav>
                                      </p:tavLst>
                                    </p:anim>
                                    <p:anim calcmode="lin" valueType="num">
                                      <p:cBhvr>
                                        <p:cTn id="17"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5"/>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4">
                                            <p:txEl>
                                              <p:pRg st="1" end="1"/>
                                            </p:txEl>
                                          </p:spTgt>
                                        </p:tgtEl>
                                        <p:attrNameLst>
                                          <p:attrName>style.visibility</p:attrName>
                                        </p:attrNameLst>
                                      </p:cBhvr>
                                      <p:to>
                                        <p:strVal val="visible"/>
                                      </p:to>
                                    </p:set>
                                    <p:animEffect transition="in" filter="fade">
                                      <p:cBhvr>
                                        <p:cTn id="23" dur="1000"/>
                                        <p:tgtEl>
                                          <p:spTgt spid="4">
                                            <p:txEl>
                                              <p:pRg st="1" end="1"/>
                                            </p:txEl>
                                          </p:spTgt>
                                        </p:tgtEl>
                                      </p:cBhvr>
                                    </p:animEffect>
                                    <p:anim calcmode="lin" valueType="num">
                                      <p:cBhvr>
                                        <p:cTn id="24"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5" dur="900" decel="100000" fill="hold"/>
                                        <p:tgtEl>
                                          <p:spTgt spid="4">
                                            <p:txEl>
                                              <p:pRg st="1" end="1"/>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4">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5"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1000" fill="hold"/>
                                        <p:tgtEl>
                                          <p:spTgt spid="6"/>
                                        </p:tgtEl>
                                        <p:attrNameLst>
                                          <p:attrName>ppt_w</p:attrName>
                                        </p:attrNameLst>
                                      </p:cBhvr>
                                      <p:tavLst>
                                        <p:tav tm="0">
                                          <p:val>
                                            <p:fltVal val="0"/>
                                          </p:val>
                                        </p:tav>
                                        <p:tav tm="100000">
                                          <p:val>
                                            <p:strVal val="#ppt_w"/>
                                          </p:val>
                                        </p:tav>
                                      </p:tavLst>
                                    </p:anim>
                                    <p:anim calcmode="lin" valueType="num">
                                      <p:cBhvr>
                                        <p:cTn id="32" dur="1000" fill="hold"/>
                                        <p:tgtEl>
                                          <p:spTgt spid="6"/>
                                        </p:tgtEl>
                                        <p:attrNameLst>
                                          <p:attrName>ppt_h</p:attrName>
                                        </p:attrNameLst>
                                      </p:cBhvr>
                                      <p:tavLst>
                                        <p:tav tm="0">
                                          <p:val>
                                            <p:fltVal val="0"/>
                                          </p:val>
                                        </p:tav>
                                        <p:tav tm="100000">
                                          <p:val>
                                            <p:strVal val="#ppt_h"/>
                                          </p:val>
                                        </p:tav>
                                      </p:tavLst>
                                    </p:anim>
                                    <p:anim calcmode="lin" valueType="num">
                                      <p:cBhvr>
                                        <p:cTn id="3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3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15" presetClass="entr" presetSubtype="0"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p:cTn id="39" dur="1000" fill="hold"/>
                                        <p:tgtEl>
                                          <p:spTgt spid="7"/>
                                        </p:tgtEl>
                                        <p:attrNameLst>
                                          <p:attrName>ppt_w</p:attrName>
                                        </p:attrNameLst>
                                      </p:cBhvr>
                                      <p:tavLst>
                                        <p:tav tm="0">
                                          <p:val>
                                            <p:fltVal val="0"/>
                                          </p:val>
                                        </p:tav>
                                        <p:tav tm="100000">
                                          <p:val>
                                            <p:strVal val="#ppt_w"/>
                                          </p:val>
                                        </p:tav>
                                      </p:tavLst>
                                    </p:anim>
                                    <p:anim calcmode="lin" valueType="num">
                                      <p:cBhvr>
                                        <p:cTn id="40" dur="1000" fill="hold"/>
                                        <p:tgtEl>
                                          <p:spTgt spid="7"/>
                                        </p:tgtEl>
                                        <p:attrNameLst>
                                          <p:attrName>ppt_h</p:attrName>
                                        </p:attrNameLst>
                                      </p:cBhvr>
                                      <p:tavLst>
                                        <p:tav tm="0">
                                          <p:val>
                                            <p:fltVal val="0"/>
                                          </p:val>
                                        </p:tav>
                                        <p:tav tm="100000">
                                          <p:val>
                                            <p:strVal val="#ppt_h"/>
                                          </p:val>
                                        </p:tav>
                                      </p:tavLst>
                                    </p:anim>
                                    <p:anim calcmode="lin" valueType="num">
                                      <p:cBhvr>
                                        <p:cTn id="41"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37" presetClass="entr" presetSubtype="0" fill="hold" grpId="0" nodeType="clickEffect">
                                  <p:stCondLst>
                                    <p:cond delay="0"/>
                                  </p:stCondLst>
                                  <p:childTnLst>
                                    <p:set>
                                      <p:cBhvr>
                                        <p:cTn id="46" dur="1" fill="hold">
                                          <p:stCondLst>
                                            <p:cond delay="0"/>
                                          </p:stCondLst>
                                        </p:cTn>
                                        <p:tgtEl>
                                          <p:spTgt spid="4">
                                            <p:txEl>
                                              <p:pRg st="2" end="2"/>
                                            </p:txEl>
                                          </p:spTgt>
                                        </p:tgtEl>
                                        <p:attrNameLst>
                                          <p:attrName>style.visibility</p:attrName>
                                        </p:attrNameLst>
                                      </p:cBhvr>
                                      <p:to>
                                        <p:strVal val="visible"/>
                                      </p:to>
                                    </p:set>
                                    <p:animEffect transition="in" filter="fade">
                                      <p:cBhvr>
                                        <p:cTn id="47" dur="1000"/>
                                        <p:tgtEl>
                                          <p:spTgt spid="4">
                                            <p:txEl>
                                              <p:pRg st="2" end="2"/>
                                            </p:txEl>
                                          </p:spTgt>
                                        </p:tgtEl>
                                      </p:cBhvr>
                                    </p:animEffect>
                                    <p:anim calcmode="lin" valueType="num">
                                      <p:cBhvr>
                                        <p:cTn id="48"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49" dur="900" decel="100000" fill="hold"/>
                                        <p:tgtEl>
                                          <p:spTgt spid="4">
                                            <p:txEl>
                                              <p:pRg st="2" end="2"/>
                                            </p:txEl>
                                          </p:spTgt>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15" presetClass="entr" presetSubtype="0" fill="hold" grpId="0" nodeType="clickEffect">
                                  <p:stCondLst>
                                    <p:cond delay="0"/>
                                  </p:stCondLst>
                                  <p:childTnLst>
                                    <p:set>
                                      <p:cBhvr>
                                        <p:cTn id="54" dur="1" fill="hold">
                                          <p:stCondLst>
                                            <p:cond delay="0"/>
                                          </p:stCondLst>
                                        </p:cTn>
                                        <p:tgtEl>
                                          <p:spTgt spid="8"/>
                                        </p:tgtEl>
                                        <p:attrNameLst>
                                          <p:attrName>style.visibility</p:attrName>
                                        </p:attrNameLst>
                                      </p:cBhvr>
                                      <p:to>
                                        <p:strVal val="visible"/>
                                      </p:to>
                                    </p:set>
                                    <p:anim calcmode="lin" valueType="num">
                                      <p:cBhvr>
                                        <p:cTn id="55" dur="1000" fill="hold"/>
                                        <p:tgtEl>
                                          <p:spTgt spid="8"/>
                                        </p:tgtEl>
                                        <p:attrNameLst>
                                          <p:attrName>ppt_w</p:attrName>
                                        </p:attrNameLst>
                                      </p:cBhvr>
                                      <p:tavLst>
                                        <p:tav tm="0">
                                          <p:val>
                                            <p:fltVal val="0"/>
                                          </p:val>
                                        </p:tav>
                                        <p:tav tm="100000">
                                          <p:val>
                                            <p:strVal val="#ppt_w"/>
                                          </p:val>
                                        </p:tav>
                                      </p:tavLst>
                                    </p:anim>
                                    <p:anim calcmode="lin" valueType="num">
                                      <p:cBhvr>
                                        <p:cTn id="56" dur="1000" fill="hold"/>
                                        <p:tgtEl>
                                          <p:spTgt spid="8"/>
                                        </p:tgtEl>
                                        <p:attrNameLst>
                                          <p:attrName>ppt_h</p:attrName>
                                        </p:attrNameLst>
                                      </p:cBhvr>
                                      <p:tavLst>
                                        <p:tav tm="0">
                                          <p:val>
                                            <p:fltVal val="0"/>
                                          </p:val>
                                        </p:tav>
                                        <p:tav tm="100000">
                                          <p:val>
                                            <p:strVal val="#ppt_h"/>
                                          </p:val>
                                        </p:tav>
                                      </p:tavLst>
                                    </p:anim>
                                    <p:anim calcmode="lin" valueType="num">
                                      <p:cBhvr>
                                        <p:cTn id="5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5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59" fill="hold" nodeType="clickPar">
                      <p:stCondLst>
                        <p:cond delay="indefinite"/>
                      </p:stCondLst>
                      <p:childTnLst>
                        <p:par>
                          <p:cTn id="60" fill="hold" nodeType="withGroup">
                            <p:stCondLst>
                              <p:cond delay="0"/>
                            </p:stCondLst>
                            <p:childTnLst>
                              <p:par>
                                <p:cTn id="61" presetID="37" presetClass="entr" presetSubtype="0" fill="hold" grpId="0" nodeType="clickEffect">
                                  <p:stCondLst>
                                    <p:cond delay="0"/>
                                  </p:stCondLst>
                                  <p:childTnLst>
                                    <p:set>
                                      <p:cBhvr>
                                        <p:cTn id="62" dur="1" fill="hold">
                                          <p:stCondLst>
                                            <p:cond delay="0"/>
                                          </p:stCondLst>
                                        </p:cTn>
                                        <p:tgtEl>
                                          <p:spTgt spid="4">
                                            <p:txEl>
                                              <p:pRg st="3" end="3"/>
                                            </p:txEl>
                                          </p:spTgt>
                                        </p:tgtEl>
                                        <p:attrNameLst>
                                          <p:attrName>style.visibility</p:attrName>
                                        </p:attrNameLst>
                                      </p:cBhvr>
                                      <p:to>
                                        <p:strVal val="visible"/>
                                      </p:to>
                                    </p:set>
                                    <p:animEffect transition="in" filter="fade">
                                      <p:cBhvr>
                                        <p:cTn id="63" dur="1000"/>
                                        <p:tgtEl>
                                          <p:spTgt spid="4">
                                            <p:txEl>
                                              <p:pRg st="3" end="3"/>
                                            </p:txEl>
                                          </p:spTgt>
                                        </p:tgtEl>
                                      </p:cBhvr>
                                    </p:animEffect>
                                    <p:anim calcmode="lin" valueType="num">
                                      <p:cBhvr>
                                        <p:cTn id="64"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65" dur="900" decel="100000" fill="hold"/>
                                        <p:tgtEl>
                                          <p:spTgt spid="4">
                                            <p:txEl>
                                              <p:pRg st="3" end="3"/>
                                            </p:txEl>
                                          </p:spTgt>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4">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67" fill="hold" nodeType="clickPar">
                      <p:stCondLst>
                        <p:cond delay="indefinite"/>
                      </p:stCondLst>
                      <p:childTnLst>
                        <p:par>
                          <p:cTn id="68" fill="hold" nodeType="withGroup">
                            <p:stCondLst>
                              <p:cond delay="0"/>
                            </p:stCondLst>
                            <p:childTnLst>
                              <p:par>
                                <p:cTn id="69" presetID="12" presetClass="entr" presetSubtype="4" fill="hold" grpId="0" nodeType="click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slide(fromBottom)">
                                      <p:cBhvr>
                                        <p:cTn id="71" dur="500"/>
                                        <p:tgtEl>
                                          <p:spTgt spid="9"/>
                                        </p:tgtEl>
                                      </p:cBhvr>
                                    </p:animEffect>
                                  </p:childTnLst>
                                </p:cTn>
                              </p:par>
                            </p:childTnLst>
                          </p:cTn>
                        </p:par>
                      </p:childTnLst>
                    </p:cTn>
                  </p:par>
                  <p:par>
                    <p:cTn id="72" fill="hold" nodeType="clickPar">
                      <p:stCondLst>
                        <p:cond delay="indefinite"/>
                      </p:stCondLst>
                      <p:childTnLst>
                        <p:par>
                          <p:cTn id="73" fill="hold" nodeType="withGroup">
                            <p:stCondLst>
                              <p:cond delay="0"/>
                            </p:stCondLst>
                            <p:childTnLst>
                              <p:par>
                                <p:cTn id="74" presetID="15" presetClass="entr" presetSubtype="0" fill="hold" grpId="0" nodeType="click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1000" fill="hold"/>
                                        <p:tgtEl>
                                          <p:spTgt spid="10"/>
                                        </p:tgtEl>
                                        <p:attrNameLst>
                                          <p:attrName>ppt_w</p:attrName>
                                        </p:attrNameLst>
                                      </p:cBhvr>
                                      <p:tavLst>
                                        <p:tav tm="0">
                                          <p:val>
                                            <p:fltVal val="0"/>
                                          </p:val>
                                        </p:tav>
                                        <p:tav tm="100000">
                                          <p:val>
                                            <p:strVal val="#ppt_w"/>
                                          </p:val>
                                        </p:tav>
                                      </p:tavLst>
                                    </p:anim>
                                    <p:anim calcmode="lin" valueType="num">
                                      <p:cBhvr>
                                        <p:cTn id="77" dur="1000" fill="hold"/>
                                        <p:tgtEl>
                                          <p:spTgt spid="10"/>
                                        </p:tgtEl>
                                        <p:attrNameLst>
                                          <p:attrName>ppt_h</p:attrName>
                                        </p:attrNameLst>
                                      </p:cBhvr>
                                      <p:tavLst>
                                        <p:tav tm="0">
                                          <p:val>
                                            <p:fltVal val="0"/>
                                          </p:val>
                                        </p:tav>
                                        <p:tav tm="100000">
                                          <p:val>
                                            <p:strVal val="#ppt_h"/>
                                          </p:val>
                                        </p:tav>
                                      </p:tavLst>
                                    </p:anim>
                                    <p:anim calcmode="lin" valueType="num">
                                      <p:cBhvr>
                                        <p:cTn id="78" dur="1000" fill="hold"/>
                                        <p:tgtEl>
                                          <p:spTgt spid="10"/>
                                        </p:tgtEl>
                                        <p:attrNameLst>
                                          <p:attrName>ppt_x</p:attrName>
                                        </p:attrNameLst>
                                      </p:cBhvr>
                                      <p:tavLst>
                                        <p:tav tm="0" fmla="#ppt_x+(cos(-2*pi*(1-$))*-#ppt_x-sin(-2*pi*(1-$))*(1-#ppt_y))*(1-$)">
                                          <p:val>
                                            <p:fltVal val="0"/>
                                          </p:val>
                                        </p:tav>
                                        <p:tav tm="100000">
                                          <p:val>
                                            <p:fltVal val="1"/>
                                          </p:val>
                                        </p:tav>
                                      </p:tavLst>
                                    </p:anim>
                                    <p:anim calcmode="lin" valueType="num">
                                      <p:cBhvr>
                                        <p:cTn id="79" dur="1000" fill="hold"/>
                                        <p:tgtEl>
                                          <p:spTgt spid="10"/>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p:bldP spid="6" grpId="0"/>
      <p:bldP spid="7" grpId="0"/>
      <p:bldP spid="8" grpId="0"/>
      <p:bldP spid="9" grpId="0"/>
      <p:bldP spid="10" grpId="0"/>
    </p:bldLst>
  </p:timing>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pic>
        <p:nvPicPr>
          <p:cNvPr id="79874"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3700" y="203200"/>
            <a:ext cx="5105400" cy="36528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TextBox 2"/>
          <p:cNvSpPr txBox="1">
            <a:spLocks noChangeArrowheads="1"/>
          </p:cNvSpPr>
          <p:nvPr/>
        </p:nvSpPr>
        <p:spPr bwMode="auto">
          <a:xfrm>
            <a:off x="5867400" y="3244850"/>
            <a:ext cx="1663700"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a:t>small subunit</a:t>
            </a:r>
          </a:p>
        </p:txBody>
      </p:sp>
      <p:cxnSp>
        <p:nvCxnSpPr>
          <p:cNvPr id="5" name="Straight Arrow Connector 4"/>
          <p:cNvCxnSpPr/>
          <p:nvPr/>
        </p:nvCxnSpPr>
        <p:spPr>
          <a:xfrm rot="10800000">
            <a:off x="5067300" y="3430588"/>
            <a:ext cx="800100" cy="1587"/>
          </a:xfrm>
          <a:prstGeom prst="straightConnector1">
            <a:avLst/>
          </a:prstGeom>
          <a:ln w="57150" cap="flat" cmpd="sng" algn="ctr">
            <a:solidFill>
              <a:srgbClr val="0000FF"/>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6" name="Straight Arrow Connector 5"/>
          <p:cNvCxnSpPr/>
          <p:nvPr/>
        </p:nvCxnSpPr>
        <p:spPr>
          <a:xfrm rot="10800000">
            <a:off x="5467350" y="2273300"/>
            <a:ext cx="800100" cy="1588"/>
          </a:xfrm>
          <a:prstGeom prst="straightConnector1">
            <a:avLst/>
          </a:prstGeom>
          <a:ln w="57150" cap="flat" cmpd="sng" algn="ctr">
            <a:solidFill>
              <a:srgbClr val="0000FF"/>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7" name="TextBox 6"/>
          <p:cNvSpPr txBox="1">
            <a:spLocks noChangeArrowheads="1"/>
          </p:cNvSpPr>
          <p:nvPr/>
        </p:nvSpPr>
        <p:spPr bwMode="auto">
          <a:xfrm>
            <a:off x="6267450" y="2090738"/>
            <a:ext cx="1663700"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a:t>large subunit</a:t>
            </a:r>
          </a:p>
        </p:txBody>
      </p:sp>
      <p:sp>
        <p:nvSpPr>
          <p:cNvPr id="8" name="TextBox 7"/>
          <p:cNvSpPr txBox="1">
            <a:spLocks noChangeArrowheads="1"/>
          </p:cNvSpPr>
          <p:nvPr/>
        </p:nvSpPr>
        <p:spPr bwMode="auto">
          <a:xfrm>
            <a:off x="215900" y="4140200"/>
            <a:ext cx="8712200" cy="892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600" dirty="0">
                <a:solidFill>
                  <a:srgbClr val="0000FF"/>
                </a:solidFill>
              </a:rPr>
              <a:t>Large and small subunits join to form a functional ribosome only when they attach to an mRNA molecule. </a:t>
            </a:r>
          </a:p>
        </p:txBody>
      </p:sp>
      <p:cxnSp>
        <p:nvCxnSpPr>
          <p:cNvPr id="9" name="Straight Arrow Connector 8"/>
          <p:cNvCxnSpPr/>
          <p:nvPr/>
        </p:nvCxnSpPr>
        <p:spPr>
          <a:xfrm rot="10800000">
            <a:off x="6369050" y="2882900"/>
            <a:ext cx="800100" cy="1588"/>
          </a:xfrm>
          <a:prstGeom prst="straightConnector1">
            <a:avLst/>
          </a:prstGeom>
          <a:ln w="57150" cap="flat" cmpd="sng" algn="ctr">
            <a:solidFill>
              <a:srgbClr val="0000FF"/>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10" name="TextBox 9"/>
          <p:cNvSpPr txBox="1">
            <a:spLocks noChangeArrowheads="1"/>
          </p:cNvSpPr>
          <p:nvPr/>
        </p:nvSpPr>
        <p:spPr bwMode="auto">
          <a:xfrm>
            <a:off x="7169150" y="2698750"/>
            <a:ext cx="1663700"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a:t>mRNA</a:t>
            </a:r>
          </a:p>
        </p:txBody>
      </p:sp>
      <p:sp>
        <p:nvSpPr>
          <p:cNvPr id="11" name="TextBox 10"/>
          <p:cNvSpPr txBox="1">
            <a:spLocks noChangeArrowheads="1"/>
          </p:cNvSpPr>
          <p:nvPr/>
        </p:nvSpPr>
        <p:spPr bwMode="auto">
          <a:xfrm>
            <a:off x="609600" y="5435600"/>
            <a:ext cx="7467600" cy="984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900" dirty="0">
                <a:solidFill>
                  <a:srgbClr val="FF0000"/>
                </a:solidFill>
              </a:rPr>
              <a:t>Each ribosome has a binding site for </a:t>
            </a:r>
            <a:r>
              <a:rPr lang="en-US" sz="2900" u="sng" dirty="0">
                <a:solidFill>
                  <a:srgbClr val="FF0000"/>
                </a:solidFill>
              </a:rPr>
              <a:t>mRNA</a:t>
            </a:r>
            <a:r>
              <a:rPr lang="en-US" sz="2900" dirty="0">
                <a:solidFill>
                  <a:srgbClr val="FF0000"/>
                </a:solidFill>
              </a:rPr>
              <a:t> and three binding sites for </a:t>
            </a:r>
            <a:r>
              <a:rPr lang="en-US" sz="2900" u="sng" dirty="0">
                <a:solidFill>
                  <a:srgbClr val="FF0000"/>
                </a:solidFill>
              </a:rPr>
              <a:t>tRNA</a:t>
            </a:r>
            <a:r>
              <a:rPr lang="en-US" sz="2900" dirty="0">
                <a:solidFill>
                  <a:srgbClr val="FF0000"/>
                </a:solidFill>
              </a:rPr>
              <a:t>. </a:t>
            </a:r>
          </a:p>
        </p:txBody>
      </p:sp>
      <p:cxnSp>
        <p:nvCxnSpPr>
          <p:cNvPr id="12" name="Straight Arrow Connector 11"/>
          <p:cNvCxnSpPr/>
          <p:nvPr/>
        </p:nvCxnSpPr>
        <p:spPr>
          <a:xfrm rot="10800000" flipV="1">
            <a:off x="5067300" y="1600200"/>
            <a:ext cx="800100" cy="228600"/>
          </a:xfrm>
          <a:prstGeom prst="straightConnector1">
            <a:avLst/>
          </a:prstGeom>
          <a:ln w="57150" cap="flat" cmpd="sng" algn="ctr">
            <a:solidFill>
              <a:srgbClr val="0000FF"/>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14" name="TextBox 13"/>
          <p:cNvSpPr txBox="1">
            <a:spLocks noChangeArrowheads="1"/>
          </p:cNvSpPr>
          <p:nvPr/>
        </p:nvSpPr>
        <p:spPr bwMode="auto">
          <a:xfrm>
            <a:off x="5867400" y="1130300"/>
            <a:ext cx="3276600" cy="923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a:t>This tRNA is delivering the next amino acid for the protein.</a:t>
            </a:r>
          </a:p>
        </p:txBody>
      </p:sp>
      <p:cxnSp>
        <p:nvCxnSpPr>
          <p:cNvPr id="15" name="Straight Arrow Connector 14"/>
          <p:cNvCxnSpPr/>
          <p:nvPr/>
        </p:nvCxnSpPr>
        <p:spPr>
          <a:xfrm rot="10800000" flipV="1">
            <a:off x="4419600" y="685800"/>
            <a:ext cx="800100" cy="228600"/>
          </a:xfrm>
          <a:prstGeom prst="straightConnector1">
            <a:avLst/>
          </a:prstGeom>
          <a:ln w="57150" cap="flat" cmpd="sng" algn="ctr">
            <a:solidFill>
              <a:srgbClr val="0000FF"/>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16" name="TextBox 15"/>
          <p:cNvSpPr txBox="1">
            <a:spLocks noChangeArrowheads="1"/>
          </p:cNvSpPr>
          <p:nvPr/>
        </p:nvSpPr>
        <p:spPr bwMode="auto">
          <a:xfrm>
            <a:off x="5067300" y="0"/>
            <a:ext cx="3276600" cy="1200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a:t>This tRNA is holding the growing protein and will shift it over to the incoming amino acid.</a:t>
            </a:r>
          </a:p>
        </p:txBody>
      </p:sp>
      <p:cxnSp>
        <p:nvCxnSpPr>
          <p:cNvPr id="17" name="Straight Arrow Connector 16"/>
          <p:cNvCxnSpPr/>
          <p:nvPr/>
        </p:nvCxnSpPr>
        <p:spPr>
          <a:xfrm flipV="1">
            <a:off x="1511300" y="1428750"/>
            <a:ext cx="654050" cy="0"/>
          </a:xfrm>
          <a:prstGeom prst="straightConnector1">
            <a:avLst/>
          </a:prstGeom>
          <a:ln w="57150" cap="flat" cmpd="sng" algn="ctr">
            <a:solidFill>
              <a:srgbClr val="0000FF"/>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19" name="TextBox 18"/>
          <p:cNvSpPr txBox="1">
            <a:spLocks noChangeArrowheads="1"/>
          </p:cNvSpPr>
          <p:nvPr/>
        </p:nvSpPr>
        <p:spPr bwMode="auto">
          <a:xfrm>
            <a:off x="0" y="203200"/>
            <a:ext cx="1511300" cy="2586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a:t>This tRNA is leaving the ribosome and will go get another amino acid to bring to the ribosome.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900" decel="100000" fill="hold"/>
                                        <p:tgtEl>
                                          <p:spTgt spid="8"/>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2" presetClass="entr" presetSubtype="4"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slide(fromBottom)">
                                      <p:cBhvr>
                                        <p:cTn id="15" dur="500"/>
                                        <p:tgtEl>
                                          <p:spTgt spid="5"/>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2" presetClass="entr" presetSubtype="4"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slide(fromBottom)">
                                      <p:cBhvr>
                                        <p:cTn id="20" dur="500"/>
                                        <p:tgtEl>
                                          <p:spTgt spid="3"/>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2" presetClass="entr" presetSubtype="4"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slide(fromBottom)">
                                      <p:cBhvr>
                                        <p:cTn id="25" dur="500"/>
                                        <p:tgtEl>
                                          <p:spTgt spid="6"/>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2" presetClass="entr" presetSubtype="4"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slide(fromBottom)">
                                      <p:cBhvr>
                                        <p:cTn id="30" dur="500"/>
                                        <p:tgtEl>
                                          <p:spTgt spid="7"/>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37"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1000"/>
                                        <p:tgtEl>
                                          <p:spTgt spid="11"/>
                                        </p:tgtEl>
                                      </p:cBhvr>
                                    </p:animEffect>
                                    <p:anim calcmode="lin" valueType="num">
                                      <p:cBhvr>
                                        <p:cTn id="36" dur="1000" fill="hold"/>
                                        <p:tgtEl>
                                          <p:spTgt spid="11"/>
                                        </p:tgtEl>
                                        <p:attrNameLst>
                                          <p:attrName>ppt_x</p:attrName>
                                        </p:attrNameLst>
                                      </p:cBhvr>
                                      <p:tavLst>
                                        <p:tav tm="0">
                                          <p:val>
                                            <p:strVal val="#ppt_x"/>
                                          </p:val>
                                        </p:tav>
                                        <p:tav tm="100000">
                                          <p:val>
                                            <p:strVal val="#ppt_x"/>
                                          </p:val>
                                        </p:tav>
                                      </p:tavLst>
                                    </p:anim>
                                    <p:anim calcmode="lin" valueType="num">
                                      <p:cBhvr>
                                        <p:cTn id="37" dur="900" decel="100000" fill="hold"/>
                                        <p:tgtEl>
                                          <p:spTgt spid="11"/>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12" presetClass="entr" presetSubtype="4" fill="hold" nodeType="click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slide(fromBottom)">
                                      <p:cBhvr>
                                        <p:cTn id="43" dur="500"/>
                                        <p:tgtEl>
                                          <p:spTgt spid="9"/>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12" presetClass="entr" presetSubtype="4" fill="hold" grpId="0" nodeType="click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slide(fromBottom)">
                                      <p:cBhvr>
                                        <p:cTn id="48" dur="500"/>
                                        <p:tgtEl>
                                          <p:spTgt spid="10"/>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12" presetClass="entr" presetSubtype="4" fill="hold" nodeType="click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slide(fromBottom)">
                                      <p:cBhvr>
                                        <p:cTn id="53" dur="500"/>
                                        <p:tgtEl>
                                          <p:spTgt spid="12"/>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37" presetClass="entr" presetSubtype="0" fill="hold" grpId="0" nodeType="clickEffect">
                                  <p:stCondLst>
                                    <p:cond delay="0"/>
                                  </p:stCondLst>
                                  <p:childTnLst>
                                    <p:set>
                                      <p:cBhvr>
                                        <p:cTn id="57" dur="1" fill="hold">
                                          <p:stCondLst>
                                            <p:cond delay="0"/>
                                          </p:stCondLst>
                                        </p:cTn>
                                        <p:tgtEl>
                                          <p:spTgt spid="14"/>
                                        </p:tgtEl>
                                        <p:attrNameLst>
                                          <p:attrName>style.visibility</p:attrName>
                                        </p:attrNameLst>
                                      </p:cBhvr>
                                      <p:to>
                                        <p:strVal val="visible"/>
                                      </p:to>
                                    </p:set>
                                    <p:animEffect transition="in" filter="fade">
                                      <p:cBhvr>
                                        <p:cTn id="58" dur="1000"/>
                                        <p:tgtEl>
                                          <p:spTgt spid="14"/>
                                        </p:tgtEl>
                                      </p:cBhvr>
                                    </p:animEffect>
                                    <p:anim calcmode="lin" valueType="num">
                                      <p:cBhvr>
                                        <p:cTn id="59" dur="1000" fill="hold"/>
                                        <p:tgtEl>
                                          <p:spTgt spid="14"/>
                                        </p:tgtEl>
                                        <p:attrNameLst>
                                          <p:attrName>ppt_x</p:attrName>
                                        </p:attrNameLst>
                                      </p:cBhvr>
                                      <p:tavLst>
                                        <p:tav tm="0">
                                          <p:val>
                                            <p:strVal val="#ppt_x"/>
                                          </p:val>
                                        </p:tav>
                                        <p:tav tm="100000">
                                          <p:val>
                                            <p:strVal val="#ppt_x"/>
                                          </p:val>
                                        </p:tav>
                                      </p:tavLst>
                                    </p:anim>
                                    <p:anim calcmode="lin" valueType="num">
                                      <p:cBhvr>
                                        <p:cTn id="60" dur="900" decel="100000" fill="hold"/>
                                        <p:tgtEl>
                                          <p:spTgt spid="14"/>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childTnLst>
                    </p:cTn>
                  </p:par>
                  <p:par>
                    <p:cTn id="62" fill="hold" nodeType="clickPar">
                      <p:stCondLst>
                        <p:cond delay="indefinite"/>
                      </p:stCondLst>
                      <p:childTnLst>
                        <p:par>
                          <p:cTn id="63" fill="hold" nodeType="withGroup">
                            <p:stCondLst>
                              <p:cond delay="0"/>
                            </p:stCondLst>
                            <p:childTnLst>
                              <p:par>
                                <p:cTn id="64" presetID="12" presetClass="entr" presetSubtype="4" fill="hold" nodeType="click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slide(fromBottom)">
                                      <p:cBhvr>
                                        <p:cTn id="66" dur="500"/>
                                        <p:tgtEl>
                                          <p:spTgt spid="15"/>
                                        </p:tgtEl>
                                      </p:cBhvr>
                                    </p:animEffect>
                                  </p:childTnLst>
                                </p:cTn>
                              </p:par>
                            </p:childTnLst>
                          </p:cTn>
                        </p:par>
                      </p:childTnLst>
                    </p:cTn>
                  </p:par>
                  <p:par>
                    <p:cTn id="67" fill="hold" nodeType="clickPar">
                      <p:stCondLst>
                        <p:cond delay="indefinite"/>
                      </p:stCondLst>
                      <p:childTnLst>
                        <p:par>
                          <p:cTn id="68" fill="hold" nodeType="withGroup">
                            <p:stCondLst>
                              <p:cond delay="0"/>
                            </p:stCondLst>
                            <p:childTnLst>
                              <p:par>
                                <p:cTn id="69" presetID="37" presetClass="entr" presetSubtype="0" fill="hold" grpId="0" nodeType="clickEffect">
                                  <p:stCondLst>
                                    <p:cond delay="0"/>
                                  </p:stCondLst>
                                  <p:childTnLst>
                                    <p:set>
                                      <p:cBhvr>
                                        <p:cTn id="70" dur="1" fill="hold">
                                          <p:stCondLst>
                                            <p:cond delay="0"/>
                                          </p:stCondLst>
                                        </p:cTn>
                                        <p:tgtEl>
                                          <p:spTgt spid="16"/>
                                        </p:tgtEl>
                                        <p:attrNameLst>
                                          <p:attrName>style.visibility</p:attrName>
                                        </p:attrNameLst>
                                      </p:cBhvr>
                                      <p:to>
                                        <p:strVal val="visible"/>
                                      </p:to>
                                    </p:set>
                                    <p:animEffect transition="in" filter="fade">
                                      <p:cBhvr>
                                        <p:cTn id="71" dur="1000"/>
                                        <p:tgtEl>
                                          <p:spTgt spid="16"/>
                                        </p:tgtEl>
                                      </p:cBhvr>
                                    </p:animEffect>
                                    <p:anim calcmode="lin" valueType="num">
                                      <p:cBhvr>
                                        <p:cTn id="72" dur="1000" fill="hold"/>
                                        <p:tgtEl>
                                          <p:spTgt spid="16"/>
                                        </p:tgtEl>
                                        <p:attrNameLst>
                                          <p:attrName>ppt_x</p:attrName>
                                        </p:attrNameLst>
                                      </p:cBhvr>
                                      <p:tavLst>
                                        <p:tav tm="0">
                                          <p:val>
                                            <p:strVal val="#ppt_x"/>
                                          </p:val>
                                        </p:tav>
                                        <p:tav tm="100000">
                                          <p:val>
                                            <p:strVal val="#ppt_x"/>
                                          </p:val>
                                        </p:tav>
                                      </p:tavLst>
                                    </p:anim>
                                    <p:anim calcmode="lin" valueType="num">
                                      <p:cBhvr>
                                        <p:cTn id="73" dur="900" decel="100000" fill="hold"/>
                                        <p:tgtEl>
                                          <p:spTgt spid="1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childTnLst>
                    </p:cTn>
                  </p:par>
                  <p:par>
                    <p:cTn id="75" fill="hold" nodeType="clickPar">
                      <p:stCondLst>
                        <p:cond delay="indefinite"/>
                      </p:stCondLst>
                      <p:childTnLst>
                        <p:par>
                          <p:cTn id="76" fill="hold" nodeType="withGroup">
                            <p:stCondLst>
                              <p:cond delay="0"/>
                            </p:stCondLst>
                            <p:childTnLst>
                              <p:par>
                                <p:cTn id="77" presetID="12" presetClass="entr" presetSubtype="4" fill="hold" nodeType="click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slide(fromBottom)">
                                      <p:cBhvr>
                                        <p:cTn id="79" dur="500"/>
                                        <p:tgtEl>
                                          <p:spTgt spid="17"/>
                                        </p:tgtEl>
                                      </p:cBhvr>
                                    </p:animEffect>
                                  </p:childTnLst>
                                </p:cTn>
                              </p:par>
                            </p:childTnLst>
                          </p:cTn>
                        </p:par>
                      </p:childTnLst>
                    </p:cTn>
                  </p:par>
                  <p:par>
                    <p:cTn id="80" fill="hold" nodeType="clickPar">
                      <p:stCondLst>
                        <p:cond delay="indefinite"/>
                      </p:stCondLst>
                      <p:childTnLst>
                        <p:par>
                          <p:cTn id="81" fill="hold" nodeType="withGroup">
                            <p:stCondLst>
                              <p:cond delay="0"/>
                            </p:stCondLst>
                            <p:childTnLst>
                              <p:par>
                                <p:cTn id="82" presetID="37" presetClass="entr" presetSubtype="0" fill="hold" grpId="0" nodeType="clickEffect">
                                  <p:stCondLst>
                                    <p:cond delay="0"/>
                                  </p:stCondLst>
                                  <p:childTnLst>
                                    <p:set>
                                      <p:cBhvr>
                                        <p:cTn id="83" dur="1" fill="hold">
                                          <p:stCondLst>
                                            <p:cond delay="0"/>
                                          </p:stCondLst>
                                        </p:cTn>
                                        <p:tgtEl>
                                          <p:spTgt spid="19"/>
                                        </p:tgtEl>
                                        <p:attrNameLst>
                                          <p:attrName>style.visibility</p:attrName>
                                        </p:attrNameLst>
                                      </p:cBhvr>
                                      <p:to>
                                        <p:strVal val="visible"/>
                                      </p:to>
                                    </p:set>
                                    <p:animEffect transition="in" filter="fade">
                                      <p:cBhvr>
                                        <p:cTn id="84" dur="1000"/>
                                        <p:tgtEl>
                                          <p:spTgt spid="19"/>
                                        </p:tgtEl>
                                      </p:cBhvr>
                                    </p:animEffect>
                                    <p:anim calcmode="lin" valueType="num">
                                      <p:cBhvr>
                                        <p:cTn id="85" dur="1000" fill="hold"/>
                                        <p:tgtEl>
                                          <p:spTgt spid="19"/>
                                        </p:tgtEl>
                                        <p:attrNameLst>
                                          <p:attrName>ppt_x</p:attrName>
                                        </p:attrNameLst>
                                      </p:cBhvr>
                                      <p:tavLst>
                                        <p:tav tm="0">
                                          <p:val>
                                            <p:strVal val="#ppt_x"/>
                                          </p:val>
                                        </p:tav>
                                        <p:tav tm="100000">
                                          <p:val>
                                            <p:strVal val="#ppt_x"/>
                                          </p:val>
                                        </p:tav>
                                      </p:tavLst>
                                    </p:anim>
                                    <p:anim calcmode="lin" valueType="num">
                                      <p:cBhvr>
                                        <p:cTn id="86" dur="900" decel="100000" fill="hold"/>
                                        <p:tgtEl>
                                          <p:spTgt spid="19"/>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8" grpId="0"/>
      <p:bldP spid="10" grpId="0"/>
      <p:bldP spid="11" grpId="0"/>
      <p:bldP spid="14" grpId="0"/>
      <p:bldP spid="16" grpId="0"/>
      <p:bldP spid="1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90629" y="0"/>
            <a:ext cx="8162749" cy="677108"/>
          </a:xfrm>
          <a:prstGeom prst="rect">
            <a:avLst/>
          </a:prstGeom>
          <a:noFill/>
        </p:spPr>
        <p:txBody>
          <a:bodyPr wrap="none">
            <a:spAutoFit/>
          </a:bodyPr>
          <a:lstStyle/>
          <a:p>
            <a:pPr algn="ctr">
              <a:defRPr/>
            </a:pPr>
            <a:r>
              <a:rPr lang="en-US" sz="3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a typeface="ＭＳ Ｐゴシック" charset="-128"/>
                <a:cs typeface="ＭＳ Ｐゴシック" charset="-128"/>
              </a:rPr>
              <a:t>DNA – Deoxyribonucleic acid</a:t>
            </a:r>
          </a:p>
        </p:txBody>
      </p:sp>
      <p:sp>
        <p:nvSpPr>
          <p:cNvPr id="3" name="TextBox 2"/>
          <p:cNvSpPr txBox="1"/>
          <p:nvPr/>
        </p:nvSpPr>
        <p:spPr>
          <a:xfrm>
            <a:off x="66836" y="898394"/>
            <a:ext cx="8989442" cy="954107"/>
          </a:xfrm>
          <a:prstGeom prst="rect">
            <a:avLst/>
          </a:prstGeom>
          <a:ln w="38100" cmpd="sng">
            <a:solidFill>
              <a:srgbClr val="000090"/>
            </a:solidFill>
          </a:ln>
        </p:spPr>
        <p:style>
          <a:lnRef idx="0">
            <a:schemeClr val="accent2"/>
          </a:lnRef>
          <a:fillRef idx="3">
            <a:schemeClr val="accent2"/>
          </a:fillRef>
          <a:effectRef idx="3">
            <a:schemeClr val="accent2"/>
          </a:effectRef>
          <a:fontRef idx="minor">
            <a:schemeClr val="lt1"/>
          </a:fontRef>
        </p:style>
        <p:txBody>
          <a:bodyPr wrap="square">
            <a:spAutoFit/>
          </a:bodyPr>
          <a:lstStyle/>
          <a:p>
            <a:pPr algn="ctr">
              <a:defRPr/>
            </a:pPr>
            <a:r>
              <a:rPr lang="en-US" sz="2800" dirty="0">
                <a:solidFill>
                  <a:srgbClr val="000090"/>
                </a:solidFill>
              </a:rPr>
              <a:t>DNA molecules consist of small units called ____________.  Several million nucleotides make up one strand of DNA. </a:t>
            </a:r>
          </a:p>
        </p:txBody>
      </p:sp>
      <p:sp>
        <p:nvSpPr>
          <p:cNvPr id="4" name="TextBox 3"/>
          <p:cNvSpPr txBox="1"/>
          <p:nvPr/>
        </p:nvSpPr>
        <p:spPr>
          <a:xfrm>
            <a:off x="6703933" y="881813"/>
            <a:ext cx="2318928" cy="523875"/>
          </a:xfrm>
          <a:prstGeom prst="rect">
            <a:avLst/>
          </a:prstGeom>
          <a:noFill/>
        </p:spPr>
        <p:txBody>
          <a:bodyPr wrap="square">
            <a:spAutoFit/>
          </a:bodyPr>
          <a:lstStyle/>
          <a:p>
            <a:pPr>
              <a:defRPr/>
            </a:pPr>
            <a:r>
              <a:rPr lang="en-US" sz="2800" dirty="0">
                <a:solidFill>
                  <a:schemeClr val="accent2">
                    <a:lumMod val="50000"/>
                  </a:schemeClr>
                </a:solidFill>
                <a:ea typeface="ＭＳ Ｐゴシック" charset="-128"/>
                <a:cs typeface="ＭＳ Ｐゴシック" charset="-128"/>
              </a:rPr>
              <a:t>nucleotides</a:t>
            </a:r>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8700" y="2070100"/>
            <a:ext cx="4881563" cy="3108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TextBox 5"/>
          <p:cNvSpPr txBox="1">
            <a:spLocks noChangeArrowheads="1"/>
          </p:cNvSpPr>
          <p:nvPr/>
        </p:nvSpPr>
        <p:spPr bwMode="auto">
          <a:xfrm>
            <a:off x="0" y="2070100"/>
            <a:ext cx="3903663" cy="3970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800" dirty="0"/>
              <a:t>Nucleotides consist of:</a:t>
            </a:r>
          </a:p>
          <a:p>
            <a:pPr eaLnBrk="1" hangingPunct="1"/>
            <a:endParaRPr lang="en-US" sz="2800" dirty="0"/>
          </a:p>
          <a:p>
            <a:pPr eaLnBrk="1" hangingPunct="1"/>
            <a:r>
              <a:rPr lang="en-US" sz="2800" dirty="0" smtClean="0"/>
              <a:t>a)	a </a:t>
            </a:r>
            <a:r>
              <a:rPr lang="en-US" sz="2800" dirty="0"/>
              <a:t>phosphate group</a:t>
            </a:r>
          </a:p>
          <a:p>
            <a:pPr marL="450850" indent="-450850" eaLnBrk="1" hangingPunct="1"/>
            <a:endParaRPr lang="en-US" sz="2800" dirty="0"/>
          </a:p>
          <a:p>
            <a:pPr marL="450850" indent="-450850" eaLnBrk="1" hangingPunct="1"/>
            <a:r>
              <a:rPr lang="en-US" sz="2800" dirty="0"/>
              <a:t>b</a:t>
            </a:r>
            <a:r>
              <a:rPr lang="en-US" sz="2800" dirty="0" smtClean="0"/>
              <a:t>)	a </a:t>
            </a:r>
            <a:r>
              <a:rPr lang="en-US" sz="2800" dirty="0"/>
              <a:t>5-carbon sugar called deoxyribose</a:t>
            </a:r>
          </a:p>
          <a:p>
            <a:pPr marL="450850" indent="-450850" eaLnBrk="1" hangingPunct="1"/>
            <a:endParaRPr lang="en-US" sz="2800" dirty="0"/>
          </a:p>
          <a:p>
            <a:pPr marL="450850" indent="-450850" eaLnBrk="1" hangingPunct="1"/>
            <a:r>
              <a:rPr lang="en-US" sz="2800" dirty="0"/>
              <a:t>c</a:t>
            </a:r>
            <a:r>
              <a:rPr lang="en-US" sz="2800" dirty="0" smtClean="0"/>
              <a:t>)	a </a:t>
            </a:r>
            <a:r>
              <a:rPr lang="en-US" sz="2800" dirty="0"/>
              <a:t>nitrogen base</a:t>
            </a:r>
          </a:p>
          <a:p>
            <a:pPr eaLnBrk="1" hangingPunct="1"/>
            <a:endParaRPr lang="en-US" sz="2800" dirty="0"/>
          </a:p>
        </p:txBody>
      </p:sp>
      <p:cxnSp>
        <p:nvCxnSpPr>
          <p:cNvPr id="8" name="Straight Arrow Connector 7"/>
          <p:cNvCxnSpPr/>
          <p:nvPr/>
        </p:nvCxnSpPr>
        <p:spPr>
          <a:xfrm rot="5400000" flipH="1" flipV="1">
            <a:off x="4094957" y="4858544"/>
            <a:ext cx="639762" cy="0"/>
          </a:xfrm>
          <a:prstGeom prst="straightConnector1">
            <a:avLst/>
          </a:prstGeom>
          <a:ln w="38100" cap="flat" cmpd="sng" algn="ctr">
            <a:solidFill>
              <a:srgbClr val="FF0000"/>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rot="5400000" flipH="1" flipV="1">
            <a:off x="6619082" y="4858544"/>
            <a:ext cx="639762" cy="0"/>
          </a:xfrm>
          <a:prstGeom prst="straightConnector1">
            <a:avLst/>
          </a:prstGeom>
          <a:ln w="38100" cap="flat" cmpd="sng" algn="ctr">
            <a:solidFill>
              <a:srgbClr val="FF0000"/>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a:off x="6938963" y="3068638"/>
            <a:ext cx="635000" cy="1587"/>
          </a:xfrm>
          <a:prstGeom prst="straightConnector1">
            <a:avLst/>
          </a:prstGeom>
          <a:ln w="38100" cap="flat" cmpd="sng" algn="ctr">
            <a:solidFill>
              <a:srgbClr val="FF0000"/>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13" name="TextBox 12"/>
          <p:cNvSpPr txBox="1">
            <a:spLocks noChangeArrowheads="1"/>
          </p:cNvSpPr>
          <p:nvPr/>
        </p:nvSpPr>
        <p:spPr bwMode="auto">
          <a:xfrm>
            <a:off x="3457575" y="5178425"/>
            <a:ext cx="1912938" cy="892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600" b="1" dirty="0">
                <a:solidFill>
                  <a:schemeClr val="tx2"/>
                </a:solidFill>
              </a:rPr>
              <a:t>phosphate </a:t>
            </a:r>
          </a:p>
          <a:p>
            <a:pPr algn="ctr" eaLnBrk="1" hangingPunct="1"/>
            <a:r>
              <a:rPr lang="en-US" sz="2600" b="1" dirty="0">
                <a:solidFill>
                  <a:schemeClr val="tx2"/>
                </a:solidFill>
              </a:rPr>
              <a:t>group</a:t>
            </a:r>
          </a:p>
        </p:txBody>
      </p:sp>
      <p:sp>
        <p:nvSpPr>
          <p:cNvPr id="14" name="TextBox 13"/>
          <p:cNvSpPr txBox="1">
            <a:spLocks noChangeArrowheads="1"/>
          </p:cNvSpPr>
          <p:nvPr/>
        </p:nvSpPr>
        <p:spPr bwMode="auto">
          <a:xfrm>
            <a:off x="5702300" y="5178425"/>
            <a:ext cx="2473325" cy="492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600" b="1" dirty="0">
                <a:solidFill>
                  <a:schemeClr val="tx2"/>
                </a:solidFill>
              </a:rPr>
              <a:t>deoxyribose</a:t>
            </a:r>
          </a:p>
        </p:txBody>
      </p:sp>
      <p:sp>
        <p:nvSpPr>
          <p:cNvPr id="15" name="TextBox 14"/>
          <p:cNvSpPr txBox="1">
            <a:spLocks noChangeArrowheads="1"/>
          </p:cNvSpPr>
          <p:nvPr/>
        </p:nvSpPr>
        <p:spPr bwMode="auto">
          <a:xfrm>
            <a:off x="5370513" y="2622550"/>
            <a:ext cx="1838325" cy="892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600" b="1" dirty="0">
                <a:solidFill>
                  <a:schemeClr val="tx2"/>
                </a:solidFill>
              </a:rPr>
              <a:t>nitrogen </a:t>
            </a:r>
          </a:p>
          <a:p>
            <a:pPr algn="ctr" eaLnBrk="1" hangingPunct="1"/>
            <a:r>
              <a:rPr lang="en-US" sz="2600" b="1" dirty="0">
                <a:solidFill>
                  <a:schemeClr val="tx2"/>
                </a:solidFill>
              </a:rPr>
              <a:t>base</a:t>
            </a:r>
          </a:p>
        </p:txBody>
      </p:sp>
      <p:sp>
        <p:nvSpPr>
          <p:cNvPr id="16" name="TextBox 15"/>
          <p:cNvSpPr txBox="1"/>
          <p:nvPr/>
        </p:nvSpPr>
        <p:spPr>
          <a:xfrm>
            <a:off x="200508" y="6153555"/>
            <a:ext cx="8705389" cy="554037"/>
          </a:xfrm>
          <a:prstGeom prst="rect">
            <a:avLst/>
          </a:prstGeom>
          <a:ln w="28575" cmpd="sng">
            <a:solidFill>
              <a:srgbClr val="000090"/>
            </a:solidFill>
          </a:ln>
        </p:spPr>
        <p:style>
          <a:lnRef idx="1">
            <a:schemeClr val="accent4"/>
          </a:lnRef>
          <a:fillRef idx="2">
            <a:schemeClr val="accent4"/>
          </a:fillRef>
          <a:effectRef idx="1">
            <a:schemeClr val="accent4"/>
          </a:effectRef>
          <a:fontRef idx="minor">
            <a:schemeClr val="dk1"/>
          </a:fontRef>
        </p:style>
        <p:txBody>
          <a:bodyPr wrap="square">
            <a:spAutoFit/>
          </a:bodyPr>
          <a:lstStyle/>
          <a:p>
            <a:pPr algn="ctr">
              <a:defRPr/>
            </a:pPr>
            <a:r>
              <a:rPr lang="en-US" sz="3000" dirty="0">
                <a:solidFill>
                  <a:srgbClr val="FF6600"/>
                </a:solidFill>
              </a:rPr>
              <a:t>Phosphate + sugar + nitrogen base = 1 nucleotide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900" decel="100000" fill="hold"/>
                                        <p:tgtEl>
                                          <p:spTgt spid="3"/>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40" presetClass="entr" presetSubtype="0" fill="hold" grpId="0" nodeType="clickEffect">
                                  <p:stCondLst>
                                    <p:cond delay="0"/>
                                  </p:stCondLst>
                                  <p:iterate type="lt">
                                    <p:tmPct val="10000"/>
                                  </p:iterate>
                                  <p:childTnLst>
                                    <p:set>
                                      <p:cBhvr>
                                        <p:cTn id="14" dur="1" fill="hold">
                                          <p:stCondLst>
                                            <p:cond delay="0"/>
                                          </p:stCondLst>
                                        </p:cTn>
                                        <p:tgtEl>
                                          <p:spTgt spid="4"/>
                                        </p:tgtEl>
                                        <p:attrNameLst>
                                          <p:attrName>style.visibility</p:attrName>
                                        </p:attrNameLst>
                                      </p:cBhvr>
                                      <p:to>
                                        <p:strVal val="visible"/>
                                      </p:to>
                                    </p:set>
                                    <p:animEffect transition="in" filter="fade">
                                      <p:cBhvr>
                                        <p:cTn id="15" dur="1000"/>
                                        <p:tgtEl>
                                          <p:spTgt spid="4"/>
                                        </p:tgtEl>
                                      </p:cBhvr>
                                    </p:animEffect>
                                    <p:anim calcmode="lin" valueType="num">
                                      <p:cBhvr>
                                        <p:cTn id="16" dur="1000" fill="hold"/>
                                        <p:tgtEl>
                                          <p:spTgt spid="4"/>
                                        </p:tgtEl>
                                        <p:attrNameLst>
                                          <p:attrName>ppt_x</p:attrName>
                                        </p:attrNameLst>
                                      </p:cBhvr>
                                      <p:tavLst>
                                        <p:tav tm="0">
                                          <p:val>
                                            <p:strVal val="#ppt_x-.1"/>
                                          </p:val>
                                        </p:tav>
                                        <p:tav tm="100000">
                                          <p:val>
                                            <p:strVal val="#ppt_x"/>
                                          </p:val>
                                        </p:tav>
                                      </p:tavLst>
                                    </p:anim>
                                    <p:anim calcmode="lin" valueType="num">
                                      <p:cBhvr>
                                        <p:cTn id="17" dur="1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37"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000"/>
                                        <p:tgtEl>
                                          <p:spTgt spid="5"/>
                                        </p:tgtEl>
                                      </p:cBhvr>
                                    </p:animEffect>
                                    <p:anim calcmode="lin" valueType="num">
                                      <p:cBhvr>
                                        <p:cTn id="23" dur="1000" fill="hold"/>
                                        <p:tgtEl>
                                          <p:spTgt spid="5"/>
                                        </p:tgtEl>
                                        <p:attrNameLst>
                                          <p:attrName>ppt_x</p:attrName>
                                        </p:attrNameLst>
                                      </p:cBhvr>
                                      <p:tavLst>
                                        <p:tav tm="0">
                                          <p:val>
                                            <p:strVal val="#ppt_x"/>
                                          </p:val>
                                        </p:tav>
                                        <p:tav tm="100000">
                                          <p:val>
                                            <p:strVal val="#ppt_x"/>
                                          </p:val>
                                        </p:tav>
                                      </p:tavLst>
                                    </p:anim>
                                    <p:anim calcmode="lin" valueType="num">
                                      <p:cBhvr>
                                        <p:cTn id="24" dur="900" decel="100000" fill="hold"/>
                                        <p:tgtEl>
                                          <p:spTgt spid="5"/>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37" presetClass="entr" presetSubtype="0" fill="hold" grpId="0" nodeType="clickEffect">
                                  <p:stCondLst>
                                    <p:cond delay="0"/>
                                  </p:stCondLst>
                                  <p:childTnLst>
                                    <p:set>
                                      <p:cBhvr>
                                        <p:cTn id="29" dur="1" fill="hold">
                                          <p:stCondLst>
                                            <p:cond delay="0"/>
                                          </p:stCondLst>
                                        </p:cTn>
                                        <p:tgtEl>
                                          <p:spTgt spid="6">
                                            <p:txEl>
                                              <p:pRg st="0" end="0"/>
                                            </p:txEl>
                                          </p:spTgt>
                                        </p:tgtEl>
                                        <p:attrNameLst>
                                          <p:attrName>style.visibility</p:attrName>
                                        </p:attrNameLst>
                                      </p:cBhvr>
                                      <p:to>
                                        <p:strVal val="visible"/>
                                      </p:to>
                                    </p:set>
                                    <p:animEffect transition="in" filter="fade">
                                      <p:cBhvr>
                                        <p:cTn id="30" dur="1000"/>
                                        <p:tgtEl>
                                          <p:spTgt spid="6">
                                            <p:txEl>
                                              <p:pRg st="0" end="0"/>
                                            </p:txEl>
                                          </p:spTgt>
                                        </p:tgtEl>
                                      </p:cBhvr>
                                    </p:animEffect>
                                    <p:anim calcmode="lin" valueType="num">
                                      <p:cBhvr>
                                        <p:cTn id="31"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32" dur="900" decel="100000" fill="hold"/>
                                        <p:tgtEl>
                                          <p:spTgt spid="6">
                                            <p:txEl>
                                              <p:pRg st="0" end="0"/>
                                            </p:txEl>
                                          </p:spTgt>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6">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34" fill="hold" nodeType="clickPar">
                      <p:stCondLst>
                        <p:cond delay="indefinite"/>
                      </p:stCondLst>
                      <p:childTnLst>
                        <p:par>
                          <p:cTn id="35" fill="hold" nodeType="withGroup">
                            <p:stCondLst>
                              <p:cond delay="0"/>
                            </p:stCondLst>
                            <p:childTnLst>
                              <p:par>
                                <p:cTn id="36" presetID="37" presetClass="entr" presetSubtype="0" fill="hold" grpId="0" nodeType="clickEffect">
                                  <p:stCondLst>
                                    <p:cond delay="0"/>
                                  </p:stCondLst>
                                  <p:childTnLst>
                                    <p:set>
                                      <p:cBhvr>
                                        <p:cTn id="37" dur="1" fill="hold">
                                          <p:stCondLst>
                                            <p:cond delay="0"/>
                                          </p:stCondLst>
                                        </p:cTn>
                                        <p:tgtEl>
                                          <p:spTgt spid="6">
                                            <p:txEl>
                                              <p:pRg st="2" end="2"/>
                                            </p:txEl>
                                          </p:spTgt>
                                        </p:tgtEl>
                                        <p:attrNameLst>
                                          <p:attrName>style.visibility</p:attrName>
                                        </p:attrNameLst>
                                      </p:cBhvr>
                                      <p:to>
                                        <p:strVal val="visible"/>
                                      </p:to>
                                    </p:set>
                                    <p:animEffect transition="in" filter="fade">
                                      <p:cBhvr>
                                        <p:cTn id="38" dur="1000"/>
                                        <p:tgtEl>
                                          <p:spTgt spid="6">
                                            <p:txEl>
                                              <p:pRg st="2" end="2"/>
                                            </p:txEl>
                                          </p:spTgt>
                                        </p:tgtEl>
                                      </p:cBhvr>
                                    </p:animEffect>
                                    <p:anim calcmode="lin" valueType="num">
                                      <p:cBhvr>
                                        <p:cTn id="39"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40" dur="900" decel="100000" fill="hold"/>
                                        <p:tgtEl>
                                          <p:spTgt spid="6">
                                            <p:txEl>
                                              <p:pRg st="2" end="2"/>
                                            </p:txEl>
                                          </p:spTgt>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6">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42" fill="hold" nodeType="clickPar">
                      <p:stCondLst>
                        <p:cond delay="indefinite"/>
                      </p:stCondLst>
                      <p:childTnLst>
                        <p:par>
                          <p:cTn id="43" fill="hold" nodeType="withGroup">
                            <p:stCondLst>
                              <p:cond delay="0"/>
                            </p:stCondLst>
                            <p:childTnLst>
                              <p:par>
                                <p:cTn id="44" presetID="37" presetClass="entr" presetSubtype="0" fill="hold" nodeType="click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fade">
                                      <p:cBhvr>
                                        <p:cTn id="46" dur="1000"/>
                                        <p:tgtEl>
                                          <p:spTgt spid="8"/>
                                        </p:tgtEl>
                                      </p:cBhvr>
                                    </p:animEffect>
                                    <p:anim calcmode="lin" valueType="num">
                                      <p:cBhvr>
                                        <p:cTn id="47" dur="1000" fill="hold"/>
                                        <p:tgtEl>
                                          <p:spTgt spid="8"/>
                                        </p:tgtEl>
                                        <p:attrNameLst>
                                          <p:attrName>ppt_x</p:attrName>
                                        </p:attrNameLst>
                                      </p:cBhvr>
                                      <p:tavLst>
                                        <p:tav tm="0">
                                          <p:val>
                                            <p:strVal val="#ppt_x"/>
                                          </p:val>
                                        </p:tav>
                                        <p:tav tm="100000">
                                          <p:val>
                                            <p:strVal val="#ppt_x"/>
                                          </p:val>
                                        </p:tav>
                                      </p:tavLst>
                                    </p:anim>
                                    <p:anim calcmode="lin" valueType="num">
                                      <p:cBhvr>
                                        <p:cTn id="48" dur="900" decel="100000" fill="hold"/>
                                        <p:tgtEl>
                                          <p:spTgt spid="8"/>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childTnLst>
                    </p:cTn>
                  </p:par>
                  <p:par>
                    <p:cTn id="50" fill="hold" nodeType="clickPar">
                      <p:stCondLst>
                        <p:cond delay="indefinite"/>
                      </p:stCondLst>
                      <p:childTnLst>
                        <p:par>
                          <p:cTn id="51" fill="hold" nodeType="withGroup">
                            <p:stCondLst>
                              <p:cond delay="0"/>
                            </p:stCondLst>
                            <p:childTnLst>
                              <p:par>
                                <p:cTn id="52" presetID="37" presetClass="entr" presetSubtype="0" fill="hold" grpId="0" nodeType="click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fade">
                                      <p:cBhvr>
                                        <p:cTn id="54" dur="1000"/>
                                        <p:tgtEl>
                                          <p:spTgt spid="13"/>
                                        </p:tgtEl>
                                      </p:cBhvr>
                                    </p:animEffect>
                                    <p:anim calcmode="lin" valueType="num">
                                      <p:cBhvr>
                                        <p:cTn id="55" dur="1000" fill="hold"/>
                                        <p:tgtEl>
                                          <p:spTgt spid="13"/>
                                        </p:tgtEl>
                                        <p:attrNameLst>
                                          <p:attrName>ppt_x</p:attrName>
                                        </p:attrNameLst>
                                      </p:cBhvr>
                                      <p:tavLst>
                                        <p:tav tm="0">
                                          <p:val>
                                            <p:strVal val="#ppt_x"/>
                                          </p:val>
                                        </p:tav>
                                        <p:tav tm="100000">
                                          <p:val>
                                            <p:strVal val="#ppt_x"/>
                                          </p:val>
                                        </p:tav>
                                      </p:tavLst>
                                    </p:anim>
                                    <p:anim calcmode="lin" valueType="num">
                                      <p:cBhvr>
                                        <p:cTn id="56" dur="900" decel="100000" fill="hold"/>
                                        <p:tgtEl>
                                          <p:spTgt spid="13"/>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childTnLst>
                    </p:cTn>
                  </p:par>
                  <p:par>
                    <p:cTn id="58" fill="hold" nodeType="clickPar">
                      <p:stCondLst>
                        <p:cond delay="indefinite"/>
                      </p:stCondLst>
                      <p:childTnLst>
                        <p:par>
                          <p:cTn id="59" fill="hold" nodeType="withGroup">
                            <p:stCondLst>
                              <p:cond delay="0"/>
                            </p:stCondLst>
                            <p:childTnLst>
                              <p:par>
                                <p:cTn id="60" presetID="37" presetClass="entr" presetSubtype="0" fill="hold" grpId="0" nodeType="clickEffect">
                                  <p:stCondLst>
                                    <p:cond delay="0"/>
                                  </p:stCondLst>
                                  <p:childTnLst>
                                    <p:set>
                                      <p:cBhvr>
                                        <p:cTn id="61" dur="1" fill="hold">
                                          <p:stCondLst>
                                            <p:cond delay="0"/>
                                          </p:stCondLst>
                                        </p:cTn>
                                        <p:tgtEl>
                                          <p:spTgt spid="6">
                                            <p:txEl>
                                              <p:pRg st="4" end="4"/>
                                            </p:txEl>
                                          </p:spTgt>
                                        </p:tgtEl>
                                        <p:attrNameLst>
                                          <p:attrName>style.visibility</p:attrName>
                                        </p:attrNameLst>
                                      </p:cBhvr>
                                      <p:to>
                                        <p:strVal val="visible"/>
                                      </p:to>
                                    </p:set>
                                    <p:animEffect transition="in" filter="fade">
                                      <p:cBhvr>
                                        <p:cTn id="62" dur="1000"/>
                                        <p:tgtEl>
                                          <p:spTgt spid="6">
                                            <p:txEl>
                                              <p:pRg st="4" end="4"/>
                                            </p:txEl>
                                          </p:spTgt>
                                        </p:tgtEl>
                                      </p:cBhvr>
                                    </p:animEffect>
                                    <p:anim calcmode="lin" valueType="num">
                                      <p:cBhvr>
                                        <p:cTn id="63"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64" dur="900" decel="100000" fill="hold"/>
                                        <p:tgtEl>
                                          <p:spTgt spid="6">
                                            <p:txEl>
                                              <p:pRg st="4" end="4"/>
                                            </p:txEl>
                                          </p:spTgt>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6">
                                            <p:txEl>
                                              <p:pRg st="4" end="4"/>
                                            </p:txEl>
                                          </p:spTgt>
                                        </p:tgtEl>
                                        <p:attrNameLst>
                                          <p:attrName>ppt_y</p:attrName>
                                        </p:attrNameLst>
                                      </p:cBhvr>
                                      <p:tavLst>
                                        <p:tav tm="0">
                                          <p:val>
                                            <p:strVal val="#ppt_y-.03"/>
                                          </p:val>
                                        </p:tav>
                                        <p:tav tm="100000">
                                          <p:val>
                                            <p:strVal val="#ppt_y"/>
                                          </p:val>
                                        </p:tav>
                                      </p:tavLst>
                                    </p:anim>
                                  </p:childTnLst>
                                </p:cTn>
                              </p:par>
                            </p:childTnLst>
                          </p:cTn>
                        </p:par>
                      </p:childTnLst>
                    </p:cTn>
                  </p:par>
                  <p:par>
                    <p:cTn id="66" fill="hold" nodeType="clickPar">
                      <p:stCondLst>
                        <p:cond delay="indefinite"/>
                      </p:stCondLst>
                      <p:childTnLst>
                        <p:par>
                          <p:cTn id="67" fill="hold" nodeType="withGroup">
                            <p:stCondLst>
                              <p:cond delay="0"/>
                            </p:stCondLst>
                            <p:childTnLst>
                              <p:par>
                                <p:cTn id="68" presetID="37" presetClass="entr" presetSubtype="0" fill="hold" nodeType="clickEffect">
                                  <p:stCondLst>
                                    <p:cond delay="0"/>
                                  </p:stCondLst>
                                  <p:childTnLst>
                                    <p:set>
                                      <p:cBhvr>
                                        <p:cTn id="69" dur="1" fill="hold">
                                          <p:stCondLst>
                                            <p:cond delay="0"/>
                                          </p:stCondLst>
                                        </p:cTn>
                                        <p:tgtEl>
                                          <p:spTgt spid="10"/>
                                        </p:tgtEl>
                                        <p:attrNameLst>
                                          <p:attrName>style.visibility</p:attrName>
                                        </p:attrNameLst>
                                      </p:cBhvr>
                                      <p:to>
                                        <p:strVal val="visible"/>
                                      </p:to>
                                    </p:set>
                                    <p:animEffect transition="in" filter="fade">
                                      <p:cBhvr>
                                        <p:cTn id="70" dur="1000"/>
                                        <p:tgtEl>
                                          <p:spTgt spid="10"/>
                                        </p:tgtEl>
                                      </p:cBhvr>
                                    </p:animEffect>
                                    <p:anim calcmode="lin" valueType="num">
                                      <p:cBhvr>
                                        <p:cTn id="71" dur="1000" fill="hold"/>
                                        <p:tgtEl>
                                          <p:spTgt spid="10"/>
                                        </p:tgtEl>
                                        <p:attrNameLst>
                                          <p:attrName>ppt_x</p:attrName>
                                        </p:attrNameLst>
                                      </p:cBhvr>
                                      <p:tavLst>
                                        <p:tav tm="0">
                                          <p:val>
                                            <p:strVal val="#ppt_x"/>
                                          </p:val>
                                        </p:tav>
                                        <p:tav tm="100000">
                                          <p:val>
                                            <p:strVal val="#ppt_x"/>
                                          </p:val>
                                        </p:tav>
                                      </p:tavLst>
                                    </p:anim>
                                    <p:anim calcmode="lin" valueType="num">
                                      <p:cBhvr>
                                        <p:cTn id="72" dur="900" decel="100000" fill="hold"/>
                                        <p:tgtEl>
                                          <p:spTgt spid="10"/>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par>
                    <p:cTn id="74" fill="hold" nodeType="clickPar">
                      <p:stCondLst>
                        <p:cond delay="indefinite"/>
                      </p:stCondLst>
                      <p:childTnLst>
                        <p:par>
                          <p:cTn id="75" fill="hold" nodeType="withGroup">
                            <p:stCondLst>
                              <p:cond delay="0"/>
                            </p:stCondLst>
                            <p:childTnLst>
                              <p:par>
                                <p:cTn id="76" presetID="37" presetClass="entr" presetSubtype="0" fill="hold" grpId="0" nodeType="click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childTnLst>
                    </p:cTn>
                  </p:par>
                  <p:par>
                    <p:cTn id="82" fill="hold" nodeType="clickPar">
                      <p:stCondLst>
                        <p:cond delay="indefinite"/>
                      </p:stCondLst>
                      <p:childTnLst>
                        <p:par>
                          <p:cTn id="83" fill="hold" nodeType="withGroup">
                            <p:stCondLst>
                              <p:cond delay="0"/>
                            </p:stCondLst>
                            <p:childTnLst>
                              <p:par>
                                <p:cTn id="84" presetID="37" presetClass="entr" presetSubtype="0" fill="hold" grpId="0" nodeType="clickEffect">
                                  <p:stCondLst>
                                    <p:cond delay="0"/>
                                  </p:stCondLst>
                                  <p:childTnLst>
                                    <p:set>
                                      <p:cBhvr>
                                        <p:cTn id="85" dur="1" fill="hold">
                                          <p:stCondLst>
                                            <p:cond delay="0"/>
                                          </p:stCondLst>
                                        </p:cTn>
                                        <p:tgtEl>
                                          <p:spTgt spid="6">
                                            <p:txEl>
                                              <p:pRg st="6" end="6"/>
                                            </p:txEl>
                                          </p:spTgt>
                                        </p:tgtEl>
                                        <p:attrNameLst>
                                          <p:attrName>style.visibility</p:attrName>
                                        </p:attrNameLst>
                                      </p:cBhvr>
                                      <p:to>
                                        <p:strVal val="visible"/>
                                      </p:to>
                                    </p:set>
                                    <p:animEffect transition="in" filter="fade">
                                      <p:cBhvr>
                                        <p:cTn id="86" dur="1000"/>
                                        <p:tgtEl>
                                          <p:spTgt spid="6">
                                            <p:txEl>
                                              <p:pRg st="6" end="6"/>
                                            </p:txEl>
                                          </p:spTgt>
                                        </p:tgtEl>
                                      </p:cBhvr>
                                    </p:animEffect>
                                    <p:anim calcmode="lin" valueType="num">
                                      <p:cBhvr>
                                        <p:cTn id="87" dur="1000" fill="hold"/>
                                        <p:tgtEl>
                                          <p:spTgt spid="6">
                                            <p:txEl>
                                              <p:pRg st="6" end="6"/>
                                            </p:txEl>
                                          </p:spTgt>
                                        </p:tgtEl>
                                        <p:attrNameLst>
                                          <p:attrName>ppt_x</p:attrName>
                                        </p:attrNameLst>
                                      </p:cBhvr>
                                      <p:tavLst>
                                        <p:tav tm="0">
                                          <p:val>
                                            <p:strVal val="#ppt_x"/>
                                          </p:val>
                                        </p:tav>
                                        <p:tav tm="100000">
                                          <p:val>
                                            <p:strVal val="#ppt_x"/>
                                          </p:val>
                                        </p:tav>
                                      </p:tavLst>
                                    </p:anim>
                                    <p:anim calcmode="lin" valueType="num">
                                      <p:cBhvr>
                                        <p:cTn id="88" dur="900" decel="100000" fill="hold"/>
                                        <p:tgtEl>
                                          <p:spTgt spid="6">
                                            <p:txEl>
                                              <p:pRg st="6" end="6"/>
                                            </p:txEl>
                                          </p:spTgt>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6">
                                            <p:txEl>
                                              <p:pRg st="6" end="6"/>
                                            </p:txEl>
                                          </p:spTgt>
                                        </p:tgtEl>
                                        <p:attrNameLst>
                                          <p:attrName>ppt_y</p:attrName>
                                        </p:attrNameLst>
                                      </p:cBhvr>
                                      <p:tavLst>
                                        <p:tav tm="0">
                                          <p:val>
                                            <p:strVal val="#ppt_y-.03"/>
                                          </p:val>
                                        </p:tav>
                                        <p:tav tm="100000">
                                          <p:val>
                                            <p:strVal val="#ppt_y"/>
                                          </p:val>
                                        </p:tav>
                                      </p:tavLst>
                                    </p:anim>
                                  </p:childTnLst>
                                </p:cTn>
                              </p:par>
                            </p:childTnLst>
                          </p:cTn>
                        </p:par>
                      </p:childTnLst>
                    </p:cTn>
                  </p:par>
                  <p:par>
                    <p:cTn id="90" fill="hold" nodeType="clickPar">
                      <p:stCondLst>
                        <p:cond delay="indefinite"/>
                      </p:stCondLst>
                      <p:childTnLst>
                        <p:par>
                          <p:cTn id="91" fill="hold" nodeType="withGroup">
                            <p:stCondLst>
                              <p:cond delay="0"/>
                            </p:stCondLst>
                            <p:childTnLst>
                              <p:par>
                                <p:cTn id="92" presetID="37" presetClass="entr" presetSubtype="0" fill="hold" nodeType="clickEffect">
                                  <p:stCondLst>
                                    <p:cond delay="0"/>
                                  </p:stCondLst>
                                  <p:childTnLst>
                                    <p:set>
                                      <p:cBhvr>
                                        <p:cTn id="93" dur="1" fill="hold">
                                          <p:stCondLst>
                                            <p:cond delay="0"/>
                                          </p:stCondLst>
                                        </p:cTn>
                                        <p:tgtEl>
                                          <p:spTgt spid="11"/>
                                        </p:tgtEl>
                                        <p:attrNameLst>
                                          <p:attrName>style.visibility</p:attrName>
                                        </p:attrNameLst>
                                      </p:cBhvr>
                                      <p:to>
                                        <p:strVal val="visible"/>
                                      </p:to>
                                    </p:set>
                                    <p:animEffect transition="in" filter="fade">
                                      <p:cBhvr>
                                        <p:cTn id="94" dur="1000"/>
                                        <p:tgtEl>
                                          <p:spTgt spid="11"/>
                                        </p:tgtEl>
                                      </p:cBhvr>
                                    </p:animEffect>
                                    <p:anim calcmode="lin" valueType="num">
                                      <p:cBhvr>
                                        <p:cTn id="95" dur="1000" fill="hold"/>
                                        <p:tgtEl>
                                          <p:spTgt spid="11"/>
                                        </p:tgtEl>
                                        <p:attrNameLst>
                                          <p:attrName>ppt_x</p:attrName>
                                        </p:attrNameLst>
                                      </p:cBhvr>
                                      <p:tavLst>
                                        <p:tav tm="0">
                                          <p:val>
                                            <p:strVal val="#ppt_x"/>
                                          </p:val>
                                        </p:tav>
                                        <p:tav tm="100000">
                                          <p:val>
                                            <p:strVal val="#ppt_x"/>
                                          </p:val>
                                        </p:tav>
                                      </p:tavLst>
                                    </p:anim>
                                    <p:anim calcmode="lin" valueType="num">
                                      <p:cBhvr>
                                        <p:cTn id="96" dur="900" decel="100000" fill="hold"/>
                                        <p:tgtEl>
                                          <p:spTgt spid="11"/>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childTnLst>
                    </p:cTn>
                  </p:par>
                  <p:par>
                    <p:cTn id="98" fill="hold" nodeType="clickPar">
                      <p:stCondLst>
                        <p:cond delay="indefinite"/>
                      </p:stCondLst>
                      <p:childTnLst>
                        <p:par>
                          <p:cTn id="99" fill="hold" nodeType="withGroup">
                            <p:stCondLst>
                              <p:cond delay="0"/>
                            </p:stCondLst>
                            <p:childTnLst>
                              <p:par>
                                <p:cTn id="100" presetID="37" presetClass="entr" presetSubtype="0" fill="hold" grpId="0" nodeType="clickEffect">
                                  <p:stCondLst>
                                    <p:cond delay="0"/>
                                  </p:stCondLst>
                                  <p:childTnLst>
                                    <p:set>
                                      <p:cBhvr>
                                        <p:cTn id="101" dur="1" fill="hold">
                                          <p:stCondLst>
                                            <p:cond delay="0"/>
                                          </p:stCondLst>
                                        </p:cTn>
                                        <p:tgtEl>
                                          <p:spTgt spid="15"/>
                                        </p:tgtEl>
                                        <p:attrNameLst>
                                          <p:attrName>style.visibility</p:attrName>
                                        </p:attrNameLst>
                                      </p:cBhvr>
                                      <p:to>
                                        <p:strVal val="visible"/>
                                      </p:to>
                                    </p:set>
                                    <p:animEffect transition="in" filter="fade">
                                      <p:cBhvr>
                                        <p:cTn id="102" dur="1000"/>
                                        <p:tgtEl>
                                          <p:spTgt spid="15"/>
                                        </p:tgtEl>
                                      </p:cBhvr>
                                    </p:animEffect>
                                    <p:anim calcmode="lin" valueType="num">
                                      <p:cBhvr>
                                        <p:cTn id="103" dur="1000" fill="hold"/>
                                        <p:tgtEl>
                                          <p:spTgt spid="15"/>
                                        </p:tgtEl>
                                        <p:attrNameLst>
                                          <p:attrName>ppt_x</p:attrName>
                                        </p:attrNameLst>
                                      </p:cBhvr>
                                      <p:tavLst>
                                        <p:tav tm="0">
                                          <p:val>
                                            <p:strVal val="#ppt_x"/>
                                          </p:val>
                                        </p:tav>
                                        <p:tav tm="100000">
                                          <p:val>
                                            <p:strVal val="#ppt_x"/>
                                          </p:val>
                                        </p:tav>
                                      </p:tavLst>
                                    </p:anim>
                                    <p:anim calcmode="lin" valueType="num">
                                      <p:cBhvr>
                                        <p:cTn id="104" dur="900" decel="100000" fill="hold"/>
                                        <p:tgtEl>
                                          <p:spTgt spid="15"/>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childTnLst>
                    </p:cTn>
                  </p:par>
                  <p:par>
                    <p:cTn id="106" fill="hold" nodeType="clickPar">
                      <p:stCondLst>
                        <p:cond delay="indefinite"/>
                      </p:stCondLst>
                      <p:childTnLst>
                        <p:par>
                          <p:cTn id="107" fill="hold" nodeType="withGroup">
                            <p:stCondLst>
                              <p:cond delay="0"/>
                            </p:stCondLst>
                            <p:childTnLst>
                              <p:par>
                                <p:cTn id="108" presetID="26" presetClass="entr" presetSubtype="0" fill="hold" grpId="0" nodeType="clickEffect">
                                  <p:stCondLst>
                                    <p:cond delay="0"/>
                                  </p:stCondLst>
                                  <p:childTnLst>
                                    <p:set>
                                      <p:cBhvr>
                                        <p:cTn id="109" dur="1" fill="hold">
                                          <p:stCondLst>
                                            <p:cond delay="0"/>
                                          </p:stCondLst>
                                        </p:cTn>
                                        <p:tgtEl>
                                          <p:spTgt spid="16"/>
                                        </p:tgtEl>
                                        <p:attrNameLst>
                                          <p:attrName>style.visibility</p:attrName>
                                        </p:attrNameLst>
                                      </p:cBhvr>
                                      <p:to>
                                        <p:strVal val="visible"/>
                                      </p:to>
                                    </p:set>
                                    <p:animEffect transition="in" filter="wipe(down)">
                                      <p:cBhvr>
                                        <p:cTn id="110" dur="580">
                                          <p:stCondLst>
                                            <p:cond delay="0"/>
                                          </p:stCondLst>
                                        </p:cTn>
                                        <p:tgtEl>
                                          <p:spTgt spid="16"/>
                                        </p:tgtEl>
                                      </p:cBhvr>
                                    </p:animEffect>
                                    <p:anim calcmode="lin" valueType="num">
                                      <p:cBhvr>
                                        <p:cTn id="111"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112"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113"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114"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115"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116" dur="26">
                                          <p:stCondLst>
                                            <p:cond delay="650"/>
                                          </p:stCondLst>
                                        </p:cTn>
                                        <p:tgtEl>
                                          <p:spTgt spid="16"/>
                                        </p:tgtEl>
                                      </p:cBhvr>
                                      <p:to x="100000" y="60000"/>
                                    </p:animScale>
                                    <p:animScale>
                                      <p:cBhvr>
                                        <p:cTn id="117" dur="166" decel="50000">
                                          <p:stCondLst>
                                            <p:cond delay="676"/>
                                          </p:stCondLst>
                                        </p:cTn>
                                        <p:tgtEl>
                                          <p:spTgt spid="16"/>
                                        </p:tgtEl>
                                      </p:cBhvr>
                                      <p:to x="100000" y="100000"/>
                                    </p:animScale>
                                    <p:animScale>
                                      <p:cBhvr>
                                        <p:cTn id="118" dur="26">
                                          <p:stCondLst>
                                            <p:cond delay="1312"/>
                                          </p:stCondLst>
                                        </p:cTn>
                                        <p:tgtEl>
                                          <p:spTgt spid="16"/>
                                        </p:tgtEl>
                                      </p:cBhvr>
                                      <p:to x="100000" y="80000"/>
                                    </p:animScale>
                                    <p:animScale>
                                      <p:cBhvr>
                                        <p:cTn id="119" dur="166" decel="50000">
                                          <p:stCondLst>
                                            <p:cond delay="1338"/>
                                          </p:stCondLst>
                                        </p:cTn>
                                        <p:tgtEl>
                                          <p:spTgt spid="16"/>
                                        </p:tgtEl>
                                      </p:cBhvr>
                                      <p:to x="100000" y="100000"/>
                                    </p:animScale>
                                    <p:animScale>
                                      <p:cBhvr>
                                        <p:cTn id="120" dur="26">
                                          <p:stCondLst>
                                            <p:cond delay="1642"/>
                                          </p:stCondLst>
                                        </p:cTn>
                                        <p:tgtEl>
                                          <p:spTgt spid="16"/>
                                        </p:tgtEl>
                                      </p:cBhvr>
                                      <p:to x="100000" y="90000"/>
                                    </p:animScale>
                                    <p:animScale>
                                      <p:cBhvr>
                                        <p:cTn id="121" dur="166" decel="50000">
                                          <p:stCondLst>
                                            <p:cond delay="1668"/>
                                          </p:stCondLst>
                                        </p:cTn>
                                        <p:tgtEl>
                                          <p:spTgt spid="16"/>
                                        </p:tgtEl>
                                      </p:cBhvr>
                                      <p:to x="100000" y="100000"/>
                                    </p:animScale>
                                    <p:animScale>
                                      <p:cBhvr>
                                        <p:cTn id="122" dur="26">
                                          <p:stCondLst>
                                            <p:cond delay="1808"/>
                                          </p:stCondLst>
                                        </p:cTn>
                                        <p:tgtEl>
                                          <p:spTgt spid="16"/>
                                        </p:tgtEl>
                                      </p:cBhvr>
                                      <p:to x="100000" y="95000"/>
                                    </p:animScale>
                                    <p:animScale>
                                      <p:cBhvr>
                                        <p:cTn id="123" dur="166" decel="50000">
                                          <p:stCondLst>
                                            <p:cond delay="1834"/>
                                          </p:stCondLst>
                                        </p:cTn>
                                        <p:tgtEl>
                                          <p:spTgt spid="1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build="p"/>
      <p:bldP spid="13" grpId="0"/>
      <p:bldP spid="14" grpId="0"/>
      <p:bldP spid="15" grpId="0"/>
      <p:bldP spid="16"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pic>
        <p:nvPicPr>
          <p:cNvPr id="80898" name="Picture 1" descr=":Document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1800" y="896938"/>
            <a:ext cx="5453063" cy="3975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0899" name="TextBox 2"/>
          <p:cNvSpPr txBox="1">
            <a:spLocks noChangeArrowheads="1"/>
          </p:cNvSpPr>
          <p:nvPr/>
        </p:nvSpPr>
        <p:spPr bwMode="auto">
          <a:xfrm>
            <a:off x="457200" y="266700"/>
            <a:ext cx="8216900" cy="6302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3400" dirty="0">
                <a:solidFill>
                  <a:srgbClr val="8C2AAC"/>
                </a:solidFill>
              </a:rPr>
              <a:t>Translation – The Building of a Protein </a:t>
            </a:r>
          </a:p>
        </p:txBody>
      </p:sp>
      <p:sp>
        <p:nvSpPr>
          <p:cNvPr id="4" name="TextBox 3"/>
          <p:cNvSpPr txBox="1">
            <a:spLocks noChangeArrowheads="1"/>
          </p:cNvSpPr>
          <p:nvPr/>
        </p:nvSpPr>
        <p:spPr bwMode="auto">
          <a:xfrm>
            <a:off x="203200" y="4872038"/>
            <a:ext cx="8940800" cy="2170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700" dirty="0">
                <a:solidFill>
                  <a:schemeClr val="tx2"/>
                </a:solidFill>
              </a:rPr>
              <a:t>Transfer RNA begins at AUG, the __________.  Each transfer RNA has an _________ whose bases are complimentary to a codon on the ______ strand.  A tRNA arrives carrying the amino acid __________.</a:t>
            </a:r>
          </a:p>
          <a:p>
            <a:pPr eaLnBrk="1" hangingPunct="1"/>
            <a:endParaRPr lang="en-US" sz="2700" dirty="0">
              <a:solidFill>
                <a:schemeClr val="tx2"/>
              </a:solidFill>
            </a:endParaRPr>
          </a:p>
        </p:txBody>
      </p:sp>
      <p:sp>
        <p:nvSpPr>
          <p:cNvPr id="5" name="TextBox 4"/>
          <p:cNvSpPr txBox="1">
            <a:spLocks noChangeArrowheads="1"/>
          </p:cNvSpPr>
          <p:nvPr/>
        </p:nvSpPr>
        <p:spPr bwMode="auto">
          <a:xfrm>
            <a:off x="5435600" y="4872038"/>
            <a:ext cx="1981200" cy="50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700" dirty="0">
                <a:solidFill>
                  <a:srgbClr val="FF0000"/>
                </a:solidFill>
              </a:rPr>
              <a:t>start codon</a:t>
            </a:r>
          </a:p>
        </p:txBody>
      </p:sp>
      <p:sp>
        <p:nvSpPr>
          <p:cNvPr id="6" name="TextBox 5"/>
          <p:cNvSpPr txBox="1">
            <a:spLocks noChangeArrowheads="1"/>
          </p:cNvSpPr>
          <p:nvPr/>
        </p:nvSpPr>
        <p:spPr bwMode="auto">
          <a:xfrm>
            <a:off x="3454400" y="5278438"/>
            <a:ext cx="1981200" cy="50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700" dirty="0">
                <a:solidFill>
                  <a:srgbClr val="FF0000"/>
                </a:solidFill>
              </a:rPr>
              <a:t>anticodon</a:t>
            </a:r>
          </a:p>
        </p:txBody>
      </p:sp>
      <p:sp>
        <p:nvSpPr>
          <p:cNvPr id="7" name="TextBox 6"/>
          <p:cNvSpPr txBox="1">
            <a:spLocks noChangeArrowheads="1"/>
          </p:cNvSpPr>
          <p:nvPr/>
        </p:nvSpPr>
        <p:spPr bwMode="auto">
          <a:xfrm>
            <a:off x="5232400" y="5684838"/>
            <a:ext cx="2184400" cy="50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700" dirty="0">
                <a:solidFill>
                  <a:srgbClr val="FF0000"/>
                </a:solidFill>
              </a:rPr>
              <a:t> mRNA</a:t>
            </a:r>
          </a:p>
        </p:txBody>
      </p:sp>
      <p:sp>
        <p:nvSpPr>
          <p:cNvPr id="8" name="TextBox 7"/>
          <p:cNvSpPr txBox="1">
            <a:spLocks noChangeArrowheads="1"/>
          </p:cNvSpPr>
          <p:nvPr/>
        </p:nvSpPr>
        <p:spPr bwMode="auto">
          <a:xfrm>
            <a:off x="4999038" y="6092566"/>
            <a:ext cx="1981200" cy="50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700" dirty="0">
                <a:solidFill>
                  <a:srgbClr val="FF0000"/>
                </a:solidFill>
              </a:rPr>
              <a:t>methionine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900" decel="100000" fill="hold"/>
                                        <p:tgtEl>
                                          <p:spTgt spid="4"/>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900" decel="100000" fill="hold"/>
                                        <p:tgtEl>
                                          <p:spTgt spid="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1000"/>
                                        <p:tgtEl>
                                          <p:spTgt spid="6"/>
                                        </p:tgtEl>
                                      </p:cBhvr>
                                    </p:animEffect>
                                    <p:anim calcmode="lin" valueType="num">
                                      <p:cBhvr>
                                        <p:cTn id="24" dur="1000" fill="hold"/>
                                        <p:tgtEl>
                                          <p:spTgt spid="6"/>
                                        </p:tgtEl>
                                        <p:attrNameLst>
                                          <p:attrName>ppt_x</p:attrName>
                                        </p:attrNameLst>
                                      </p:cBhvr>
                                      <p:tavLst>
                                        <p:tav tm="0">
                                          <p:val>
                                            <p:strVal val="#ppt_x"/>
                                          </p:val>
                                        </p:tav>
                                        <p:tav tm="100000">
                                          <p:val>
                                            <p:strVal val="#ppt_x"/>
                                          </p:val>
                                        </p:tav>
                                      </p:tavLst>
                                    </p:anim>
                                    <p:anim calcmode="lin" valueType="num">
                                      <p:cBhvr>
                                        <p:cTn id="25" dur="900" decel="100000" fill="hold"/>
                                        <p:tgtEl>
                                          <p:spTgt spid="6"/>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1000"/>
                                        <p:tgtEl>
                                          <p:spTgt spid="7"/>
                                        </p:tgtEl>
                                      </p:cBhvr>
                                    </p:animEffect>
                                    <p:anim calcmode="lin" valueType="num">
                                      <p:cBhvr>
                                        <p:cTn id="32" dur="1000" fill="hold"/>
                                        <p:tgtEl>
                                          <p:spTgt spid="7"/>
                                        </p:tgtEl>
                                        <p:attrNameLst>
                                          <p:attrName>ppt_x</p:attrName>
                                        </p:attrNameLst>
                                      </p:cBhvr>
                                      <p:tavLst>
                                        <p:tav tm="0">
                                          <p:val>
                                            <p:strVal val="#ppt_x"/>
                                          </p:val>
                                        </p:tav>
                                        <p:tav tm="100000">
                                          <p:val>
                                            <p:strVal val="#ppt_x"/>
                                          </p:val>
                                        </p:tav>
                                      </p:tavLst>
                                    </p:anim>
                                    <p:anim calcmode="lin" valueType="num">
                                      <p:cBhvr>
                                        <p:cTn id="33" dur="900" decel="100000" fill="hold"/>
                                        <p:tgtEl>
                                          <p:spTgt spid="7"/>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37" presetClass="entr" presetSubtype="0"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900" decel="100000" fill="hold"/>
                                        <p:tgtEl>
                                          <p:spTgt spid="8"/>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Lst>
  </p:timing>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pic>
        <p:nvPicPr>
          <p:cNvPr id="81922" name="Picture 1" descr=":Document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2650" y="896938"/>
            <a:ext cx="5453063" cy="3975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1923" name="TextBox 2"/>
          <p:cNvSpPr txBox="1">
            <a:spLocks noChangeArrowheads="1"/>
          </p:cNvSpPr>
          <p:nvPr/>
        </p:nvSpPr>
        <p:spPr bwMode="auto">
          <a:xfrm>
            <a:off x="457200" y="266700"/>
            <a:ext cx="8216900" cy="6302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3400" dirty="0">
                <a:solidFill>
                  <a:srgbClr val="8C2AAC"/>
                </a:solidFill>
              </a:rPr>
              <a:t>Translation – The Building of a Protein </a:t>
            </a:r>
          </a:p>
        </p:txBody>
      </p:sp>
      <p:sp>
        <p:nvSpPr>
          <p:cNvPr id="4" name="TextBox 3"/>
          <p:cNvSpPr txBox="1">
            <a:spLocks noChangeArrowheads="1"/>
          </p:cNvSpPr>
          <p:nvPr/>
        </p:nvSpPr>
        <p:spPr bwMode="auto">
          <a:xfrm>
            <a:off x="4768850" y="850900"/>
            <a:ext cx="4876800" cy="8620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500" dirty="0"/>
              <a:t>Another tRNA arrives with the next __________. </a:t>
            </a:r>
          </a:p>
        </p:txBody>
      </p:sp>
      <p:sp>
        <p:nvSpPr>
          <p:cNvPr id="5" name="TextBox 4"/>
          <p:cNvSpPr txBox="1">
            <a:spLocks noChangeArrowheads="1"/>
          </p:cNvSpPr>
          <p:nvPr/>
        </p:nvSpPr>
        <p:spPr bwMode="auto">
          <a:xfrm>
            <a:off x="5502436" y="1236663"/>
            <a:ext cx="2654300" cy="47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500" dirty="0">
                <a:solidFill>
                  <a:srgbClr val="FF0000"/>
                </a:solidFill>
              </a:rPr>
              <a:t>amino acid</a:t>
            </a:r>
          </a:p>
        </p:txBody>
      </p:sp>
      <p:sp>
        <p:nvSpPr>
          <p:cNvPr id="8" name="TextBox 7"/>
          <p:cNvSpPr txBox="1">
            <a:spLocks noChangeArrowheads="1"/>
          </p:cNvSpPr>
          <p:nvPr/>
        </p:nvSpPr>
        <p:spPr bwMode="auto">
          <a:xfrm>
            <a:off x="2228850" y="4872038"/>
            <a:ext cx="3708400" cy="923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a:t>The ribosome forms </a:t>
            </a:r>
            <a:r>
              <a:rPr lang="en-US" sz="1800" u="sng" dirty="0"/>
              <a:t>a bond between the two amino acids</a:t>
            </a:r>
            <a:r>
              <a:rPr lang="en-US" sz="1800" dirty="0"/>
              <a:t>.</a:t>
            </a:r>
          </a:p>
          <a:p>
            <a:pPr eaLnBrk="1" hangingPunct="1"/>
            <a:endParaRPr lang="en-US" sz="1800" dirty="0"/>
          </a:p>
        </p:txBody>
      </p:sp>
      <p:sp>
        <p:nvSpPr>
          <p:cNvPr id="9" name="TextBox 8"/>
          <p:cNvSpPr txBox="1">
            <a:spLocks noChangeArrowheads="1"/>
          </p:cNvSpPr>
          <p:nvPr/>
        </p:nvSpPr>
        <p:spPr bwMode="auto">
          <a:xfrm>
            <a:off x="5657850" y="2208213"/>
            <a:ext cx="3486150" cy="923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a:t>The tRNA shifts the growing </a:t>
            </a:r>
            <a:r>
              <a:rPr lang="en-US" sz="1800" u="sng" dirty="0">
                <a:solidFill>
                  <a:srgbClr val="FF0000"/>
                </a:solidFill>
              </a:rPr>
              <a:t>polypeptide</a:t>
            </a:r>
            <a:r>
              <a:rPr lang="en-US" sz="1800" dirty="0"/>
              <a:t> to the newly arriving </a:t>
            </a:r>
            <a:r>
              <a:rPr lang="en-US" sz="1800" u="sng" dirty="0">
                <a:solidFill>
                  <a:srgbClr val="FF0000"/>
                </a:solidFill>
              </a:rPr>
              <a:t>tRNA</a:t>
            </a:r>
            <a:r>
              <a:rPr lang="en-US" sz="1800" dirty="0"/>
              <a:t>. </a:t>
            </a:r>
          </a:p>
        </p:txBody>
      </p:sp>
      <p:sp>
        <p:nvSpPr>
          <p:cNvPr id="10" name="TextBox 9"/>
          <p:cNvSpPr txBox="1">
            <a:spLocks noChangeArrowheads="1"/>
          </p:cNvSpPr>
          <p:nvPr/>
        </p:nvSpPr>
        <p:spPr bwMode="auto">
          <a:xfrm>
            <a:off x="0" y="3395663"/>
            <a:ext cx="1949450" cy="1200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a:t>The tRNA molecules shift to the next site in the ribosome. </a:t>
            </a:r>
          </a:p>
        </p:txBody>
      </p:sp>
      <p:sp>
        <p:nvSpPr>
          <p:cNvPr id="11" name="TextBox 10"/>
          <p:cNvSpPr txBox="1">
            <a:spLocks noChangeArrowheads="1"/>
          </p:cNvSpPr>
          <p:nvPr/>
        </p:nvSpPr>
        <p:spPr bwMode="auto">
          <a:xfrm>
            <a:off x="0" y="850900"/>
            <a:ext cx="2247900" cy="1200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a:t>The first tRNA has completed its job and </a:t>
            </a:r>
            <a:r>
              <a:rPr lang="en-US" sz="1800" u="sng" dirty="0">
                <a:solidFill>
                  <a:srgbClr val="FF0000"/>
                </a:solidFill>
              </a:rPr>
              <a:t>exits from the ribosome</a:t>
            </a:r>
            <a:r>
              <a:rPr lang="en-US" sz="1800" dirty="0"/>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900" decel="100000" fill="hold"/>
                                        <p:tgtEl>
                                          <p:spTgt spid="4"/>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900" decel="100000" fill="hold"/>
                                        <p:tgtEl>
                                          <p:spTgt spid="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1000"/>
                                        <p:tgtEl>
                                          <p:spTgt spid="9"/>
                                        </p:tgtEl>
                                      </p:cBhvr>
                                    </p:animEffect>
                                    <p:anim calcmode="lin" valueType="num">
                                      <p:cBhvr>
                                        <p:cTn id="24" dur="1000" fill="hold"/>
                                        <p:tgtEl>
                                          <p:spTgt spid="9"/>
                                        </p:tgtEl>
                                        <p:attrNameLst>
                                          <p:attrName>ppt_x</p:attrName>
                                        </p:attrNameLst>
                                      </p:cBhvr>
                                      <p:tavLst>
                                        <p:tav tm="0">
                                          <p:val>
                                            <p:strVal val="#ppt_x"/>
                                          </p:val>
                                        </p:tav>
                                        <p:tav tm="100000">
                                          <p:val>
                                            <p:strVal val="#ppt_x"/>
                                          </p:val>
                                        </p:tav>
                                      </p:tavLst>
                                    </p:anim>
                                    <p:anim calcmode="lin" valueType="num">
                                      <p:cBhvr>
                                        <p:cTn id="25" dur="900" decel="100000" fill="hold"/>
                                        <p:tgtEl>
                                          <p:spTgt spid="9"/>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1000"/>
                                        <p:tgtEl>
                                          <p:spTgt spid="8"/>
                                        </p:tgtEl>
                                      </p:cBhvr>
                                    </p:animEffect>
                                    <p:anim calcmode="lin" valueType="num">
                                      <p:cBhvr>
                                        <p:cTn id="32" dur="1000" fill="hold"/>
                                        <p:tgtEl>
                                          <p:spTgt spid="8"/>
                                        </p:tgtEl>
                                        <p:attrNameLst>
                                          <p:attrName>ppt_x</p:attrName>
                                        </p:attrNameLst>
                                      </p:cBhvr>
                                      <p:tavLst>
                                        <p:tav tm="0">
                                          <p:val>
                                            <p:strVal val="#ppt_x"/>
                                          </p:val>
                                        </p:tav>
                                        <p:tav tm="100000">
                                          <p:val>
                                            <p:strVal val="#ppt_x"/>
                                          </p:val>
                                        </p:tav>
                                      </p:tavLst>
                                    </p:anim>
                                    <p:anim calcmode="lin" valueType="num">
                                      <p:cBhvr>
                                        <p:cTn id="33" dur="900" decel="100000" fill="hold"/>
                                        <p:tgtEl>
                                          <p:spTgt spid="8"/>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37" presetClass="entr" presetSubtype="0"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1000"/>
                                        <p:tgtEl>
                                          <p:spTgt spid="10"/>
                                        </p:tgtEl>
                                      </p:cBhvr>
                                    </p:animEffect>
                                    <p:anim calcmode="lin" valueType="num">
                                      <p:cBhvr>
                                        <p:cTn id="40" dur="1000" fill="hold"/>
                                        <p:tgtEl>
                                          <p:spTgt spid="10"/>
                                        </p:tgtEl>
                                        <p:attrNameLst>
                                          <p:attrName>ppt_x</p:attrName>
                                        </p:attrNameLst>
                                      </p:cBhvr>
                                      <p:tavLst>
                                        <p:tav tm="0">
                                          <p:val>
                                            <p:strVal val="#ppt_x"/>
                                          </p:val>
                                        </p:tav>
                                        <p:tav tm="100000">
                                          <p:val>
                                            <p:strVal val="#ppt_x"/>
                                          </p:val>
                                        </p:tav>
                                      </p:tavLst>
                                    </p:anim>
                                    <p:anim calcmode="lin" valueType="num">
                                      <p:cBhvr>
                                        <p:cTn id="41" dur="900" decel="100000" fill="hold"/>
                                        <p:tgtEl>
                                          <p:spTgt spid="10"/>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37" presetClass="entr" presetSubtype="0"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fade">
                                      <p:cBhvr>
                                        <p:cTn id="47" dur="1000"/>
                                        <p:tgtEl>
                                          <p:spTgt spid="11"/>
                                        </p:tgtEl>
                                      </p:cBhvr>
                                    </p:animEffect>
                                    <p:anim calcmode="lin" valueType="num">
                                      <p:cBhvr>
                                        <p:cTn id="48" dur="1000" fill="hold"/>
                                        <p:tgtEl>
                                          <p:spTgt spid="11"/>
                                        </p:tgtEl>
                                        <p:attrNameLst>
                                          <p:attrName>ppt_x</p:attrName>
                                        </p:attrNameLst>
                                      </p:cBhvr>
                                      <p:tavLst>
                                        <p:tav tm="0">
                                          <p:val>
                                            <p:strVal val="#ppt_x"/>
                                          </p:val>
                                        </p:tav>
                                        <p:tav tm="100000">
                                          <p:val>
                                            <p:strVal val="#ppt_x"/>
                                          </p:val>
                                        </p:tav>
                                      </p:tavLst>
                                    </p:anim>
                                    <p:anim calcmode="lin" valueType="num">
                                      <p:cBhvr>
                                        <p:cTn id="49" dur="900" decel="100000" fill="hold"/>
                                        <p:tgtEl>
                                          <p:spTgt spid="11"/>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8" grpId="0"/>
      <p:bldP spid="9" grpId="0"/>
      <p:bldP spid="10" grpId="0"/>
      <p:bldP spid="11" grpId="0"/>
    </p:bldLst>
  </p:timing>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pic>
        <p:nvPicPr>
          <p:cNvPr id="82946" name="Picture 1" descr=":Document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3200" y="896938"/>
            <a:ext cx="5453063" cy="3975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2947" name="TextBox 2"/>
          <p:cNvSpPr txBox="1">
            <a:spLocks noChangeArrowheads="1"/>
          </p:cNvSpPr>
          <p:nvPr/>
        </p:nvSpPr>
        <p:spPr bwMode="auto">
          <a:xfrm>
            <a:off x="457200" y="266700"/>
            <a:ext cx="8216900" cy="6302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3400" dirty="0">
                <a:solidFill>
                  <a:srgbClr val="8C2AAC"/>
                </a:solidFill>
              </a:rPr>
              <a:t>Translation – The Building of a Protein </a:t>
            </a:r>
          </a:p>
        </p:txBody>
      </p:sp>
      <p:sp>
        <p:nvSpPr>
          <p:cNvPr id="82948" name="TextBox 3"/>
          <p:cNvSpPr txBox="1">
            <a:spLocks noChangeArrowheads="1"/>
          </p:cNvSpPr>
          <p:nvPr/>
        </p:nvSpPr>
        <p:spPr bwMode="auto">
          <a:xfrm>
            <a:off x="5918200" y="1295400"/>
            <a:ext cx="2755900" cy="3232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3400" dirty="0"/>
              <a:t>Amino acids are added one by one until the </a:t>
            </a:r>
            <a:r>
              <a:rPr lang="ja-JP" altLang="en-US" sz="3400"/>
              <a:t>“</a:t>
            </a:r>
            <a:r>
              <a:rPr lang="en-US" altLang="ja-JP" sz="3400" dirty="0"/>
              <a:t>____</a:t>
            </a:r>
            <a:r>
              <a:rPr lang="ja-JP" altLang="en-US" sz="3400"/>
              <a:t>”</a:t>
            </a:r>
            <a:r>
              <a:rPr lang="en-US" altLang="ja-JP" sz="3400" dirty="0"/>
              <a:t> codon is reached. </a:t>
            </a:r>
            <a:endParaRPr lang="en-US" sz="3400" dirty="0"/>
          </a:p>
        </p:txBody>
      </p:sp>
      <p:sp>
        <p:nvSpPr>
          <p:cNvPr id="82949" name="TextBox 4"/>
          <p:cNvSpPr txBox="1">
            <a:spLocks noChangeArrowheads="1"/>
          </p:cNvSpPr>
          <p:nvPr/>
        </p:nvSpPr>
        <p:spPr bwMode="auto">
          <a:xfrm>
            <a:off x="6159500" y="3340100"/>
            <a:ext cx="1689100" cy="600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3300" dirty="0">
                <a:solidFill>
                  <a:srgbClr val="FF0000"/>
                </a:solidFill>
              </a:rPr>
              <a:t>stop</a:t>
            </a:r>
          </a:p>
        </p:txBody>
      </p:sp>
      <p:sp>
        <p:nvSpPr>
          <p:cNvPr id="82950" name="TextBox 5"/>
          <p:cNvSpPr txBox="1">
            <a:spLocks noChangeArrowheads="1"/>
          </p:cNvSpPr>
          <p:nvPr/>
        </p:nvSpPr>
        <p:spPr bwMode="auto">
          <a:xfrm>
            <a:off x="2159000" y="5270500"/>
            <a:ext cx="6146800" cy="11382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3300" dirty="0"/>
              <a:t>The result is a complete </a:t>
            </a:r>
            <a:r>
              <a:rPr lang="en-US" sz="3300" u="sng" dirty="0"/>
              <a:t>polypeptide (protein)</a:t>
            </a:r>
            <a:r>
              <a:rPr lang="en-US" sz="3300" dirty="0"/>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82949"/>
                                        </p:tgtEl>
                                        <p:attrNameLst>
                                          <p:attrName>style.visibility</p:attrName>
                                        </p:attrNameLst>
                                      </p:cBhvr>
                                      <p:to>
                                        <p:strVal val="visible"/>
                                      </p:to>
                                    </p:set>
                                    <p:animEffect transition="in" filter="fade">
                                      <p:cBhvr>
                                        <p:cTn id="7" dur="1000"/>
                                        <p:tgtEl>
                                          <p:spTgt spid="82949"/>
                                        </p:tgtEl>
                                      </p:cBhvr>
                                    </p:animEffect>
                                    <p:anim calcmode="lin" valueType="num">
                                      <p:cBhvr>
                                        <p:cTn id="8" dur="1000" fill="hold"/>
                                        <p:tgtEl>
                                          <p:spTgt spid="82949"/>
                                        </p:tgtEl>
                                        <p:attrNameLst>
                                          <p:attrName>ppt_x</p:attrName>
                                        </p:attrNameLst>
                                      </p:cBhvr>
                                      <p:tavLst>
                                        <p:tav tm="0">
                                          <p:val>
                                            <p:strVal val="#ppt_x"/>
                                          </p:val>
                                        </p:tav>
                                        <p:tav tm="100000">
                                          <p:val>
                                            <p:strVal val="#ppt_x"/>
                                          </p:val>
                                        </p:tav>
                                      </p:tavLst>
                                    </p:anim>
                                    <p:anim calcmode="lin" valueType="num">
                                      <p:cBhvr>
                                        <p:cTn id="9" dur="900" decel="100000" fill="hold"/>
                                        <p:tgtEl>
                                          <p:spTgt spid="82949"/>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82949"/>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82950"/>
                                        </p:tgtEl>
                                        <p:attrNameLst>
                                          <p:attrName>style.visibility</p:attrName>
                                        </p:attrNameLst>
                                      </p:cBhvr>
                                      <p:to>
                                        <p:strVal val="visible"/>
                                      </p:to>
                                    </p:set>
                                    <p:animEffect transition="in" filter="fade">
                                      <p:cBhvr>
                                        <p:cTn id="15" dur="1000"/>
                                        <p:tgtEl>
                                          <p:spTgt spid="82950"/>
                                        </p:tgtEl>
                                      </p:cBhvr>
                                    </p:animEffect>
                                    <p:anim calcmode="lin" valueType="num">
                                      <p:cBhvr>
                                        <p:cTn id="16" dur="1000" fill="hold"/>
                                        <p:tgtEl>
                                          <p:spTgt spid="82950"/>
                                        </p:tgtEl>
                                        <p:attrNameLst>
                                          <p:attrName>ppt_x</p:attrName>
                                        </p:attrNameLst>
                                      </p:cBhvr>
                                      <p:tavLst>
                                        <p:tav tm="0">
                                          <p:val>
                                            <p:strVal val="#ppt_x"/>
                                          </p:val>
                                        </p:tav>
                                        <p:tav tm="100000">
                                          <p:val>
                                            <p:strVal val="#ppt_x"/>
                                          </p:val>
                                        </p:tav>
                                      </p:tavLst>
                                    </p:anim>
                                    <p:anim calcmode="lin" valueType="num">
                                      <p:cBhvr>
                                        <p:cTn id="17" dur="900" decel="100000" fill="hold"/>
                                        <p:tgtEl>
                                          <p:spTgt spid="829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829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49" grpId="0"/>
      <p:bldP spid="82950" grpId="0"/>
    </p:bldLst>
  </p:timing>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
        <p:cNvGrpSpPr/>
        <p:nvPr/>
      </p:nvGrpSpPr>
      <p:grpSpPr>
        <a:xfrm>
          <a:off x="0" y="0"/>
          <a:ext cx="0" cy="0"/>
          <a:chOff x="0" y="0"/>
          <a:chExt cx="0" cy="0"/>
        </a:xfrm>
      </p:grpSpPr>
      <p:sp>
        <p:nvSpPr>
          <p:cNvPr id="2" name="TextBox 1"/>
          <p:cNvSpPr txBox="1"/>
          <p:nvPr/>
        </p:nvSpPr>
        <p:spPr>
          <a:xfrm>
            <a:off x="0" y="0"/>
            <a:ext cx="9144000" cy="554038"/>
          </a:xfrm>
          <a:prstGeom prst="rect">
            <a:avLst/>
          </a:prstGeom>
        </p:spPr>
        <p:style>
          <a:lnRef idx="1">
            <a:schemeClr val="accent6"/>
          </a:lnRef>
          <a:fillRef idx="2">
            <a:schemeClr val="accent6"/>
          </a:fillRef>
          <a:effectRef idx="1">
            <a:schemeClr val="accent6"/>
          </a:effectRef>
          <a:fontRef idx="minor">
            <a:schemeClr val="dk1"/>
          </a:fontRef>
        </p:style>
        <p:txBody>
          <a:bodyPr>
            <a:spAutoFit/>
          </a:bodyPr>
          <a:lstStyle/>
          <a:p>
            <a:pPr algn="ctr">
              <a:defRPr/>
            </a:pPr>
            <a:r>
              <a:rPr lang="en-US" sz="3000" dirty="0"/>
              <a:t>The Relationship Between Genes and Proteins </a:t>
            </a:r>
          </a:p>
        </p:txBody>
      </p:sp>
      <p:sp>
        <p:nvSpPr>
          <p:cNvPr id="3" name="TextBox 2"/>
          <p:cNvSpPr txBox="1">
            <a:spLocks noChangeArrowheads="1"/>
          </p:cNvSpPr>
          <p:nvPr/>
        </p:nvSpPr>
        <p:spPr bwMode="auto">
          <a:xfrm>
            <a:off x="0" y="554038"/>
            <a:ext cx="3759200" cy="18780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900" dirty="0">
                <a:solidFill>
                  <a:schemeClr val="bg1"/>
                </a:solidFill>
              </a:rPr>
              <a:t>Genes are nothing more than </a:t>
            </a:r>
            <a:r>
              <a:rPr lang="en-US" sz="2900" u="sng" dirty="0">
                <a:solidFill>
                  <a:schemeClr val="bg1"/>
                </a:solidFill>
              </a:rPr>
              <a:t>instructions for building proteins</a:t>
            </a:r>
            <a:r>
              <a:rPr lang="en-US" sz="2900" dirty="0">
                <a:solidFill>
                  <a:schemeClr val="bg1"/>
                </a:solidFill>
              </a:rPr>
              <a:t>. </a:t>
            </a:r>
          </a:p>
        </p:txBody>
      </p:sp>
      <p:pic>
        <p:nvPicPr>
          <p:cNvPr id="4" name="Picture 3" descr="images-2.jpe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562350" y="744538"/>
            <a:ext cx="1782763" cy="25193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4" descr="images-3.jpe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9750" y="2628900"/>
            <a:ext cx="2301875" cy="1733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5" descr="images-4.jpe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4673600"/>
            <a:ext cx="3046413" cy="2184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TextBox 6"/>
          <p:cNvSpPr txBox="1">
            <a:spLocks noChangeArrowheads="1"/>
          </p:cNvSpPr>
          <p:nvPr/>
        </p:nvSpPr>
        <p:spPr bwMode="auto">
          <a:xfrm>
            <a:off x="5510213" y="554038"/>
            <a:ext cx="3633787" cy="3432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3100" dirty="0">
                <a:solidFill>
                  <a:srgbClr val="FFA1EC"/>
                </a:solidFill>
              </a:rPr>
              <a:t>What do proteins have to do with the color of a flower, a human blood type, or dimples?</a:t>
            </a:r>
          </a:p>
          <a:p>
            <a:pPr eaLnBrk="1" hangingPunct="1"/>
            <a:r>
              <a:rPr lang="en-US" sz="3100" dirty="0">
                <a:solidFill>
                  <a:srgbClr val="FFA1EC"/>
                </a:solidFill>
              </a:rPr>
              <a:t>	</a:t>
            </a:r>
          </a:p>
          <a:p>
            <a:pPr eaLnBrk="1" hangingPunct="1"/>
            <a:endParaRPr lang="en-US" sz="3100" dirty="0">
              <a:solidFill>
                <a:srgbClr val="FFA1EC"/>
              </a:solidFill>
            </a:endParaRPr>
          </a:p>
        </p:txBody>
      </p:sp>
      <p:sp>
        <p:nvSpPr>
          <p:cNvPr id="8" name="TextBox 7"/>
          <p:cNvSpPr txBox="1">
            <a:spLocks noChangeArrowheads="1"/>
          </p:cNvSpPr>
          <p:nvPr/>
        </p:nvSpPr>
        <p:spPr bwMode="auto">
          <a:xfrm>
            <a:off x="3046413" y="3263900"/>
            <a:ext cx="6097587" cy="1554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3600" dirty="0">
                <a:solidFill>
                  <a:srgbClr val="9BFA2B"/>
                </a:solidFill>
              </a:rPr>
              <a:t> The answer is….</a:t>
            </a:r>
          </a:p>
          <a:p>
            <a:pPr algn="ctr" eaLnBrk="1" hangingPunct="1"/>
            <a:r>
              <a:rPr lang="en-US" sz="5600" dirty="0">
                <a:solidFill>
                  <a:srgbClr val="9BFA2B"/>
                </a:solidFill>
              </a:rPr>
              <a:t>EVERYTHING!</a:t>
            </a:r>
          </a:p>
        </p:txBody>
      </p:sp>
      <p:sp>
        <p:nvSpPr>
          <p:cNvPr id="9" name="TextBox 8"/>
          <p:cNvSpPr txBox="1"/>
          <p:nvPr/>
        </p:nvSpPr>
        <p:spPr>
          <a:xfrm>
            <a:off x="3046413" y="4673600"/>
            <a:ext cx="6097587" cy="1616075"/>
          </a:xfrm>
          <a:prstGeom prst="rect">
            <a:avLst/>
          </a:prstGeom>
          <a:noFill/>
        </p:spPr>
        <p:txBody>
          <a:bodyPr>
            <a:spAutoFit/>
          </a:bodyPr>
          <a:lstStyle/>
          <a:p>
            <a:pPr>
              <a:defRPr/>
            </a:pPr>
            <a:r>
              <a:rPr lang="en-US" sz="3300" dirty="0">
                <a:solidFill>
                  <a:schemeClr val="accent5">
                    <a:lumMod val="40000"/>
                    <a:lumOff val="60000"/>
                  </a:schemeClr>
                </a:solidFill>
                <a:ea typeface="ＭＳ Ｐゴシック" charset="-128"/>
                <a:cs typeface="ＭＳ Ｐゴシック" charset="-128"/>
              </a:rPr>
              <a:t>The traits of any organism are the result of </a:t>
            </a:r>
            <a:r>
              <a:rPr lang="en-US" sz="3300" u="sng" dirty="0">
                <a:solidFill>
                  <a:schemeClr val="accent5">
                    <a:lumMod val="40000"/>
                    <a:lumOff val="60000"/>
                  </a:schemeClr>
                </a:solidFill>
                <a:ea typeface="ＭＳ Ｐゴシック" charset="-128"/>
                <a:cs typeface="ＭＳ Ｐゴシック" charset="-128"/>
              </a:rPr>
              <a:t>the proteins being built within the cells</a:t>
            </a:r>
            <a:r>
              <a:rPr lang="en-US" sz="3300" dirty="0">
                <a:solidFill>
                  <a:schemeClr val="accent5">
                    <a:lumMod val="40000"/>
                    <a:lumOff val="60000"/>
                  </a:schemeClr>
                </a:solidFill>
                <a:ea typeface="ＭＳ Ｐゴシック" charset="-128"/>
                <a:cs typeface="ＭＳ Ｐゴシック" charset="-128"/>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900" decel="100000" fill="hold"/>
                                        <p:tgtEl>
                                          <p:spTgt spid="3"/>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900" decel="100000" fill="hold"/>
                                        <p:tgtEl>
                                          <p:spTgt spid="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37"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1000"/>
                                        <p:tgtEl>
                                          <p:spTgt spid="4"/>
                                        </p:tgtEl>
                                      </p:cBhvr>
                                    </p:animEffect>
                                    <p:anim calcmode="lin" valueType="num">
                                      <p:cBhvr>
                                        <p:cTn id="24" dur="1000" fill="hold"/>
                                        <p:tgtEl>
                                          <p:spTgt spid="4"/>
                                        </p:tgtEl>
                                        <p:attrNameLst>
                                          <p:attrName>ppt_x</p:attrName>
                                        </p:attrNameLst>
                                      </p:cBhvr>
                                      <p:tavLst>
                                        <p:tav tm="0">
                                          <p:val>
                                            <p:strVal val="#ppt_x"/>
                                          </p:val>
                                        </p:tav>
                                        <p:tav tm="100000">
                                          <p:val>
                                            <p:strVal val="#ppt_x"/>
                                          </p:val>
                                        </p:tav>
                                      </p:tavLst>
                                    </p:anim>
                                    <p:anim calcmode="lin" valueType="num">
                                      <p:cBhvr>
                                        <p:cTn id="25" dur="900" decel="100000" fill="hold"/>
                                        <p:tgtEl>
                                          <p:spTgt spid="4"/>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37" presetClass="entr" presetSubtype="0"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1000"/>
                                        <p:tgtEl>
                                          <p:spTgt spid="5"/>
                                        </p:tgtEl>
                                      </p:cBhvr>
                                    </p:animEffect>
                                    <p:anim calcmode="lin" valueType="num">
                                      <p:cBhvr>
                                        <p:cTn id="32" dur="1000" fill="hold"/>
                                        <p:tgtEl>
                                          <p:spTgt spid="5"/>
                                        </p:tgtEl>
                                        <p:attrNameLst>
                                          <p:attrName>ppt_x</p:attrName>
                                        </p:attrNameLst>
                                      </p:cBhvr>
                                      <p:tavLst>
                                        <p:tav tm="0">
                                          <p:val>
                                            <p:strVal val="#ppt_x"/>
                                          </p:val>
                                        </p:tav>
                                        <p:tav tm="100000">
                                          <p:val>
                                            <p:strVal val="#ppt_x"/>
                                          </p:val>
                                        </p:tav>
                                      </p:tavLst>
                                    </p:anim>
                                    <p:anim calcmode="lin" valueType="num">
                                      <p:cBhvr>
                                        <p:cTn id="33" dur="900" decel="100000" fill="hold"/>
                                        <p:tgtEl>
                                          <p:spTgt spid="5"/>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37" presetClass="entr" presetSubtype="0"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fade">
                                      <p:cBhvr>
                                        <p:cTn id="39" dur="1000"/>
                                        <p:tgtEl>
                                          <p:spTgt spid="7"/>
                                        </p:tgtEl>
                                      </p:cBhvr>
                                    </p:animEffect>
                                    <p:anim calcmode="lin" valueType="num">
                                      <p:cBhvr>
                                        <p:cTn id="40" dur="1000" fill="hold"/>
                                        <p:tgtEl>
                                          <p:spTgt spid="7"/>
                                        </p:tgtEl>
                                        <p:attrNameLst>
                                          <p:attrName>ppt_x</p:attrName>
                                        </p:attrNameLst>
                                      </p:cBhvr>
                                      <p:tavLst>
                                        <p:tav tm="0">
                                          <p:val>
                                            <p:strVal val="#ppt_x"/>
                                          </p:val>
                                        </p:tav>
                                        <p:tav tm="100000">
                                          <p:val>
                                            <p:strVal val="#ppt_x"/>
                                          </p:val>
                                        </p:tav>
                                      </p:tavLst>
                                    </p:anim>
                                    <p:anim calcmode="lin" valueType="num">
                                      <p:cBhvr>
                                        <p:cTn id="41" dur="900" decel="100000" fill="hold"/>
                                        <p:tgtEl>
                                          <p:spTgt spid="7"/>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35" presetClass="entr" presetSubtype="0" fill="hold" grpId="0" nodeType="clickEffect">
                                  <p:stCondLst>
                                    <p:cond delay="0"/>
                                  </p:stCondLst>
                                  <p:childTnLst>
                                    <p:set>
                                      <p:cBhvr>
                                        <p:cTn id="46" dur="1" fill="hold">
                                          <p:stCondLst>
                                            <p:cond delay="0"/>
                                          </p:stCondLst>
                                        </p:cTn>
                                        <p:tgtEl>
                                          <p:spTgt spid="8">
                                            <p:txEl>
                                              <p:pRg st="0" end="0"/>
                                            </p:txEl>
                                          </p:spTgt>
                                        </p:tgtEl>
                                        <p:attrNameLst>
                                          <p:attrName>style.visibility</p:attrName>
                                        </p:attrNameLst>
                                      </p:cBhvr>
                                      <p:to>
                                        <p:strVal val="visible"/>
                                      </p:to>
                                    </p:set>
                                    <p:animEffect transition="in" filter="fade">
                                      <p:cBhvr>
                                        <p:cTn id="47" dur="2000"/>
                                        <p:tgtEl>
                                          <p:spTgt spid="8">
                                            <p:txEl>
                                              <p:pRg st="0" end="0"/>
                                            </p:txEl>
                                          </p:spTgt>
                                        </p:tgtEl>
                                      </p:cBhvr>
                                    </p:animEffect>
                                    <p:anim calcmode="lin" valueType="num">
                                      <p:cBhvr>
                                        <p:cTn id="48" dur="2000" fill="hold"/>
                                        <p:tgtEl>
                                          <p:spTgt spid="8">
                                            <p:txEl>
                                              <p:pRg st="0" end="0"/>
                                            </p:txEl>
                                          </p:spTgt>
                                        </p:tgtEl>
                                        <p:attrNameLst>
                                          <p:attrName>style.rotation</p:attrName>
                                        </p:attrNameLst>
                                      </p:cBhvr>
                                      <p:tavLst>
                                        <p:tav tm="0">
                                          <p:val>
                                            <p:fltVal val="720"/>
                                          </p:val>
                                        </p:tav>
                                        <p:tav tm="100000">
                                          <p:val>
                                            <p:fltVal val="0"/>
                                          </p:val>
                                        </p:tav>
                                      </p:tavLst>
                                    </p:anim>
                                    <p:anim calcmode="lin" valueType="num">
                                      <p:cBhvr>
                                        <p:cTn id="49" dur="2000" fill="hold"/>
                                        <p:tgtEl>
                                          <p:spTgt spid="8">
                                            <p:txEl>
                                              <p:pRg st="0" end="0"/>
                                            </p:txEl>
                                          </p:spTgt>
                                        </p:tgtEl>
                                        <p:attrNameLst>
                                          <p:attrName>ppt_h</p:attrName>
                                        </p:attrNameLst>
                                      </p:cBhvr>
                                      <p:tavLst>
                                        <p:tav tm="0">
                                          <p:val>
                                            <p:fltVal val="0"/>
                                          </p:val>
                                        </p:tav>
                                        <p:tav tm="100000">
                                          <p:val>
                                            <p:strVal val="#ppt_h"/>
                                          </p:val>
                                        </p:tav>
                                      </p:tavLst>
                                    </p:anim>
                                    <p:anim calcmode="lin" valueType="num">
                                      <p:cBhvr>
                                        <p:cTn id="50" dur="2000" fill="hold"/>
                                        <p:tgtEl>
                                          <p:spTgt spid="8">
                                            <p:txEl>
                                              <p:pRg st="0" end="0"/>
                                            </p:txEl>
                                          </p:spTgt>
                                        </p:tgtEl>
                                        <p:attrNameLst>
                                          <p:attrName>ppt_w</p:attrName>
                                        </p:attrNameLst>
                                      </p:cBhvr>
                                      <p:tavLst>
                                        <p:tav tm="0">
                                          <p:val>
                                            <p:fltVal val="0"/>
                                          </p:val>
                                        </p:tav>
                                        <p:tav tm="100000">
                                          <p:val>
                                            <p:strVal val="#ppt_w"/>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35" presetClass="entr" presetSubtype="0" fill="hold" grpId="0" nodeType="clickEffect">
                                  <p:stCondLst>
                                    <p:cond delay="0"/>
                                  </p:stCondLst>
                                  <p:childTnLst>
                                    <p:set>
                                      <p:cBhvr>
                                        <p:cTn id="54" dur="1" fill="hold">
                                          <p:stCondLst>
                                            <p:cond delay="0"/>
                                          </p:stCondLst>
                                        </p:cTn>
                                        <p:tgtEl>
                                          <p:spTgt spid="8">
                                            <p:txEl>
                                              <p:pRg st="1" end="1"/>
                                            </p:txEl>
                                          </p:spTgt>
                                        </p:tgtEl>
                                        <p:attrNameLst>
                                          <p:attrName>style.visibility</p:attrName>
                                        </p:attrNameLst>
                                      </p:cBhvr>
                                      <p:to>
                                        <p:strVal val="visible"/>
                                      </p:to>
                                    </p:set>
                                    <p:animEffect transition="in" filter="fade">
                                      <p:cBhvr>
                                        <p:cTn id="55" dur="2000"/>
                                        <p:tgtEl>
                                          <p:spTgt spid="8">
                                            <p:txEl>
                                              <p:pRg st="1" end="1"/>
                                            </p:txEl>
                                          </p:spTgt>
                                        </p:tgtEl>
                                      </p:cBhvr>
                                    </p:animEffect>
                                    <p:anim calcmode="lin" valueType="num">
                                      <p:cBhvr>
                                        <p:cTn id="56" dur="2000" fill="hold"/>
                                        <p:tgtEl>
                                          <p:spTgt spid="8">
                                            <p:txEl>
                                              <p:pRg st="1" end="1"/>
                                            </p:txEl>
                                          </p:spTgt>
                                        </p:tgtEl>
                                        <p:attrNameLst>
                                          <p:attrName>style.rotation</p:attrName>
                                        </p:attrNameLst>
                                      </p:cBhvr>
                                      <p:tavLst>
                                        <p:tav tm="0">
                                          <p:val>
                                            <p:fltVal val="720"/>
                                          </p:val>
                                        </p:tav>
                                        <p:tav tm="100000">
                                          <p:val>
                                            <p:fltVal val="0"/>
                                          </p:val>
                                        </p:tav>
                                      </p:tavLst>
                                    </p:anim>
                                    <p:anim calcmode="lin" valueType="num">
                                      <p:cBhvr>
                                        <p:cTn id="57" dur="2000" fill="hold"/>
                                        <p:tgtEl>
                                          <p:spTgt spid="8">
                                            <p:txEl>
                                              <p:pRg st="1" end="1"/>
                                            </p:txEl>
                                          </p:spTgt>
                                        </p:tgtEl>
                                        <p:attrNameLst>
                                          <p:attrName>ppt_h</p:attrName>
                                        </p:attrNameLst>
                                      </p:cBhvr>
                                      <p:tavLst>
                                        <p:tav tm="0">
                                          <p:val>
                                            <p:fltVal val="0"/>
                                          </p:val>
                                        </p:tav>
                                        <p:tav tm="100000">
                                          <p:val>
                                            <p:strVal val="#ppt_h"/>
                                          </p:val>
                                        </p:tav>
                                      </p:tavLst>
                                    </p:anim>
                                    <p:anim calcmode="lin" valueType="num">
                                      <p:cBhvr>
                                        <p:cTn id="58" dur="2000" fill="hold"/>
                                        <p:tgtEl>
                                          <p:spTgt spid="8">
                                            <p:txEl>
                                              <p:pRg st="1" end="1"/>
                                            </p:txEl>
                                          </p:spTgt>
                                        </p:tgtEl>
                                        <p:attrNameLst>
                                          <p:attrName>ppt_w</p:attrName>
                                        </p:attrNameLst>
                                      </p:cBhvr>
                                      <p:tavLst>
                                        <p:tav tm="0">
                                          <p:val>
                                            <p:fltVal val="0"/>
                                          </p:val>
                                        </p:tav>
                                        <p:tav tm="100000">
                                          <p:val>
                                            <p:strVal val="#ppt_w"/>
                                          </p:val>
                                        </p:tav>
                                      </p:tavLst>
                                    </p:anim>
                                  </p:childTnLst>
                                </p:cTn>
                              </p:par>
                            </p:childTnLst>
                          </p:cTn>
                        </p:par>
                      </p:childTnLst>
                    </p:cTn>
                  </p:par>
                  <p:par>
                    <p:cTn id="59" fill="hold" nodeType="clickPar">
                      <p:stCondLst>
                        <p:cond delay="indefinite"/>
                      </p:stCondLst>
                      <p:childTnLst>
                        <p:par>
                          <p:cTn id="60" fill="hold" nodeType="withGroup">
                            <p:stCondLst>
                              <p:cond delay="0"/>
                            </p:stCondLst>
                            <p:childTnLst>
                              <p:par>
                                <p:cTn id="61" presetID="12" presetClass="entr" presetSubtype="4" fill="hold" grpId="0" nodeType="clickEffect">
                                  <p:stCondLst>
                                    <p:cond delay="0"/>
                                  </p:stCondLst>
                                  <p:childTnLst>
                                    <p:set>
                                      <p:cBhvr>
                                        <p:cTn id="62" dur="1" fill="hold">
                                          <p:stCondLst>
                                            <p:cond delay="0"/>
                                          </p:stCondLst>
                                        </p:cTn>
                                        <p:tgtEl>
                                          <p:spTgt spid="9"/>
                                        </p:tgtEl>
                                        <p:attrNameLst>
                                          <p:attrName>style.visibility</p:attrName>
                                        </p:attrNameLst>
                                      </p:cBhvr>
                                      <p:to>
                                        <p:strVal val="visible"/>
                                      </p:to>
                                    </p:set>
                                    <p:animEffect transition="in" filter="slide(fromBottom)">
                                      <p:cBhvr>
                                        <p:cTn id="6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8" grpId="0" build="p"/>
      <p:bldP spid="9" grpId="0"/>
    </p:bldLst>
  </p:timing>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accent2">
            <a:lumMod val="50000"/>
          </a:schemeClr>
        </a:solidFill>
        <a:effectLst/>
      </p:bgPr>
    </p:bg>
    <p:spTree>
      <p:nvGrpSpPr>
        <p:cNvPr id="1" name=""/>
        <p:cNvGrpSpPr/>
        <p:nvPr/>
      </p:nvGrpSpPr>
      <p:grpSpPr>
        <a:xfrm>
          <a:off x="0" y="0"/>
          <a:ext cx="0" cy="0"/>
          <a:chOff x="0" y="0"/>
          <a:chExt cx="0" cy="0"/>
        </a:xfrm>
      </p:grpSpPr>
      <p:pic>
        <p:nvPicPr>
          <p:cNvPr id="84994" name="Picture 1" descr="images-2.jpe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42063" y="4584700"/>
            <a:ext cx="2801937" cy="1898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4995" name="Picture 2" descr="images-3.jpe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36538" y="254000"/>
            <a:ext cx="2671762" cy="2011363"/>
          </a:xfrm>
          <a:prstGeom prst="rect">
            <a:avLst/>
          </a:prstGeom>
          <a:noFill/>
          <a:ln w="38100">
            <a:solidFill>
              <a:srgbClr val="0000FF"/>
            </a:solidFill>
            <a:round/>
            <a:headEnd/>
            <a:tailEnd/>
          </a:ln>
          <a:extLst>
            <a:ext uri="{909E8E84-426E-40dd-AFC4-6F175D3DCCD1}">
              <a14:hiddenFill xmlns:a14="http://schemas.microsoft.com/office/drawing/2010/main" xmlns="">
                <a:solidFill>
                  <a:srgbClr val="FFFFFF"/>
                </a:solidFill>
              </a14:hiddenFill>
            </a:ext>
          </a:extLst>
        </p:spPr>
      </p:pic>
      <p:sp>
        <p:nvSpPr>
          <p:cNvPr id="4" name="TextBox 3"/>
          <p:cNvSpPr txBox="1"/>
          <p:nvPr/>
        </p:nvSpPr>
        <p:spPr>
          <a:xfrm>
            <a:off x="3067050" y="0"/>
            <a:ext cx="5016500" cy="877888"/>
          </a:xfrm>
          <a:prstGeom prst="rect">
            <a:avLst/>
          </a:prstGeom>
          <a:noFill/>
        </p:spPr>
        <p:txBody>
          <a:bodyPr>
            <a:spAutoFit/>
          </a:bodyPr>
          <a:lstStyle/>
          <a:p>
            <a:pPr algn="ctr">
              <a:defRPr/>
            </a:pPr>
            <a:r>
              <a:rPr lang="en-US" sz="5100" dirty="0">
                <a:solidFill>
                  <a:schemeClr val="accent5">
                    <a:lumMod val="60000"/>
                    <a:lumOff val="40000"/>
                  </a:schemeClr>
                </a:solidFill>
                <a:ea typeface="ＭＳ Ｐゴシック" charset="-128"/>
                <a:cs typeface="ＭＳ Ｐゴシック" charset="-128"/>
              </a:rPr>
              <a:t>Mutations</a:t>
            </a:r>
          </a:p>
        </p:txBody>
      </p:sp>
      <p:sp>
        <p:nvSpPr>
          <p:cNvPr id="5" name="TextBox 4"/>
          <p:cNvSpPr txBox="1">
            <a:spLocks noChangeArrowheads="1"/>
          </p:cNvSpPr>
          <p:nvPr/>
        </p:nvSpPr>
        <p:spPr bwMode="auto">
          <a:xfrm>
            <a:off x="3067050" y="877888"/>
            <a:ext cx="5803900" cy="20145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500" dirty="0">
                <a:solidFill>
                  <a:srgbClr val="FAC090"/>
                </a:solidFill>
              </a:rPr>
              <a:t>On occasion cells make mistakes in ________________.  An incorrect nitrogen base may be inserted or a base may be skipped altogether.</a:t>
            </a:r>
          </a:p>
          <a:p>
            <a:pPr eaLnBrk="1" hangingPunct="1"/>
            <a:endParaRPr lang="en-US" sz="2500" dirty="0">
              <a:solidFill>
                <a:srgbClr val="FAC090"/>
              </a:solidFill>
            </a:endParaRPr>
          </a:p>
        </p:txBody>
      </p:sp>
      <p:sp>
        <p:nvSpPr>
          <p:cNvPr id="6" name="TextBox 5"/>
          <p:cNvSpPr txBox="1">
            <a:spLocks noChangeArrowheads="1"/>
          </p:cNvSpPr>
          <p:nvPr/>
        </p:nvSpPr>
        <p:spPr bwMode="auto">
          <a:xfrm>
            <a:off x="3067050" y="1231900"/>
            <a:ext cx="3594100" cy="4778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500" dirty="0">
                <a:solidFill>
                  <a:srgbClr val="9BFA2B"/>
                </a:solidFill>
              </a:rPr>
              <a:t>copying their DNA</a:t>
            </a:r>
          </a:p>
        </p:txBody>
      </p:sp>
      <p:sp>
        <p:nvSpPr>
          <p:cNvPr id="7" name="TextBox 6"/>
          <p:cNvSpPr txBox="1">
            <a:spLocks noChangeArrowheads="1"/>
          </p:cNvSpPr>
          <p:nvPr/>
        </p:nvSpPr>
        <p:spPr bwMode="auto">
          <a:xfrm>
            <a:off x="0" y="2501900"/>
            <a:ext cx="9144000" cy="554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3000" dirty="0">
                <a:solidFill>
                  <a:srgbClr val="FFA1EC"/>
                </a:solidFill>
              </a:rPr>
              <a:t>These mistakes are called _________. </a:t>
            </a:r>
          </a:p>
        </p:txBody>
      </p:sp>
      <p:sp>
        <p:nvSpPr>
          <p:cNvPr id="8" name="TextBox 7"/>
          <p:cNvSpPr txBox="1"/>
          <p:nvPr/>
        </p:nvSpPr>
        <p:spPr>
          <a:xfrm>
            <a:off x="4489450" y="2501900"/>
            <a:ext cx="2451100" cy="569913"/>
          </a:xfrm>
          <a:prstGeom prst="rect">
            <a:avLst/>
          </a:prstGeom>
          <a:noFill/>
        </p:spPr>
        <p:txBody>
          <a:bodyPr>
            <a:spAutoFit/>
          </a:bodyPr>
          <a:lstStyle/>
          <a:p>
            <a:pPr>
              <a:defRPr/>
            </a:pPr>
            <a:r>
              <a:rPr lang="en-US" sz="3000" dirty="0">
                <a:solidFill>
                  <a:schemeClr val="tx2">
                    <a:lumMod val="40000"/>
                    <a:lumOff val="60000"/>
                  </a:schemeClr>
                </a:solidFill>
                <a:ea typeface="ＭＳ Ｐゴシック" charset="-128"/>
                <a:cs typeface="ＭＳ Ｐゴシック" charset="-128"/>
              </a:rPr>
              <a:t>  mutations</a:t>
            </a:r>
          </a:p>
        </p:txBody>
      </p:sp>
      <p:sp>
        <p:nvSpPr>
          <p:cNvPr id="9" name="TextBox 8"/>
          <p:cNvSpPr txBox="1"/>
          <p:nvPr/>
        </p:nvSpPr>
        <p:spPr>
          <a:xfrm>
            <a:off x="5403850" y="3071813"/>
            <a:ext cx="3740150" cy="1292225"/>
          </a:xfrm>
          <a:prstGeom prst="rect">
            <a:avLst/>
          </a:prstGeom>
          <a:ln w="38100" cap="flat" cmpd="sng" algn="ctr">
            <a:solidFill>
              <a:schemeClr val="accent5"/>
            </a:solidFill>
            <a:prstDash val="solid"/>
            <a:round/>
            <a:headEnd type="none" w="med" len="med"/>
            <a:tailEnd type="none" w="med" len="med"/>
          </a:ln>
        </p:spPr>
        <p:style>
          <a:lnRef idx="2">
            <a:schemeClr val="accent5"/>
          </a:lnRef>
          <a:fillRef idx="1">
            <a:schemeClr val="lt1"/>
          </a:fillRef>
          <a:effectRef idx="0">
            <a:schemeClr val="accent5"/>
          </a:effectRef>
          <a:fontRef idx="minor">
            <a:schemeClr val="dk1"/>
          </a:fontRef>
        </p:style>
        <p:txBody>
          <a:bodyPr>
            <a:spAutoFit/>
          </a:bodyPr>
          <a:lstStyle/>
          <a:p>
            <a:pPr>
              <a:defRPr/>
            </a:pPr>
            <a:r>
              <a:rPr lang="en-US" sz="2600" dirty="0"/>
              <a:t>Mutations are </a:t>
            </a:r>
            <a:r>
              <a:rPr lang="en-US" sz="2600" u="sng" dirty="0">
                <a:solidFill>
                  <a:srgbClr val="008000"/>
                </a:solidFill>
              </a:rPr>
              <a:t>changes in the genetic material of a cell</a:t>
            </a:r>
            <a:r>
              <a:rPr lang="en-US" sz="2600" dirty="0"/>
              <a:t>. </a:t>
            </a:r>
          </a:p>
        </p:txBody>
      </p:sp>
      <p:sp>
        <p:nvSpPr>
          <p:cNvPr id="10" name="TextBox 9"/>
          <p:cNvSpPr txBox="1">
            <a:spLocks noChangeArrowheads="1"/>
          </p:cNvSpPr>
          <p:nvPr/>
        </p:nvSpPr>
        <p:spPr bwMode="auto">
          <a:xfrm>
            <a:off x="0" y="3071813"/>
            <a:ext cx="5194300" cy="1616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3300" dirty="0">
                <a:solidFill>
                  <a:srgbClr val="FFFF00"/>
                </a:solidFill>
              </a:rPr>
              <a:t>Mutations may be either _____ mutations or ___________ mutations. </a:t>
            </a:r>
          </a:p>
        </p:txBody>
      </p:sp>
      <p:sp>
        <p:nvSpPr>
          <p:cNvPr id="11" name="TextBox 10"/>
          <p:cNvSpPr txBox="1">
            <a:spLocks noChangeArrowheads="1"/>
          </p:cNvSpPr>
          <p:nvPr/>
        </p:nvSpPr>
        <p:spPr bwMode="auto">
          <a:xfrm>
            <a:off x="825500" y="3517900"/>
            <a:ext cx="1276350" cy="615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3300" dirty="0">
                <a:solidFill>
                  <a:srgbClr val="9BFA2B"/>
                </a:solidFill>
              </a:rPr>
              <a:t>gene</a:t>
            </a:r>
          </a:p>
        </p:txBody>
      </p:sp>
      <p:sp>
        <p:nvSpPr>
          <p:cNvPr id="12" name="TextBox 11"/>
          <p:cNvSpPr txBox="1">
            <a:spLocks noChangeArrowheads="1"/>
          </p:cNvSpPr>
          <p:nvPr/>
        </p:nvSpPr>
        <p:spPr bwMode="auto">
          <a:xfrm>
            <a:off x="236538" y="4056063"/>
            <a:ext cx="2830512" cy="600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3300" dirty="0">
                <a:solidFill>
                  <a:srgbClr val="9BFA2B"/>
                </a:solidFill>
              </a:rPr>
              <a:t>chromosome</a:t>
            </a:r>
          </a:p>
        </p:txBody>
      </p:sp>
      <p:sp>
        <p:nvSpPr>
          <p:cNvPr id="13" name="TextBox 12"/>
          <p:cNvSpPr txBox="1">
            <a:spLocks noChangeArrowheads="1"/>
          </p:cNvSpPr>
          <p:nvPr/>
        </p:nvSpPr>
        <p:spPr bwMode="auto">
          <a:xfrm>
            <a:off x="236538" y="4687888"/>
            <a:ext cx="6342062" cy="1876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800" dirty="0">
                <a:solidFill>
                  <a:schemeClr val="bg1"/>
                </a:solidFill>
              </a:rPr>
              <a:t>Gene mutations produce a change within a ___________.  Chromosome mutations produce changes in the ______ chromosome. </a:t>
            </a:r>
          </a:p>
        </p:txBody>
      </p:sp>
      <p:sp>
        <p:nvSpPr>
          <p:cNvPr id="14" name="TextBox 13"/>
          <p:cNvSpPr txBox="1"/>
          <p:nvPr/>
        </p:nvSpPr>
        <p:spPr>
          <a:xfrm>
            <a:off x="1597186" y="5072236"/>
            <a:ext cx="2451100" cy="539750"/>
          </a:xfrm>
          <a:prstGeom prst="rect">
            <a:avLst/>
          </a:prstGeom>
          <a:noFill/>
        </p:spPr>
        <p:txBody>
          <a:bodyPr>
            <a:spAutoFit/>
          </a:bodyPr>
          <a:lstStyle/>
          <a:p>
            <a:pPr>
              <a:defRPr/>
            </a:pPr>
            <a:r>
              <a:rPr lang="en-US" sz="2800" dirty="0">
                <a:solidFill>
                  <a:schemeClr val="tx2">
                    <a:lumMod val="40000"/>
                    <a:lumOff val="60000"/>
                  </a:schemeClr>
                </a:solidFill>
                <a:ea typeface="ＭＳ Ｐゴシック" charset="-128"/>
                <a:cs typeface="ＭＳ Ｐゴシック" charset="-128"/>
              </a:rPr>
              <a:t> single gene</a:t>
            </a:r>
          </a:p>
        </p:txBody>
      </p:sp>
      <p:sp>
        <p:nvSpPr>
          <p:cNvPr id="15" name="TextBox 14"/>
          <p:cNvSpPr txBox="1"/>
          <p:nvPr/>
        </p:nvSpPr>
        <p:spPr>
          <a:xfrm>
            <a:off x="304800" y="5945188"/>
            <a:ext cx="2451100" cy="538162"/>
          </a:xfrm>
          <a:prstGeom prst="rect">
            <a:avLst/>
          </a:prstGeom>
          <a:noFill/>
        </p:spPr>
        <p:txBody>
          <a:bodyPr>
            <a:spAutoFit/>
          </a:bodyPr>
          <a:lstStyle/>
          <a:p>
            <a:pPr>
              <a:defRPr/>
            </a:pPr>
            <a:r>
              <a:rPr lang="en-US" sz="2800" dirty="0">
                <a:solidFill>
                  <a:schemeClr val="tx2">
                    <a:lumMod val="40000"/>
                    <a:lumOff val="60000"/>
                  </a:schemeClr>
                </a:solidFill>
                <a:ea typeface="ＭＳ Ｐゴシック" charset="-128"/>
                <a:cs typeface="ＭＳ Ｐゴシック" charset="-128"/>
              </a:rPr>
              <a:t>whole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900" decel="100000" fill="hold"/>
                                        <p:tgtEl>
                                          <p:spTgt spid="5"/>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circle(in)">
                                      <p:cBhvr>
                                        <p:cTn id="15" dur="2000"/>
                                        <p:tgtEl>
                                          <p:spTgt spid="6"/>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37"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1000"/>
                                        <p:tgtEl>
                                          <p:spTgt spid="7"/>
                                        </p:tgtEl>
                                      </p:cBhvr>
                                    </p:animEffect>
                                    <p:anim calcmode="lin" valueType="num">
                                      <p:cBhvr>
                                        <p:cTn id="21" dur="1000" fill="hold"/>
                                        <p:tgtEl>
                                          <p:spTgt spid="7"/>
                                        </p:tgtEl>
                                        <p:attrNameLst>
                                          <p:attrName>ppt_x</p:attrName>
                                        </p:attrNameLst>
                                      </p:cBhvr>
                                      <p:tavLst>
                                        <p:tav tm="0">
                                          <p:val>
                                            <p:strVal val="#ppt_x"/>
                                          </p:val>
                                        </p:tav>
                                        <p:tav tm="100000">
                                          <p:val>
                                            <p:strVal val="#ppt_x"/>
                                          </p:val>
                                        </p:tav>
                                      </p:tavLst>
                                    </p:anim>
                                    <p:anim calcmode="lin" valueType="num">
                                      <p:cBhvr>
                                        <p:cTn id="22" dur="900" decel="100000" fill="hold"/>
                                        <p:tgtEl>
                                          <p:spTgt spid="7"/>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6" presetClass="entr" presetSubtype="16"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circle(in)">
                                      <p:cBhvr>
                                        <p:cTn id="28" dur="2000"/>
                                        <p:tgtEl>
                                          <p:spTgt spid="8"/>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6" presetClass="entr" presetSubtype="16"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circle(in)">
                                      <p:cBhvr>
                                        <p:cTn id="33" dur="2000"/>
                                        <p:tgtEl>
                                          <p:spTgt spid="9"/>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37" presetClass="entr" presetSubtype="0" fill="hold" grpId="0" nodeType="click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fade">
                                      <p:cBhvr>
                                        <p:cTn id="38" dur="1000"/>
                                        <p:tgtEl>
                                          <p:spTgt spid="10"/>
                                        </p:tgtEl>
                                      </p:cBhvr>
                                    </p:animEffect>
                                    <p:anim calcmode="lin" valueType="num">
                                      <p:cBhvr>
                                        <p:cTn id="39" dur="1000" fill="hold"/>
                                        <p:tgtEl>
                                          <p:spTgt spid="10"/>
                                        </p:tgtEl>
                                        <p:attrNameLst>
                                          <p:attrName>ppt_x</p:attrName>
                                        </p:attrNameLst>
                                      </p:cBhvr>
                                      <p:tavLst>
                                        <p:tav tm="0">
                                          <p:val>
                                            <p:strVal val="#ppt_x"/>
                                          </p:val>
                                        </p:tav>
                                        <p:tav tm="100000">
                                          <p:val>
                                            <p:strVal val="#ppt_x"/>
                                          </p:val>
                                        </p:tav>
                                      </p:tavLst>
                                    </p:anim>
                                    <p:anim calcmode="lin" valueType="num">
                                      <p:cBhvr>
                                        <p:cTn id="40" dur="900" decel="100000" fill="hold"/>
                                        <p:tgtEl>
                                          <p:spTgt spid="10"/>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par>
                    <p:cTn id="42" fill="hold" nodeType="clickPar">
                      <p:stCondLst>
                        <p:cond delay="indefinite"/>
                      </p:stCondLst>
                      <p:childTnLst>
                        <p:par>
                          <p:cTn id="43" fill="hold" nodeType="withGroup">
                            <p:stCondLst>
                              <p:cond delay="0"/>
                            </p:stCondLst>
                            <p:childTnLst>
                              <p:par>
                                <p:cTn id="44" presetID="6" presetClass="entr" presetSubtype="16" fill="hold" grpId="0" nodeType="click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circle(in)">
                                      <p:cBhvr>
                                        <p:cTn id="46" dur="2000"/>
                                        <p:tgtEl>
                                          <p:spTgt spid="11"/>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6" presetClass="entr" presetSubtype="16" fill="hold" grpId="0" nodeType="clickEffect">
                                  <p:stCondLst>
                                    <p:cond delay="0"/>
                                  </p:stCondLst>
                                  <p:childTnLst>
                                    <p:set>
                                      <p:cBhvr>
                                        <p:cTn id="50" dur="1" fill="hold">
                                          <p:stCondLst>
                                            <p:cond delay="0"/>
                                          </p:stCondLst>
                                        </p:cTn>
                                        <p:tgtEl>
                                          <p:spTgt spid="12"/>
                                        </p:tgtEl>
                                        <p:attrNameLst>
                                          <p:attrName>style.visibility</p:attrName>
                                        </p:attrNameLst>
                                      </p:cBhvr>
                                      <p:to>
                                        <p:strVal val="visible"/>
                                      </p:to>
                                    </p:set>
                                    <p:animEffect transition="in" filter="circle(in)">
                                      <p:cBhvr>
                                        <p:cTn id="51" dur="2000"/>
                                        <p:tgtEl>
                                          <p:spTgt spid="12"/>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37" presetClass="entr" presetSubtype="0" fill="hold" grpId="0" nodeType="clickEffect">
                                  <p:stCondLst>
                                    <p:cond delay="0"/>
                                  </p:stCondLst>
                                  <p:childTnLst>
                                    <p:set>
                                      <p:cBhvr>
                                        <p:cTn id="55" dur="1" fill="hold">
                                          <p:stCondLst>
                                            <p:cond delay="0"/>
                                          </p:stCondLst>
                                        </p:cTn>
                                        <p:tgtEl>
                                          <p:spTgt spid="13"/>
                                        </p:tgtEl>
                                        <p:attrNameLst>
                                          <p:attrName>style.visibility</p:attrName>
                                        </p:attrNameLst>
                                      </p:cBhvr>
                                      <p:to>
                                        <p:strVal val="visible"/>
                                      </p:to>
                                    </p:set>
                                    <p:animEffect transition="in" filter="fade">
                                      <p:cBhvr>
                                        <p:cTn id="56" dur="1000"/>
                                        <p:tgtEl>
                                          <p:spTgt spid="13"/>
                                        </p:tgtEl>
                                      </p:cBhvr>
                                    </p:animEffect>
                                    <p:anim calcmode="lin" valueType="num">
                                      <p:cBhvr>
                                        <p:cTn id="57" dur="1000" fill="hold"/>
                                        <p:tgtEl>
                                          <p:spTgt spid="13"/>
                                        </p:tgtEl>
                                        <p:attrNameLst>
                                          <p:attrName>ppt_x</p:attrName>
                                        </p:attrNameLst>
                                      </p:cBhvr>
                                      <p:tavLst>
                                        <p:tav tm="0">
                                          <p:val>
                                            <p:strVal val="#ppt_x"/>
                                          </p:val>
                                        </p:tav>
                                        <p:tav tm="100000">
                                          <p:val>
                                            <p:strVal val="#ppt_x"/>
                                          </p:val>
                                        </p:tav>
                                      </p:tavLst>
                                    </p:anim>
                                    <p:anim calcmode="lin" valueType="num">
                                      <p:cBhvr>
                                        <p:cTn id="58" dur="900" decel="100000" fill="hold"/>
                                        <p:tgtEl>
                                          <p:spTgt spid="13"/>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childTnLst>
                    </p:cTn>
                  </p:par>
                  <p:par>
                    <p:cTn id="60" fill="hold" nodeType="clickPar">
                      <p:stCondLst>
                        <p:cond delay="indefinite"/>
                      </p:stCondLst>
                      <p:childTnLst>
                        <p:par>
                          <p:cTn id="61" fill="hold" nodeType="withGroup">
                            <p:stCondLst>
                              <p:cond delay="0"/>
                            </p:stCondLst>
                            <p:childTnLst>
                              <p:par>
                                <p:cTn id="62" presetID="6" presetClass="entr" presetSubtype="16" fill="hold" grpId="0" nodeType="clickEffect">
                                  <p:stCondLst>
                                    <p:cond delay="0"/>
                                  </p:stCondLst>
                                  <p:childTnLst>
                                    <p:set>
                                      <p:cBhvr>
                                        <p:cTn id="63" dur="1" fill="hold">
                                          <p:stCondLst>
                                            <p:cond delay="0"/>
                                          </p:stCondLst>
                                        </p:cTn>
                                        <p:tgtEl>
                                          <p:spTgt spid="14"/>
                                        </p:tgtEl>
                                        <p:attrNameLst>
                                          <p:attrName>style.visibility</p:attrName>
                                        </p:attrNameLst>
                                      </p:cBhvr>
                                      <p:to>
                                        <p:strVal val="visible"/>
                                      </p:to>
                                    </p:set>
                                    <p:animEffect transition="in" filter="circle(in)">
                                      <p:cBhvr>
                                        <p:cTn id="64" dur="2000"/>
                                        <p:tgtEl>
                                          <p:spTgt spid="14"/>
                                        </p:tgtEl>
                                      </p:cBhvr>
                                    </p:animEffect>
                                  </p:childTnLst>
                                </p:cTn>
                              </p:par>
                            </p:childTnLst>
                          </p:cTn>
                        </p:par>
                      </p:childTnLst>
                    </p:cTn>
                  </p:par>
                  <p:par>
                    <p:cTn id="65" fill="hold" nodeType="clickPar">
                      <p:stCondLst>
                        <p:cond delay="indefinite"/>
                      </p:stCondLst>
                      <p:childTnLst>
                        <p:par>
                          <p:cTn id="66" fill="hold" nodeType="withGroup">
                            <p:stCondLst>
                              <p:cond delay="0"/>
                            </p:stCondLst>
                            <p:childTnLst>
                              <p:par>
                                <p:cTn id="67" presetID="6" presetClass="entr" presetSubtype="16" fill="hold" grpId="0" nodeType="click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circle(in)">
                                      <p:cBhvr>
                                        <p:cTn id="69"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animBg="1"/>
      <p:bldP spid="10" grpId="0"/>
      <p:bldP spid="11" grpId="0"/>
      <p:bldP spid="12" grpId="0"/>
      <p:bldP spid="13" grpId="0"/>
      <p:bldP spid="14" grpId="0"/>
      <p:bldP spid="15"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1" name="Picture 1" descr="images.jpe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92100" y="177800"/>
            <a:ext cx="5675313" cy="3098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7042" name="TextBox 2"/>
          <p:cNvSpPr txBox="1">
            <a:spLocks noChangeArrowheads="1"/>
          </p:cNvSpPr>
          <p:nvPr/>
        </p:nvSpPr>
        <p:spPr bwMode="auto">
          <a:xfrm>
            <a:off x="6235700" y="947738"/>
            <a:ext cx="2908300" cy="15382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4700" dirty="0">
                <a:solidFill>
                  <a:srgbClr val="FF0000"/>
                </a:solidFill>
              </a:rPr>
              <a:t>Point</a:t>
            </a:r>
          </a:p>
          <a:p>
            <a:pPr algn="ctr" eaLnBrk="1" hangingPunct="1"/>
            <a:r>
              <a:rPr lang="en-US" sz="4700" dirty="0">
                <a:solidFill>
                  <a:srgbClr val="FF0000"/>
                </a:solidFill>
              </a:rPr>
              <a:t>Mutations</a:t>
            </a:r>
          </a:p>
        </p:txBody>
      </p:sp>
      <p:sp>
        <p:nvSpPr>
          <p:cNvPr id="4" name="TextBox 3"/>
          <p:cNvSpPr txBox="1">
            <a:spLocks noChangeArrowheads="1"/>
          </p:cNvSpPr>
          <p:nvPr/>
        </p:nvSpPr>
        <p:spPr bwMode="auto">
          <a:xfrm>
            <a:off x="0" y="3530600"/>
            <a:ext cx="914400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dirty="0">
                <a:solidFill>
                  <a:srgbClr val="8C2AAC"/>
                </a:solidFill>
              </a:rPr>
              <a:t>Point mutations are changes in just _____________ of a gene. </a:t>
            </a:r>
          </a:p>
        </p:txBody>
      </p:sp>
      <p:sp>
        <p:nvSpPr>
          <p:cNvPr id="5" name="TextBox 4"/>
          <p:cNvSpPr txBox="1">
            <a:spLocks noChangeArrowheads="1"/>
          </p:cNvSpPr>
          <p:nvPr/>
        </p:nvSpPr>
        <p:spPr bwMode="auto">
          <a:xfrm>
            <a:off x="4876800" y="3514725"/>
            <a:ext cx="3073400" cy="4778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dirty="0">
                <a:solidFill>
                  <a:srgbClr val="008000"/>
                </a:solidFill>
              </a:rPr>
              <a:t>one base pair</a:t>
            </a:r>
          </a:p>
        </p:txBody>
      </p:sp>
      <p:sp>
        <p:nvSpPr>
          <p:cNvPr id="6" name="TextBox 5"/>
          <p:cNvSpPr txBox="1">
            <a:spLocks noChangeArrowheads="1"/>
          </p:cNvSpPr>
          <p:nvPr/>
        </p:nvSpPr>
        <p:spPr bwMode="auto">
          <a:xfrm>
            <a:off x="0" y="3992563"/>
            <a:ext cx="9144000" cy="830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dirty="0">
                <a:solidFill>
                  <a:srgbClr val="0000FF"/>
                </a:solidFill>
              </a:rPr>
              <a:t>These are called point mutations because they occur at a single point in the DNA sequence. </a:t>
            </a:r>
          </a:p>
        </p:txBody>
      </p:sp>
      <p:sp>
        <p:nvSpPr>
          <p:cNvPr id="7" name="TextBox 6"/>
          <p:cNvSpPr txBox="1"/>
          <p:nvPr/>
        </p:nvSpPr>
        <p:spPr>
          <a:xfrm>
            <a:off x="1282700" y="5029200"/>
            <a:ext cx="6819900" cy="1384300"/>
          </a:xfrm>
          <a:prstGeom prst="rect">
            <a:avLst/>
          </a:prstGeom>
        </p:spPr>
        <p:style>
          <a:lnRef idx="1">
            <a:schemeClr val="accent5"/>
          </a:lnRef>
          <a:fillRef idx="3">
            <a:schemeClr val="accent5"/>
          </a:fillRef>
          <a:effectRef idx="2">
            <a:schemeClr val="accent5"/>
          </a:effectRef>
          <a:fontRef idx="minor">
            <a:schemeClr val="lt1"/>
          </a:fontRef>
        </p:style>
        <p:txBody>
          <a:bodyPr>
            <a:spAutoFit/>
          </a:bodyPr>
          <a:lstStyle/>
          <a:p>
            <a:pPr>
              <a:defRPr/>
            </a:pPr>
            <a:r>
              <a:rPr lang="en-US" sz="2800" dirty="0">
                <a:solidFill>
                  <a:srgbClr val="800000"/>
                </a:solidFill>
              </a:rPr>
              <a:t>There are two types of point mutations:</a:t>
            </a:r>
          </a:p>
          <a:p>
            <a:pPr>
              <a:defRPr/>
            </a:pPr>
            <a:r>
              <a:rPr lang="en-US" sz="2800" dirty="0">
                <a:solidFill>
                  <a:srgbClr val="800000"/>
                </a:solidFill>
              </a:rPr>
              <a:t>a) base pair substitutions</a:t>
            </a:r>
          </a:p>
          <a:p>
            <a:pPr>
              <a:defRPr/>
            </a:pPr>
            <a:r>
              <a:rPr lang="en-US" sz="2800" dirty="0">
                <a:solidFill>
                  <a:srgbClr val="800000"/>
                </a:solidFill>
              </a:rPr>
              <a:t>b) base pair insertions or deletions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900" decel="100000" fill="hold"/>
                                        <p:tgtEl>
                                          <p:spTgt spid="4"/>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5"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2000"/>
                                        <p:tgtEl>
                                          <p:spTgt spid="5"/>
                                        </p:tgtEl>
                                      </p:cBhvr>
                                    </p:animEffect>
                                    <p:anim calcmode="lin" valueType="num">
                                      <p:cBhvr>
                                        <p:cTn id="16" dur="2000" fill="hold"/>
                                        <p:tgtEl>
                                          <p:spTgt spid="5"/>
                                        </p:tgtEl>
                                        <p:attrNameLst>
                                          <p:attrName>style.rotation</p:attrName>
                                        </p:attrNameLst>
                                      </p:cBhvr>
                                      <p:tavLst>
                                        <p:tav tm="0">
                                          <p:val>
                                            <p:fltVal val="720"/>
                                          </p:val>
                                        </p:tav>
                                        <p:tav tm="100000">
                                          <p:val>
                                            <p:fltVal val="0"/>
                                          </p:val>
                                        </p:tav>
                                      </p:tavLst>
                                    </p:anim>
                                    <p:anim calcmode="lin" valueType="num">
                                      <p:cBhvr>
                                        <p:cTn id="17" dur="2000" fill="hold"/>
                                        <p:tgtEl>
                                          <p:spTgt spid="5"/>
                                        </p:tgtEl>
                                        <p:attrNameLst>
                                          <p:attrName>ppt_h</p:attrName>
                                        </p:attrNameLst>
                                      </p:cBhvr>
                                      <p:tavLst>
                                        <p:tav tm="0">
                                          <p:val>
                                            <p:fltVal val="0"/>
                                          </p:val>
                                        </p:tav>
                                        <p:tav tm="100000">
                                          <p:val>
                                            <p:strVal val="#ppt_h"/>
                                          </p:val>
                                        </p:tav>
                                      </p:tavLst>
                                    </p:anim>
                                    <p:anim calcmode="lin" valueType="num">
                                      <p:cBhvr>
                                        <p:cTn id="18" dur="2000" fill="hold"/>
                                        <p:tgtEl>
                                          <p:spTgt spid="5"/>
                                        </p:tgtEl>
                                        <p:attrNameLst>
                                          <p:attrName>ppt_w</p:attrName>
                                        </p:attrNameLst>
                                      </p:cBhvr>
                                      <p:tavLst>
                                        <p:tav tm="0">
                                          <p:val>
                                            <p:fltVal val="0"/>
                                          </p:val>
                                        </p:tav>
                                        <p:tav tm="100000">
                                          <p:val>
                                            <p:strVal val="#ppt_w"/>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1000"/>
                                        <p:tgtEl>
                                          <p:spTgt spid="6"/>
                                        </p:tgtEl>
                                      </p:cBhvr>
                                    </p:animEffect>
                                    <p:anim calcmode="lin" valueType="num">
                                      <p:cBhvr>
                                        <p:cTn id="24" dur="1000" fill="hold"/>
                                        <p:tgtEl>
                                          <p:spTgt spid="6"/>
                                        </p:tgtEl>
                                        <p:attrNameLst>
                                          <p:attrName>ppt_x</p:attrName>
                                        </p:attrNameLst>
                                      </p:cBhvr>
                                      <p:tavLst>
                                        <p:tav tm="0">
                                          <p:val>
                                            <p:strVal val="#ppt_x"/>
                                          </p:val>
                                        </p:tav>
                                        <p:tav tm="100000">
                                          <p:val>
                                            <p:strVal val="#ppt_x"/>
                                          </p:val>
                                        </p:tav>
                                      </p:tavLst>
                                    </p:anim>
                                    <p:anim calcmode="lin" valueType="num">
                                      <p:cBhvr>
                                        <p:cTn id="25" dur="900" decel="100000" fill="hold"/>
                                        <p:tgtEl>
                                          <p:spTgt spid="6"/>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6" presetClass="entr" presetSubtype="0" fill="hold" grpId="0" nodeType="clickEffect">
                                  <p:stCondLst>
                                    <p:cond delay="0"/>
                                  </p:stCondLst>
                                  <p:iterate type="wd">
                                    <p:tmPct val="10000"/>
                                  </p:iterate>
                                  <p:childTnLst>
                                    <p:set>
                                      <p:cBhvr>
                                        <p:cTn id="30" dur="1" fill="hold">
                                          <p:stCondLst>
                                            <p:cond delay="0"/>
                                          </p:stCondLst>
                                        </p:cTn>
                                        <p:tgtEl>
                                          <p:spTgt spid="7">
                                            <p:txEl>
                                              <p:pRg st="0" end="0"/>
                                            </p:txEl>
                                          </p:spTgt>
                                        </p:tgtEl>
                                        <p:attrNameLst>
                                          <p:attrName>style.visibility</p:attrName>
                                        </p:attrNameLst>
                                      </p:cBhvr>
                                      <p:to>
                                        <p:strVal val="visible"/>
                                      </p:to>
                                    </p:set>
                                    <p:animEffect transition="in" filter="wipe(down)">
                                      <p:cBhvr>
                                        <p:cTn id="31" dur="580">
                                          <p:stCondLst>
                                            <p:cond delay="0"/>
                                          </p:stCondLst>
                                        </p:cTn>
                                        <p:tgtEl>
                                          <p:spTgt spid="7">
                                            <p:txEl>
                                              <p:pRg st="0" end="0"/>
                                            </p:txEl>
                                          </p:spTgt>
                                        </p:tgtEl>
                                      </p:cBhvr>
                                    </p:animEffect>
                                    <p:anim calcmode="lin" valueType="num">
                                      <p:cBhvr>
                                        <p:cTn id="32" dur="1822" tmFilter="0,0; 0.14,0.36; 0.43,0.73; 0.71,0.91; 1.0,1.0">
                                          <p:stCondLst>
                                            <p:cond delay="0"/>
                                          </p:stCondLst>
                                        </p:cTn>
                                        <p:tgtEl>
                                          <p:spTgt spid="7">
                                            <p:txEl>
                                              <p:pRg st="0" end="0"/>
                                            </p:txEl>
                                          </p:spTgt>
                                        </p:tgtEl>
                                        <p:attrNameLst>
                                          <p:attrName>ppt_x</p:attrName>
                                        </p:attrNameLst>
                                      </p:cBhvr>
                                      <p:tavLst>
                                        <p:tav tm="0">
                                          <p:val>
                                            <p:strVal val="#ppt_x-0.25"/>
                                          </p:val>
                                        </p:tav>
                                        <p:tav tm="100000">
                                          <p:val>
                                            <p:strVal val="#ppt_x"/>
                                          </p:val>
                                        </p:tav>
                                      </p:tavLst>
                                    </p:anim>
                                    <p:anim calcmode="lin" valueType="num">
                                      <p:cBhvr>
                                        <p:cTn id="33" dur="664" tmFilter="0.0,0.0; 0.25,0.07; 0.50,0.2; 0.75,0.467; 1.0,1.0">
                                          <p:stCondLst>
                                            <p:cond delay="0"/>
                                          </p:stCondLst>
                                        </p:cTn>
                                        <p:tgtEl>
                                          <p:spTgt spid="7">
                                            <p:txEl>
                                              <p:pRg st="0" end="0"/>
                                            </p:txEl>
                                          </p:spTgt>
                                        </p:tgtEl>
                                        <p:attrNameLst>
                                          <p:attrName>ppt_y</p:attrName>
                                        </p:attrNameLst>
                                      </p:cBhvr>
                                      <p:tavLst>
                                        <p:tav tm="0" fmla="#ppt_y-sin(pi*$)/3">
                                          <p:val>
                                            <p:fltVal val="0.5"/>
                                          </p:val>
                                        </p:tav>
                                        <p:tav tm="100000">
                                          <p:val>
                                            <p:fltVal val="1"/>
                                          </p:val>
                                        </p:tav>
                                      </p:tavLst>
                                    </p:anim>
                                    <p:anim calcmode="lin" valueType="num">
                                      <p:cBhvr>
                                        <p:cTn id="34" dur="664" tmFilter="0, 0; 0.125,0.2665; 0.25,0.4; 0.375,0.465; 0.5,0.5;  0.625,0.535; 0.75,0.6; 0.875,0.7335; 1,1">
                                          <p:stCondLst>
                                            <p:cond delay="664"/>
                                          </p:stCondLst>
                                        </p:cTn>
                                        <p:tgtEl>
                                          <p:spTgt spid="7">
                                            <p:txEl>
                                              <p:pRg st="0" end="0"/>
                                            </p:txEl>
                                          </p:spTgt>
                                        </p:tgtEl>
                                        <p:attrNameLst>
                                          <p:attrName>ppt_y</p:attrName>
                                        </p:attrNameLst>
                                      </p:cBhvr>
                                      <p:tavLst>
                                        <p:tav tm="0" fmla="#ppt_y-sin(pi*$)/9">
                                          <p:val>
                                            <p:fltVal val="0"/>
                                          </p:val>
                                        </p:tav>
                                        <p:tav tm="100000">
                                          <p:val>
                                            <p:fltVal val="1"/>
                                          </p:val>
                                        </p:tav>
                                      </p:tavLst>
                                    </p:anim>
                                    <p:anim calcmode="lin" valueType="num">
                                      <p:cBhvr>
                                        <p:cTn id="35" dur="332" tmFilter="0, 0; 0.125,0.2665; 0.25,0.4; 0.375,0.465; 0.5,0.5;  0.625,0.535; 0.75,0.6; 0.875,0.7335; 1,1">
                                          <p:stCondLst>
                                            <p:cond delay="1324"/>
                                          </p:stCondLst>
                                        </p:cTn>
                                        <p:tgtEl>
                                          <p:spTgt spid="7">
                                            <p:txEl>
                                              <p:pRg st="0" end="0"/>
                                            </p:txEl>
                                          </p:spTgt>
                                        </p:tgtEl>
                                        <p:attrNameLst>
                                          <p:attrName>ppt_y</p:attrName>
                                        </p:attrNameLst>
                                      </p:cBhvr>
                                      <p:tavLst>
                                        <p:tav tm="0" fmla="#ppt_y-sin(pi*$)/27">
                                          <p:val>
                                            <p:fltVal val="0"/>
                                          </p:val>
                                        </p:tav>
                                        <p:tav tm="100000">
                                          <p:val>
                                            <p:fltVal val="1"/>
                                          </p:val>
                                        </p:tav>
                                      </p:tavLst>
                                    </p:anim>
                                    <p:anim calcmode="lin" valueType="num">
                                      <p:cBhvr>
                                        <p:cTn id="36" dur="164" tmFilter="0, 0; 0.125,0.2665; 0.25,0.4; 0.375,0.465; 0.5,0.5;  0.625,0.535; 0.75,0.6; 0.875,0.7335; 1,1">
                                          <p:stCondLst>
                                            <p:cond delay="1656"/>
                                          </p:stCondLst>
                                        </p:cTn>
                                        <p:tgtEl>
                                          <p:spTgt spid="7">
                                            <p:txEl>
                                              <p:pRg st="0" end="0"/>
                                            </p:txEl>
                                          </p:spTgt>
                                        </p:tgtEl>
                                        <p:attrNameLst>
                                          <p:attrName>ppt_y</p:attrName>
                                        </p:attrNameLst>
                                      </p:cBhvr>
                                      <p:tavLst>
                                        <p:tav tm="0" fmla="#ppt_y-sin(pi*$)/81">
                                          <p:val>
                                            <p:fltVal val="0"/>
                                          </p:val>
                                        </p:tav>
                                        <p:tav tm="100000">
                                          <p:val>
                                            <p:fltVal val="1"/>
                                          </p:val>
                                        </p:tav>
                                      </p:tavLst>
                                    </p:anim>
                                    <p:animScale>
                                      <p:cBhvr>
                                        <p:cTn id="37" dur="26">
                                          <p:stCondLst>
                                            <p:cond delay="650"/>
                                          </p:stCondLst>
                                        </p:cTn>
                                        <p:tgtEl>
                                          <p:spTgt spid="7">
                                            <p:txEl>
                                              <p:pRg st="0" end="0"/>
                                            </p:txEl>
                                          </p:spTgt>
                                        </p:tgtEl>
                                      </p:cBhvr>
                                      <p:to x="100000" y="60000"/>
                                    </p:animScale>
                                    <p:animScale>
                                      <p:cBhvr>
                                        <p:cTn id="38" dur="166" decel="50000">
                                          <p:stCondLst>
                                            <p:cond delay="676"/>
                                          </p:stCondLst>
                                        </p:cTn>
                                        <p:tgtEl>
                                          <p:spTgt spid="7">
                                            <p:txEl>
                                              <p:pRg st="0" end="0"/>
                                            </p:txEl>
                                          </p:spTgt>
                                        </p:tgtEl>
                                      </p:cBhvr>
                                      <p:to x="100000" y="100000"/>
                                    </p:animScale>
                                    <p:animScale>
                                      <p:cBhvr>
                                        <p:cTn id="39" dur="26">
                                          <p:stCondLst>
                                            <p:cond delay="1312"/>
                                          </p:stCondLst>
                                        </p:cTn>
                                        <p:tgtEl>
                                          <p:spTgt spid="7">
                                            <p:txEl>
                                              <p:pRg st="0" end="0"/>
                                            </p:txEl>
                                          </p:spTgt>
                                        </p:tgtEl>
                                      </p:cBhvr>
                                      <p:to x="100000" y="80000"/>
                                    </p:animScale>
                                    <p:animScale>
                                      <p:cBhvr>
                                        <p:cTn id="40" dur="166" decel="50000">
                                          <p:stCondLst>
                                            <p:cond delay="1338"/>
                                          </p:stCondLst>
                                        </p:cTn>
                                        <p:tgtEl>
                                          <p:spTgt spid="7">
                                            <p:txEl>
                                              <p:pRg st="0" end="0"/>
                                            </p:txEl>
                                          </p:spTgt>
                                        </p:tgtEl>
                                      </p:cBhvr>
                                      <p:to x="100000" y="100000"/>
                                    </p:animScale>
                                    <p:animScale>
                                      <p:cBhvr>
                                        <p:cTn id="41" dur="26">
                                          <p:stCondLst>
                                            <p:cond delay="1642"/>
                                          </p:stCondLst>
                                        </p:cTn>
                                        <p:tgtEl>
                                          <p:spTgt spid="7">
                                            <p:txEl>
                                              <p:pRg st="0" end="0"/>
                                            </p:txEl>
                                          </p:spTgt>
                                        </p:tgtEl>
                                      </p:cBhvr>
                                      <p:to x="100000" y="90000"/>
                                    </p:animScale>
                                    <p:animScale>
                                      <p:cBhvr>
                                        <p:cTn id="42" dur="166" decel="50000">
                                          <p:stCondLst>
                                            <p:cond delay="1668"/>
                                          </p:stCondLst>
                                        </p:cTn>
                                        <p:tgtEl>
                                          <p:spTgt spid="7">
                                            <p:txEl>
                                              <p:pRg st="0" end="0"/>
                                            </p:txEl>
                                          </p:spTgt>
                                        </p:tgtEl>
                                      </p:cBhvr>
                                      <p:to x="100000" y="100000"/>
                                    </p:animScale>
                                    <p:animScale>
                                      <p:cBhvr>
                                        <p:cTn id="43" dur="26">
                                          <p:stCondLst>
                                            <p:cond delay="1808"/>
                                          </p:stCondLst>
                                        </p:cTn>
                                        <p:tgtEl>
                                          <p:spTgt spid="7">
                                            <p:txEl>
                                              <p:pRg st="0" end="0"/>
                                            </p:txEl>
                                          </p:spTgt>
                                        </p:tgtEl>
                                      </p:cBhvr>
                                      <p:to x="100000" y="95000"/>
                                    </p:animScale>
                                    <p:animScale>
                                      <p:cBhvr>
                                        <p:cTn id="44" dur="166" decel="50000">
                                          <p:stCondLst>
                                            <p:cond delay="1834"/>
                                          </p:stCondLst>
                                        </p:cTn>
                                        <p:tgtEl>
                                          <p:spTgt spid="7">
                                            <p:txEl>
                                              <p:pRg st="0" end="0"/>
                                            </p:txEl>
                                          </p:spTgt>
                                        </p:tgtEl>
                                      </p:cBhvr>
                                      <p:to x="100000" y="100000"/>
                                    </p:animScale>
                                  </p:childTnLst>
                                </p:cTn>
                              </p:par>
                            </p:childTnLst>
                          </p:cTn>
                        </p:par>
                      </p:childTnLst>
                    </p:cTn>
                  </p:par>
                  <p:par>
                    <p:cTn id="45" fill="hold" nodeType="clickPar">
                      <p:stCondLst>
                        <p:cond delay="indefinite"/>
                      </p:stCondLst>
                      <p:childTnLst>
                        <p:par>
                          <p:cTn id="46" fill="hold" nodeType="withGroup">
                            <p:stCondLst>
                              <p:cond delay="0"/>
                            </p:stCondLst>
                            <p:childTnLst>
                              <p:par>
                                <p:cTn id="47" presetID="26" presetClass="entr" presetSubtype="0" fill="hold" grpId="0" nodeType="clickEffect">
                                  <p:stCondLst>
                                    <p:cond delay="0"/>
                                  </p:stCondLst>
                                  <p:iterate type="wd">
                                    <p:tmPct val="10000"/>
                                  </p:iterate>
                                  <p:childTnLst>
                                    <p:set>
                                      <p:cBhvr>
                                        <p:cTn id="48" dur="1" fill="hold">
                                          <p:stCondLst>
                                            <p:cond delay="0"/>
                                          </p:stCondLst>
                                        </p:cTn>
                                        <p:tgtEl>
                                          <p:spTgt spid="7">
                                            <p:txEl>
                                              <p:pRg st="1" end="1"/>
                                            </p:txEl>
                                          </p:spTgt>
                                        </p:tgtEl>
                                        <p:attrNameLst>
                                          <p:attrName>style.visibility</p:attrName>
                                        </p:attrNameLst>
                                      </p:cBhvr>
                                      <p:to>
                                        <p:strVal val="visible"/>
                                      </p:to>
                                    </p:set>
                                    <p:animEffect transition="in" filter="wipe(down)">
                                      <p:cBhvr>
                                        <p:cTn id="49" dur="580">
                                          <p:stCondLst>
                                            <p:cond delay="0"/>
                                          </p:stCondLst>
                                        </p:cTn>
                                        <p:tgtEl>
                                          <p:spTgt spid="7">
                                            <p:txEl>
                                              <p:pRg st="1" end="1"/>
                                            </p:txEl>
                                          </p:spTgt>
                                        </p:tgtEl>
                                      </p:cBhvr>
                                    </p:animEffect>
                                    <p:anim calcmode="lin" valueType="num">
                                      <p:cBhvr>
                                        <p:cTn id="50" dur="1822" tmFilter="0,0; 0.14,0.36; 0.43,0.73; 0.71,0.91; 1.0,1.0">
                                          <p:stCondLst>
                                            <p:cond delay="0"/>
                                          </p:stCondLst>
                                        </p:cTn>
                                        <p:tgtEl>
                                          <p:spTgt spid="7">
                                            <p:txEl>
                                              <p:pRg st="1" end="1"/>
                                            </p:txEl>
                                          </p:spTgt>
                                        </p:tgtEl>
                                        <p:attrNameLst>
                                          <p:attrName>ppt_x</p:attrName>
                                        </p:attrNameLst>
                                      </p:cBhvr>
                                      <p:tavLst>
                                        <p:tav tm="0">
                                          <p:val>
                                            <p:strVal val="#ppt_x-0.25"/>
                                          </p:val>
                                        </p:tav>
                                        <p:tav tm="100000">
                                          <p:val>
                                            <p:strVal val="#ppt_x"/>
                                          </p:val>
                                        </p:tav>
                                      </p:tavLst>
                                    </p:anim>
                                    <p:anim calcmode="lin" valueType="num">
                                      <p:cBhvr>
                                        <p:cTn id="51" dur="664" tmFilter="0.0,0.0; 0.25,0.07; 0.50,0.2; 0.75,0.467; 1.0,1.0">
                                          <p:stCondLst>
                                            <p:cond delay="0"/>
                                          </p:stCondLst>
                                        </p:cTn>
                                        <p:tgtEl>
                                          <p:spTgt spid="7">
                                            <p:txEl>
                                              <p:pRg st="1" end="1"/>
                                            </p:txEl>
                                          </p:spTgt>
                                        </p:tgtEl>
                                        <p:attrNameLst>
                                          <p:attrName>ppt_y</p:attrName>
                                        </p:attrNameLst>
                                      </p:cBhvr>
                                      <p:tavLst>
                                        <p:tav tm="0" fmla="#ppt_y-sin(pi*$)/3">
                                          <p:val>
                                            <p:fltVal val="0.5"/>
                                          </p:val>
                                        </p:tav>
                                        <p:tav tm="100000">
                                          <p:val>
                                            <p:fltVal val="1"/>
                                          </p:val>
                                        </p:tav>
                                      </p:tavLst>
                                    </p:anim>
                                    <p:anim calcmode="lin" valueType="num">
                                      <p:cBhvr>
                                        <p:cTn id="52" dur="664" tmFilter="0, 0; 0.125,0.2665; 0.25,0.4; 0.375,0.465; 0.5,0.5;  0.625,0.535; 0.75,0.6; 0.875,0.7335; 1,1">
                                          <p:stCondLst>
                                            <p:cond delay="664"/>
                                          </p:stCondLst>
                                        </p:cTn>
                                        <p:tgtEl>
                                          <p:spTgt spid="7">
                                            <p:txEl>
                                              <p:pRg st="1" end="1"/>
                                            </p:txEl>
                                          </p:spTgt>
                                        </p:tgtEl>
                                        <p:attrNameLst>
                                          <p:attrName>ppt_y</p:attrName>
                                        </p:attrNameLst>
                                      </p:cBhvr>
                                      <p:tavLst>
                                        <p:tav tm="0" fmla="#ppt_y-sin(pi*$)/9">
                                          <p:val>
                                            <p:fltVal val="0"/>
                                          </p:val>
                                        </p:tav>
                                        <p:tav tm="100000">
                                          <p:val>
                                            <p:fltVal val="1"/>
                                          </p:val>
                                        </p:tav>
                                      </p:tavLst>
                                    </p:anim>
                                    <p:anim calcmode="lin" valueType="num">
                                      <p:cBhvr>
                                        <p:cTn id="53" dur="332" tmFilter="0, 0; 0.125,0.2665; 0.25,0.4; 0.375,0.465; 0.5,0.5;  0.625,0.535; 0.75,0.6; 0.875,0.7335; 1,1">
                                          <p:stCondLst>
                                            <p:cond delay="1324"/>
                                          </p:stCondLst>
                                        </p:cTn>
                                        <p:tgtEl>
                                          <p:spTgt spid="7">
                                            <p:txEl>
                                              <p:pRg st="1" end="1"/>
                                            </p:txEl>
                                          </p:spTgt>
                                        </p:tgtEl>
                                        <p:attrNameLst>
                                          <p:attrName>ppt_y</p:attrName>
                                        </p:attrNameLst>
                                      </p:cBhvr>
                                      <p:tavLst>
                                        <p:tav tm="0" fmla="#ppt_y-sin(pi*$)/27">
                                          <p:val>
                                            <p:fltVal val="0"/>
                                          </p:val>
                                        </p:tav>
                                        <p:tav tm="100000">
                                          <p:val>
                                            <p:fltVal val="1"/>
                                          </p:val>
                                        </p:tav>
                                      </p:tavLst>
                                    </p:anim>
                                    <p:anim calcmode="lin" valueType="num">
                                      <p:cBhvr>
                                        <p:cTn id="54" dur="164" tmFilter="0, 0; 0.125,0.2665; 0.25,0.4; 0.375,0.465; 0.5,0.5;  0.625,0.535; 0.75,0.6; 0.875,0.7335; 1,1">
                                          <p:stCondLst>
                                            <p:cond delay="1656"/>
                                          </p:stCondLst>
                                        </p:cTn>
                                        <p:tgtEl>
                                          <p:spTgt spid="7">
                                            <p:txEl>
                                              <p:pRg st="1" end="1"/>
                                            </p:txEl>
                                          </p:spTgt>
                                        </p:tgtEl>
                                        <p:attrNameLst>
                                          <p:attrName>ppt_y</p:attrName>
                                        </p:attrNameLst>
                                      </p:cBhvr>
                                      <p:tavLst>
                                        <p:tav tm="0" fmla="#ppt_y-sin(pi*$)/81">
                                          <p:val>
                                            <p:fltVal val="0"/>
                                          </p:val>
                                        </p:tav>
                                        <p:tav tm="100000">
                                          <p:val>
                                            <p:fltVal val="1"/>
                                          </p:val>
                                        </p:tav>
                                      </p:tavLst>
                                    </p:anim>
                                    <p:animScale>
                                      <p:cBhvr>
                                        <p:cTn id="55" dur="26">
                                          <p:stCondLst>
                                            <p:cond delay="650"/>
                                          </p:stCondLst>
                                        </p:cTn>
                                        <p:tgtEl>
                                          <p:spTgt spid="7">
                                            <p:txEl>
                                              <p:pRg st="1" end="1"/>
                                            </p:txEl>
                                          </p:spTgt>
                                        </p:tgtEl>
                                      </p:cBhvr>
                                      <p:to x="100000" y="60000"/>
                                    </p:animScale>
                                    <p:animScale>
                                      <p:cBhvr>
                                        <p:cTn id="56" dur="166" decel="50000">
                                          <p:stCondLst>
                                            <p:cond delay="676"/>
                                          </p:stCondLst>
                                        </p:cTn>
                                        <p:tgtEl>
                                          <p:spTgt spid="7">
                                            <p:txEl>
                                              <p:pRg st="1" end="1"/>
                                            </p:txEl>
                                          </p:spTgt>
                                        </p:tgtEl>
                                      </p:cBhvr>
                                      <p:to x="100000" y="100000"/>
                                    </p:animScale>
                                    <p:animScale>
                                      <p:cBhvr>
                                        <p:cTn id="57" dur="26">
                                          <p:stCondLst>
                                            <p:cond delay="1312"/>
                                          </p:stCondLst>
                                        </p:cTn>
                                        <p:tgtEl>
                                          <p:spTgt spid="7">
                                            <p:txEl>
                                              <p:pRg st="1" end="1"/>
                                            </p:txEl>
                                          </p:spTgt>
                                        </p:tgtEl>
                                      </p:cBhvr>
                                      <p:to x="100000" y="80000"/>
                                    </p:animScale>
                                    <p:animScale>
                                      <p:cBhvr>
                                        <p:cTn id="58" dur="166" decel="50000">
                                          <p:stCondLst>
                                            <p:cond delay="1338"/>
                                          </p:stCondLst>
                                        </p:cTn>
                                        <p:tgtEl>
                                          <p:spTgt spid="7">
                                            <p:txEl>
                                              <p:pRg st="1" end="1"/>
                                            </p:txEl>
                                          </p:spTgt>
                                        </p:tgtEl>
                                      </p:cBhvr>
                                      <p:to x="100000" y="100000"/>
                                    </p:animScale>
                                    <p:animScale>
                                      <p:cBhvr>
                                        <p:cTn id="59" dur="26">
                                          <p:stCondLst>
                                            <p:cond delay="1642"/>
                                          </p:stCondLst>
                                        </p:cTn>
                                        <p:tgtEl>
                                          <p:spTgt spid="7">
                                            <p:txEl>
                                              <p:pRg st="1" end="1"/>
                                            </p:txEl>
                                          </p:spTgt>
                                        </p:tgtEl>
                                      </p:cBhvr>
                                      <p:to x="100000" y="90000"/>
                                    </p:animScale>
                                    <p:animScale>
                                      <p:cBhvr>
                                        <p:cTn id="60" dur="166" decel="50000">
                                          <p:stCondLst>
                                            <p:cond delay="1668"/>
                                          </p:stCondLst>
                                        </p:cTn>
                                        <p:tgtEl>
                                          <p:spTgt spid="7">
                                            <p:txEl>
                                              <p:pRg st="1" end="1"/>
                                            </p:txEl>
                                          </p:spTgt>
                                        </p:tgtEl>
                                      </p:cBhvr>
                                      <p:to x="100000" y="100000"/>
                                    </p:animScale>
                                    <p:animScale>
                                      <p:cBhvr>
                                        <p:cTn id="61" dur="26">
                                          <p:stCondLst>
                                            <p:cond delay="1808"/>
                                          </p:stCondLst>
                                        </p:cTn>
                                        <p:tgtEl>
                                          <p:spTgt spid="7">
                                            <p:txEl>
                                              <p:pRg st="1" end="1"/>
                                            </p:txEl>
                                          </p:spTgt>
                                        </p:tgtEl>
                                      </p:cBhvr>
                                      <p:to x="100000" y="95000"/>
                                    </p:animScale>
                                    <p:animScale>
                                      <p:cBhvr>
                                        <p:cTn id="62" dur="166" decel="50000">
                                          <p:stCondLst>
                                            <p:cond delay="1834"/>
                                          </p:stCondLst>
                                        </p:cTn>
                                        <p:tgtEl>
                                          <p:spTgt spid="7">
                                            <p:txEl>
                                              <p:pRg st="1" end="1"/>
                                            </p:txEl>
                                          </p:spTgt>
                                        </p:tgtEl>
                                      </p:cBhvr>
                                      <p:to x="100000" y="100000"/>
                                    </p:animScale>
                                  </p:childTnLst>
                                </p:cTn>
                              </p:par>
                            </p:childTnLst>
                          </p:cTn>
                        </p:par>
                      </p:childTnLst>
                    </p:cTn>
                  </p:par>
                  <p:par>
                    <p:cTn id="63" fill="hold" nodeType="clickPar">
                      <p:stCondLst>
                        <p:cond delay="indefinite"/>
                      </p:stCondLst>
                      <p:childTnLst>
                        <p:par>
                          <p:cTn id="64" fill="hold" nodeType="withGroup">
                            <p:stCondLst>
                              <p:cond delay="0"/>
                            </p:stCondLst>
                            <p:childTnLst>
                              <p:par>
                                <p:cTn id="65" presetID="26" presetClass="entr" presetSubtype="0" fill="hold" grpId="0" nodeType="clickEffect">
                                  <p:stCondLst>
                                    <p:cond delay="0"/>
                                  </p:stCondLst>
                                  <p:iterate type="wd">
                                    <p:tmPct val="10000"/>
                                  </p:iterate>
                                  <p:childTnLst>
                                    <p:set>
                                      <p:cBhvr>
                                        <p:cTn id="66" dur="1" fill="hold">
                                          <p:stCondLst>
                                            <p:cond delay="0"/>
                                          </p:stCondLst>
                                        </p:cTn>
                                        <p:tgtEl>
                                          <p:spTgt spid="7">
                                            <p:txEl>
                                              <p:pRg st="2" end="2"/>
                                            </p:txEl>
                                          </p:spTgt>
                                        </p:tgtEl>
                                        <p:attrNameLst>
                                          <p:attrName>style.visibility</p:attrName>
                                        </p:attrNameLst>
                                      </p:cBhvr>
                                      <p:to>
                                        <p:strVal val="visible"/>
                                      </p:to>
                                    </p:set>
                                    <p:animEffect transition="in" filter="wipe(down)">
                                      <p:cBhvr>
                                        <p:cTn id="67" dur="580">
                                          <p:stCondLst>
                                            <p:cond delay="0"/>
                                          </p:stCondLst>
                                        </p:cTn>
                                        <p:tgtEl>
                                          <p:spTgt spid="7">
                                            <p:txEl>
                                              <p:pRg st="2" end="2"/>
                                            </p:txEl>
                                          </p:spTgt>
                                        </p:tgtEl>
                                      </p:cBhvr>
                                    </p:animEffect>
                                    <p:anim calcmode="lin" valueType="num">
                                      <p:cBhvr>
                                        <p:cTn id="68" dur="1822" tmFilter="0,0; 0.14,0.36; 0.43,0.73; 0.71,0.91; 1.0,1.0">
                                          <p:stCondLst>
                                            <p:cond delay="0"/>
                                          </p:stCondLst>
                                        </p:cTn>
                                        <p:tgtEl>
                                          <p:spTgt spid="7">
                                            <p:txEl>
                                              <p:pRg st="2" end="2"/>
                                            </p:txEl>
                                          </p:spTgt>
                                        </p:tgtEl>
                                        <p:attrNameLst>
                                          <p:attrName>ppt_x</p:attrName>
                                        </p:attrNameLst>
                                      </p:cBhvr>
                                      <p:tavLst>
                                        <p:tav tm="0">
                                          <p:val>
                                            <p:strVal val="#ppt_x-0.25"/>
                                          </p:val>
                                        </p:tav>
                                        <p:tav tm="100000">
                                          <p:val>
                                            <p:strVal val="#ppt_x"/>
                                          </p:val>
                                        </p:tav>
                                      </p:tavLst>
                                    </p:anim>
                                    <p:anim calcmode="lin" valueType="num">
                                      <p:cBhvr>
                                        <p:cTn id="69" dur="664" tmFilter="0.0,0.0; 0.25,0.07; 0.50,0.2; 0.75,0.467; 1.0,1.0">
                                          <p:stCondLst>
                                            <p:cond delay="0"/>
                                          </p:stCondLst>
                                        </p:cTn>
                                        <p:tgtEl>
                                          <p:spTgt spid="7">
                                            <p:txEl>
                                              <p:pRg st="2" end="2"/>
                                            </p:txEl>
                                          </p:spTgt>
                                        </p:tgtEl>
                                        <p:attrNameLst>
                                          <p:attrName>ppt_y</p:attrName>
                                        </p:attrNameLst>
                                      </p:cBhvr>
                                      <p:tavLst>
                                        <p:tav tm="0" fmla="#ppt_y-sin(pi*$)/3">
                                          <p:val>
                                            <p:fltVal val="0.5"/>
                                          </p:val>
                                        </p:tav>
                                        <p:tav tm="100000">
                                          <p:val>
                                            <p:fltVal val="1"/>
                                          </p:val>
                                        </p:tav>
                                      </p:tavLst>
                                    </p:anim>
                                    <p:anim calcmode="lin" valueType="num">
                                      <p:cBhvr>
                                        <p:cTn id="70" dur="664" tmFilter="0, 0; 0.125,0.2665; 0.25,0.4; 0.375,0.465; 0.5,0.5;  0.625,0.535; 0.75,0.6; 0.875,0.7335; 1,1">
                                          <p:stCondLst>
                                            <p:cond delay="664"/>
                                          </p:stCondLst>
                                        </p:cTn>
                                        <p:tgtEl>
                                          <p:spTgt spid="7">
                                            <p:txEl>
                                              <p:pRg st="2" end="2"/>
                                            </p:txEl>
                                          </p:spTgt>
                                        </p:tgtEl>
                                        <p:attrNameLst>
                                          <p:attrName>ppt_y</p:attrName>
                                        </p:attrNameLst>
                                      </p:cBhvr>
                                      <p:tavLst>
                                        <p:tav tm="0" fmla="#ppt_y-sin(pi*$)/9">
                                          <p:val>
                                            <p:fltVal val="0"/>
                                          </p:val>
                                        </p:tav>
                                        <p:tav tm="100000">
                                          <p:val>
                                            <p:fltVal val="1"/>
                                          </p:val>
                                        </p:tav>
                                      </p:tavLst>
                                    </p:anim>
                                    <p:anim calcmode="lin" valueType="num">
                                      <p:cBhvr>
                                        <p:cTn id="71" dur="332" tmFilter="0, 0; 0.125,0.2665; 0.25,0.4; 0.375,0.465; 0.5,0.5;  0.625,0.535; 0.75,0.6; 0.875,0.7335; 1,1">
                                          <p:stCondLst>
                                            <p:cond delay="1324"/>
                                          </p:stCondLst>
                                        </p:cTn>
                                        <p:tgtEl>
                                          <p:spTgt spid="7">
                                            <p:txEl>
                                              <p:pRg st="2" end="2"/>
                                            </p:txEl>
                                          </p:spTgt>
                                        </p:tgtEl>
                                        <p:attrNameLst>
                                          <p:attrName>ppt_y</p:attrName>
                                        </p:attrNameLst>
                                      </p:cBhvr>
                                      <p:tavLst>
                                        <p:tav tm="0" fmla="#ppt_y-sin(pi*$)/27">
                                          <p:val>
                                            <p:fltVal val="0"/>
                                          </p:val>
                                        </p:tav>
                                        <p:tav tm="100000">
                                          <p:val>
                                            <p:fltVal val="1"/>
                                          </p:val>
                                        </p:tav>
                                      </p:tavLst>
                                    </p:anim>
                                    <p:anim calcmode="lin" valueType="num">
                                      <p:cBhvr>
                                        <p:cTn id="72" dur="164" tmFilter="0, 0; 0.125,0.2665; 0.25,0.4; 0.375,0.465; 0.5,0.5;  0.625,0.535; 0.75,0.6; 0.875,0.7335; 1,1">
                                          <p:stCondLst>
                                            <p:cond delay="1656"/>
                                          </p:stCondLst>
                                        </p:cTn>
                                        <p:tgtEl>
                                          <p:spTgt spid="7">
                                            <p:txEl>
                                              <p:pRg st="2" end="2"/>
                                            </p:txEl>
                                          </p:spTgt>
                                        </p:tgtEl>
                                        <p:attrNameLst>
                                          <p:attrName>ppt_y</p:attrName>
                                        </p:attrNameLst>
                                      </p:cBhvr>
                                      <p:tavLst>
                                        <p:tav tm="0" fmla="#ppt_y-sin(pi*$)/81">
                                          <p:val>
                                            <p:fltVal val="0"/>
                                          </p:val>
                                        </p:tav>
                                        <p:tav tm="100000">
                                          <p:val>
                                            <p:fltVal val="1"/>
                                          </p:val>
                                        </p:tav>
                                      </p:tavLst>
                                    </p:anim>
                                    <p:animScale>
                                      <p:cBhvr>
                                        <p:cTn id="73" dur="26">
                                          <p:stCondLst>
                                            <p:cond delay="650"/>
                                          </p:stCondLst>
                                        </p:cTn>
                                        <p:tgtEl>
                                          <p:spTgt spid="7">
                                            <p:txEl>
                                              <p:pRg st="2" end="2"/>
                                            </p:txEl>
                                          </p:spTgt>
                                        </p:tgtEl>
                                      </p:cBhvr>
                                      <p:to x="100000" y="60000"/>
                                    </p:animScale>
                                    <p:animScale>
                                      <p:cBhvr>
                                        <p:cTn id="74" dur="166" decel="50000">
                                          <p:stCondLst>
                                            <p:cond delay="676"/>
                                          </p:stCondLst>
                                        </p:cTn>
                                        <p:tgtEl>
                                          <p:spTgt spid="7">
                                            <p:txEl>
                                              <p:pRg st="2" end="2"/>
                                            </p:txEl>
                                          </p:spTgt>
                                        </p:tgtEl>
                                      </p:cBhvr>
                                      <p:to x="100000" y="100000"/>
                                    </p:animScale>
                                    <p:animScale>
                                      <p:cBhvr>
                                        <p:cTn id="75" dur="26">
                                          <p:stCondLst>
                                            <p:cond delay="1312"/>
                                          </p:stCondLst>
                                        </p:cTn>
                                        <p:tgtEl>
                                          <p:spTgt spid="7">
                                            <p:txEl>
                                              <p:pRg st="2" end="2"/>
                                            </p:txEl>
                                          </p:spTgt>
                                        </p:tgtEl>
                                      </p:cBhvr>
                                      <p:to x="100000" y="80000"/>
                                    </p:animScale>
                                    <p:animScale>
                                      <p:cBhvr>
                                        <p:cTn id="76" dur="166" decel="50000">
                                          <p:stCondLst>
                                            <p:cond delay="1338"/>
                                          </p:stCondLst>
                                        </p:cTn>
                                        <p:tgtEl>
                                          <p:spTgt spid="7">
                                            <p:txEl>
                                              <p:pRg st="2" end="2"/>
                                            </p:txEl>
                                          </p:spTgt>
                                        </p:tgtEl>
                                      </p:cBhvr>
                                      <p:to x="100000" y="100000"/>
                                    </p:animScale>
                                    <p:animScale>
                                      <p:cBhvr>
                                        <p:cTn id="77" dur="26">
                                          <p:stCondLst>
                                            <p:cond delay="1642"/>
                                          </p:stCondLst>
                                        </p:cTn>
                                        <p:tgtEl>
                                          <p:spTgt spid="7">
                                            <p:txEl>
                                              <p:pRg st="2" end="2"/>
                                            </p:txEl>
                                          </p:spTgt>
                                        </p:tgtEl>
                                      </p:cBhvr>
                                      <p:to x="100000" y="90000"/>
                                    </p:animScale>
                                    <p:animScale>
                                      <p:cBhvr>
                                        <p:cTn id="78" dur="166" decel="50000">
                                          <p:stCondLst>
                                            <p:cond delay="1668"/>
                                          </p:stCondLst>
                                        </p:cTn>
                                        <p:tgtEl>
                                          <p:spTgt spid="7">
                                            <p:txEl>
                                              <p:pRg st="2" end="2"/>
                                            </p:txEl>
                                          </p:spTgt>
                                        </p:tgtEl>
                                      </p:cBhvr>
                                      <p:to x="100000" y="100000"/>
                                    </p:animScale>
                                    <p:animScale>
                                      <p:cBhvr>
                                        <p:cTn id="79" dur="26">
                                          <p:stCondLst>
                                            <p:cond delay="1808"/>
                                          </p:stCondLst>
                                        </p:cTn>
                                        <p:tgtEl>
                                          <p:spTgt spid="7">
                                            <p:txEl>
                                              <p:pRg st="2" end="2"/>
                                            </p:txEl>
                                          </p:spTgt>
                                        </p:tgtEl>
                                      </p:cBhvr>
                                      <p:to x="100000" y="95000"/>
                                    </p:animScale>
                                    <p:animScale>
                                      <p:cBhvr>
                                        <p:cTn id="80" dur="166" decel="50000">
                                          <p:stCondLst>
                                            <p:cond delay="1834"/>
                                          </p:stCondLst>
                                        </p:cTn>
                                        <p:tgtEl>
                                          <p:spTgt spid="7">
                                            <p:txEl>
                                              <p:pRg st="2" end="2"/>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build="p" autoUpdateAnimBg="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677863"/>
          </a:xfrm>
          <a:prstGeom prst="rect">
            <a:avLst/>
          </a:prstGeom>
        </p:spPr>
        <p:style>
          <a:lnRef idx="1">
            <a:schemeClr val="accent5"/>
          </a:lnRef>
          <a:fillRef idx="3">
            <a:schemeClr val="accent5"/>
          </a:fillRef>
          <a:effectRef idx="2">
            <a:schemeClr val="accent5"/>
          </a:effectRef>
          <a:fontRef idx="minor">
            <a:schemeClr val="lt1"/>
          </a:fontRef>
        </p:style>
        <p:txBody>
          <a:bodyPr>
            <a:spAutoFit/>
          </a:bodyPr>
          <a:lstStyle/>
          <a:p>
            <a:pPr algn="ctr">
              <a:defRPr/>
            </a:pPr>
            <a:r>
              <a:rPr lang="en-US" sz="3800" dirty="0">
                <a:solidFill>
                  <a:srgbClr val="000090"/>
                </a:solidFill>
              </a:rPr>
              <a:t>Base Pair Substitutions</a:t>
            </a:r>
          </a:p>
        </p:txBody>
      </p:sp>
      <p:sp>
        <p:nvSpPr>
          <p:cNvPr id="3" name="TextBox 2"/>
          <p:cNvSpPr txBox="1">
            <a:spLocks noChangeArrowheads="1"/>
          </p:cNvSpPr>
          <p:nvPr/>
        </p:nvSpPr>
        <p:spPr bwMode="auto">
          <a:xfrm>
            <a:off x="0" y="677863"/>
            <a:ext cx="9144000" cy="6184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a:t>1.  A base pair substitution is the _________________________________________.</a:t>
            </a:r>
          </a:p>
          <a:p>
            <a:pPr eaLnBrk="1" hangingPunct="1"/>
            <a:r>
              <a:rPr lang="en-US" sz="1800" dirty="0"/>
              <a:t>2.  It would affect just that </a:t>
            </a:r>
            <a:r>
              <a:rPr lang="en-US" sz="1800" u="sng" dirty="0">
                <a:solidFill>
                  <a:srgbClr val="0000FF"/>
                </a:solidFill>
              </a:rPr>
              <a:t>one amino acid </a:t>
            </a:r>
            <a:r>
              <a:rPr lang="en-US" sz="1800" dirty="0"/>
              <a:t>coded for by that codon.  </a:t>
            </a:r>
          </a:p>
          <a:p>
            <a:pPr marL="284163" indent="-284163" eaLnBrk="1" hangingPunct="1">
              <a:buFontTx/>
              <a:buAutoNum type="arabicPeriod" startAt="3"/>
            </a:pPr>
            <a:r>
              <a:rPr lang="en-US" sz="1800" dirty="0"/>
              <a:t>If the substitution is in the </a:t>
            </a:r>
            <a:r>
              <a:rPr lang="en-US" sz="1800" u="sng" dirty="0">
                <a:solidFill>
                  <a:srgbClr val="8C2AAC"/>
                </a:solidFill>
              </a:rPr>
              <a:t>3rd position</a:t>
            </a:r>
            <a:r>
              <a:rPr lang="en-US" sz="1800" dirty="0"/>
              <a:t>, it may not have any effect on the organism since there is some redundancy of codons.</a:t>
            </a:r>
          </a:p>
          <a:p>
            <a:pPr eaLnBrk="1" hangingPunct="1"/>
            <a:r>
              <a:rPr lang="en-US" sz="1800" dirty="0"/>
              <a:t> </a:t>
            </a:r>
          </a:p>
          <a:p>
            <a:pPr eaLnBrk="1" hangingPunct="1"/>
            <a:r>
              <a:rPr lang="en-US" sz="1800" dirty="0"/>
              <a:t>	For example:  Alanine:   	GCU</a:t>
            </a:r>
          </a:p>
          <a:p>
            <a:pPr eaLnBrk="1" hangingPunct="1"/>
            <a:r>
              <a:rPr lang="en-US" sz="1800" dirty="0"/>
              <a:t>							GCC</a:t>
            </a:r>
          </a:p>
          <a:p>
            <a:pPr eaLnBrk="1" hangingPunct="1"/>
            <a:r>
              <a:rPr lang="en-US" sz="1800" dirty="0"/>
              <a:t>							GCA</a:t>
            </a:r>
          </a:p>
          <a:p>
            <a:pPr eaLnBrk="1" hangingPunct="1"/>
            <a:r>
              <a:rPr lang="en-US" sz="1800" dirty="0"/>
              <a:t>							GCG</a:t>
            </a:r>
          </a:p>
          <a:p>
            <a:pPr eaLnBrk="1" hangingPunct="1"/>
            <a:r>
              <a:rPr lang="en-US" sz="1800" dirty="0"/>
              <a:t> </a:t>
            </a:r>
          </a:p>
          <a:p>
            <a:pPr algn="ctr" eaLnBrk="1" hangingPunct="1"/>
            <a:r>
              <a:rPr lang="en-US" sz="1800" dirty="0"/>
              <a:t>	A point mutation at the third position would have ________ whatsoever.  The codon would still call for the amino acid _______.  These are called ______________.</a:t>
            </a:r>
          </a:p>
          <a:p>
            <a:pPr eaLnBrk="1" hangingPunct="1"/>
            <a:r>
              <a:rPr lang="en-US" sz="1800" dirty="0"/>
              <a:t> </a:t>
            </a:r>
          </a:p>
          <a:p>
            <a:pPr marL="284163" indent="-284163" eaLnBrk="1" hangingPunct="1">
              <a:buFontTx/>
              <a:buAutoNum type="arabicPeriod" startAt="4"/>
            </a:pPr>
            <a:r>
              <a:rPr lang="en-US" sz="1800" dirty="0"/>
              <a:t>If the substitution were in the ____________ position, it would have a _______ effect.  The wrong amino acid would be called for and inserted into the polypeptide chain that is being manufactured.  Only that one amino acid would be affected.</a:t>
            </a:r>
          </a:p>
          <a:p>
            <a:pPr marL="284163" indent="-284163" eaLnBrk="1" hangingPunct="1"/>
            <a:r>
              <a:rPr lang="en-US" sz="1800" dirty="0"/>
              <a:t> </a:t>
            </a:r>
          </a:p>
          <a:p>
            <a:pPr marL="284163" indent="-284163" eaLnBrk="1" hangingPunct="1">
              <a:buFontTx/>
              <a:buAutoNum type="arabicPeriod" startAt="5"/>
            </a:pPr>
            <a:r>
              <a:rPr lang="en-US" sz="1800" dirty="0"/>
              <a:t>A switched amino acid ______________ have any effect on the proper functioning of that protein.    If the alteration of a single protein is in a crucial area, such as the active site on an enzyme, the protein will not function properly.</a:t>
            </a:r>
          </a:p>
          <a:p>
            <a:pPr eaLnBrk="1" hangingPunct="1"/>
            <a:endParaRPr lang="en-US" sz="1800" dirty="0"/>
          </a:p>
          <a:p>
            <a:pPr eaLnBrk="1" hangingPunct="1"/>
            <a:endParaRPr lang="en-US" sz="1800" dirty="0"/>
          </a:p>
        </p:txBody>
      </p:sp>
      <p:sp>
        <p:nvSpPr>
          <p:cNvPr id="4" name="TextBox 3"/>
          <p:cNvSpPr txBox="1">
            <a:spLocks noChangeArrowheads="1"/>
          </p:cNvSpPr>
          <p:nvPr/>
        </p:nvSpPr>
        <p:spPr bwMode="auto">
          <a:xfrm>
            <a:off x="3378200" y="677863"/>
            <a:ext cx="5765800"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a:solidFill>
                  <a:srgbClr val="FF0000"/>
                </a:solidFill>
              </a:rPr>
              <a:t>replacement of one nitrogen base with another</a:t>
            </a:r>
          </a:p>
        </p:txBody>
      </p:sp>
      <p:sp>
        <p:nvSpPr>
          <p:cNvPr id="7" name="TextBox 6"/>
          <p:cNvSpPr txBox="1">
            <a:spLocks noChangeArrowheads="1"/>
          </p:cNvSpPr>
          <p:nvPr/>
        </p:nvSpPr>
        <p:spPr bwMode="auto">
          <a:xfrm>
            <a:off x="5329318" y="3434773"/>
            <a:ext cx="1638300"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a:solidFill>
                  <a:srgbClr val="008000"/>
                </a:solidFill>
              </a:rPr>
              <a:t>no effect</a:t>
            </a:r>
          </a:p>
        </p:txBody>
      </p:sp>
      <p:sp>
        <p:nvSpPr>
          <p:cNvPr id="8" name="TextBox 7"/>
          <p:cNvSpPr txBox="1">
            <a:spLocks noChangeArrowheads="1"/>
          </p:cNvSpPr>
          <p:nvPr/>
        </p:nvSpPr>
        <p:spPr bwMode="auto">
          <a:xfrm>
            <a:off x="3868818" y="3672725"/>
            <a:ext cx="1638300"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a:solidFill>
                  <a:srgbClr val="008000"/>
                </a:solidFill>
              </a:rPr>
              <a:t>alanine</a:t>
            </a:r>
          </a:p>
        </p:txBody>
      </p:sp>
      <p:sp>
        <p:nvSpPr>
          <p:cNvPr id="9" name="TextBox 8"/>
          <p:cNvSpPr txBox="1">
            <a:spLocks noChangeArrowheads="1"/>
          </p:cNvSpPr>
          <p:nvPr/>
        </p:nvSpPr>
        <p:spPr bwMode="auto">
          <a:xfrm>
            <a:off x="6781800" y="3672725"/>
            <a:ext cx="2362200"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a:solidFill>
                  <a:srgbClr val="008000"/>
                </a:solidFill>
              </a:rPr>
              <a:t>silent mutations</a:t>
            </a:r>
          </a:p>
        </p:txBody>
      </p:sp>
      <p:sp>
        <p:nvSpPr>
          <p:cNvPr id="10" name="TextBox 9"/>
          <p:cNvSpPr txBox="1">
            <a:spLocks noChangeArrowheads="1"/>
          </p:cNvSpPr>
          <p:nvPr/>
        </p:nvSpPr>
        <p:spPr bwMode="auto">
          <a:xfrm>
            <a:off x="3294655" y="4228436"/>
            <a:ext cx="236220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a:solidFill>
                  <a:srgbClr val="FF0000"/>
                </a:solidFill>
              </a:rPr>
              <a:t>first or second</a:t>
            </a:r>
          </a:p>
        </p:txBody>
      </p:sp>
      <p:sp>
        <p:nvSpPr>
          <p:cNvPr id="11" name="TextBox 10"/>
          <p:cNvSpPr txBox="1">
            <a:spLocks noChangeArrowheads="1"/>
          </p:cNvSpPr>
          <p:nvPr/>
        </p:nvSpPr>
        <p:spPr bwMode="auto">
          <a:xfrm>
            <a:off x="7426164" y="4211724"/>
            <a:ext cx="236220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a:solidFill>
                  <a:srgbClr val="FF0000"/>
                </a:solidFill>
              </a:rPr>
              <a:t>greater</a:t>
            </a:r>
          </a:p>
        </p:txBody>
      </p:sp>
      <p:sp>
        <p:nvSpPr>
          <p:cNvPr id="12" name="TextBox 11"/>
          <p:cNvSpPr txBox="1">
            <a:spLocks noChangeArrowheads="1"/>
          </p:cNvSpPr>
          <p:nvPr/>
        </p:nvSpPr>
        <p:spPr bwMode="auto">
          <a:xfrm>
            <a:off x="2570755" y="5319713"/>
            <a:ext cx="2362200"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a:solidFill>
                  <a:srgbClr val="0000FF"/>
                </a:solidFill>
              </a:rPr>
              <a:t> may or may not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7" presetClass="entr" presetSubtype="1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37"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900" decel="100000" fill="hold"/>
                                        <p:tgtEl>
                                          <p:spTgt spid="3">
                                            <p:txEl>
                                              <p:pRg st="1" end="1"/>
                                            </p:txEl>
                                          </p:spTgt>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37" presetClass="entr" presetSubtype="0" fill="hold" grpId="0" nodeType="click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Effect transition="in" filter="fade">
                                      <p:cBhvr>
                                        <p:cTn id="29" dur="1000"/>
                                        <p:tgtEl>
                                          <p:spTgt spid="3">
                                            <p:txEl>
                                              <p:pRg st="2" end="2"/>
                                            </p:txEl>
                                          </p:spTgt>
                                        </p:tgtEl>
                                      </p:cBhvr>
                                    </p:animEffect>
                                    <p:anim calcmode="lin" valueType="num">
                                      <p:cBhvr>
                                        <p:cTn id="3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1" dur="900" decel="100000" fill="hold"/>
                                        <p:tgtEl>
                                          <p:spTgt spid="3">
                                            <p:txEl>
                                              <p:pRg st="2" end="2"/>
                                            </p:txEl>
                                          </p:spTgt>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3">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37" presetClass="entr" presetSubtype="0"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Effect transition="in" filter="fade">
                                      <p:cBhvr>
                                        <p:cTn id="37" dur="1000"/>
                                        <p:tgtEl>
                                          <p:spTgt spid="3">
                                            <p:txEl>
                                              <p:pRg st="4" end="4"/>
                                            </p:txEl>
                                          </p:spTgt>
                                        </p:tgtEl>
                                      </p:cBhvr>
                                    </p:animEffect>
                                    <p:anim calcmode="lin" valueType="num">
                                      <p:cBhvr>
                                        <p:cTn id="3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9" dur="900" decel="100000" fill="hold"/>
                                        <p:tgtEl>
                                          <p:spTgt spid="3">
                                            <p:txEl>
                                              <p:pRg st="4" end="4"/>
                                            </p:txEl>
                                          </p:spTgt>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3">
                                            <p:txEl>
                                              <p:pRg st="4" end="4"/>
                                            </p:txEl>
                                          </p:spTgt>
                                        </p:tgtEl>
                                        <p:attrNameLst>
                                          <p:attrName>ppt_y</p:attrName>
                                        </p:attrNameLst>
                                      </p:cBhvr>
                                      <p:tavLst>
                                        <p:tav tm="0">
                                          <p:val>
                                            <p:strVal val="#ppt_y-.03"/>
                                          </p:val>
                                        </p:tav>
                                        <p:tav tm="100000">
                                          <p:val>
                                            <p:strVal val="#ppt_y"/>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37" presetClass="entr" presetSubtype="0" fill="hold" grpId="0" nodeType="clickEffect">
                                  <p:stCondLst>
                                    <p:cond delay="0"/>
                                  </p:stCondLst>
                                  <p:childTnLst>
                                    <p:set>
                                      <p:cBhvr>
                                        <p:cTn id="44" dur="1" fill="hold">
                                          <p:stCondLst>
                                            <p:cond delay="0"/>
                                          </p:stCondLst>
                                        </p:cTn>
                                        <p:tgtEl>
                                          <p:spTgt spid="3">
                                            <p:txEl>
                                              <p:pRg st="5" end="5"/>
                                            </p:txEl>
                                          </p:spTgt>
                                        </p:tgtEl>
                                        <p:attrNameLst>
                                          <p:attrName>style.visibility</p:attrName>
                                        </p:attrNameLst>
                                      </p:cBhvr>
                                      <p:to>
                                        <p:strVal val="visible"/>
                                      </p:to>
                                    </p:set>
                                    <p:animEffect transition="in" filter="fade">
                                      <p:cBhvr>
                                        <p:cTn id="45" dur="1000"/>
                                        <p:tgtEl>
                                          <p:spTgt spid="3">
                                            <p:txEl>
                                              <p:pRg st="5" end="5"/>
                                            </p:txEl>
                                          </p:spTgt>
                                        </p:tgtEl>
                                      </p:cBhvr>
                                    </p:animEffect>
                                    <p:anim calcmode="lin" valueType="num">
                                      <p:cBhvr>
                                        <p:cTn id="4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7" dur="900" decel="100000" fill="hold"/>
                                        <p:tgtEl>
                                          <p:spTgt spid="3">
                                            <p:txEl>
                                              <p:pRg st="5" end="5"/>
                                            </p:txEl>
                                          </p:spTgt>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3">
                                            <p:txEl>
                                              <p:pRg st="5" end="5"/>
                                            </p:txEl>
                                          </p:spTgt>
                                        </p:tgtEl>
                                        <p:attrNameLst>
                                          <p:attrName>ppt_y</p:attrName>
                                        </p:attrNameLst>
                                      </p:cBhvr>
                                      <p:tavLst>
                                        <p:tav tm="0">
                                          <p:val>
                                            <p:strVal val="#ppt_y-.03"/>
                                          </p:val>
                                        </p:tav>
                                        <p:tav tm="100000">
                                          <p:val>
                                            <p:strVal val="#ppt_y"/>
                                          </p:val>
                                        </p:tav>
                                      </p:tavLst>
                                    </p:anim>
                                  </p:childTnLst>
                                </p:cTn>
                              </p:par>
                            </p:childTnLst>
                          </p:cTn>
                        </p:par>
                      </p:childTnLst>
                    </p:cTn>
                  </p:par>
                  <p:par>
                    <p:cTn id="49" fill="hold" nodeType="clickPar">
                      <p:stCondLst>
                        <p:cond delay="indefinite"/>
                      </p:stCondLst>
                      <p:childTnLst>
                        <p:par>
                          <p:cTn id="50" fill="hold" nodeType="withGroup">
                            <p:stCondLst>
                              <p:cond delay="0"/>
                            </p:stCondLst>
                            <p:childTnLst>
                              <p:par>
                                <p:cTn id="51" presetID="37" presetClass="entr" presetSubtype="0" fill="hold" grpId="0" nodeType="clickEffect">
                                  <p:stCondLst>
                                    <p:cond delay="0"/>
                                  </p:stCondLst>
                                  <p:childTnLst>
                                    <p:set>
                                      <p:cBhvr>
                                        <p:cTn id="52" dur="1" fill="hold">
                                          <p:stCondLst>
                                            <p:cond delay="0"/>
                                          </p:stCondLst>
                                        </p:cTn>
                                        <p:tgtEl>
                                          <p:spTgt spid="3">
                                            <p:txEl>
                                              <p:pRg st="6" end="6"/>
                                            </p:txEl>
                                          </p:spTgt>
                                        </p:tgtEl>
                                        <p:attrNameLst>
                                          <p:attrName>style.visibility</p:attrName>
                                        </p:attrNameLst>
                                      </p:cBhvr>
                                      <p:to>
                                        <p:strVal val="visible"/>
                                      </p:to>
                                    </p:set>
                                    <p:animEffect transition="in" filter="fade">
                                      <p:cBhvr>
                                        <p:cTn id="53" dur="1000"/>
                                        <p:tgtEl>
                                          <p:spTgt spid="3">
                                            <p:txEl>
                                              <p:pRg st="6" end="6"/>
                                            </p:txEl>
                                          </p:spTgt>
                                        </p:tgtEl>
                                      </p:cBhvr>
                                    </p:animEffect>
                                    <p:anim calcmode="lin" valueType="num">
                                      <p:cBhvr>
                                        <p:cTn id="54"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5" dur="900" decel="100000" fill="hold"/>
                                        <p:tgtEl>
                                          <p:spTgt spid="3">
                                            <p:txEl>
                                              <p:pRg st="6" end="6"/>
                                            </p:txEl>
                                          </p:spTgt>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3">
                                            <p:txEl>
                                              <p:pRg st="6" end="6"/>
                                            </p:txEl>
                                          </p:spTgt>
                                        </p:tgtEl>
                                        <p:attrNameLst>
                                          <p:attrName>ppt_y</p:attrName>
                                        </p:attrNameLst>
                                      </p:cBhvr>
                                      <p:tavLst>
                                        <p:tav tm="0">
                                          <p:val>
                                            <p:strVal val="#ppt_y-.03"/>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37" presetClass="entr" presetSubtype="0" fill="hold" grpId="0" nodeType="clickEffect">
                                  <p:stCondLst>
                                    <p:cond delay="0"/>
                                  </p:stCondLst>
                                  <p:childTnLst>
                                    <p:set>
                                      <p:cBhvr>
                                        <p:cTn id="60" dur="1" fill="hold">
                                          <p:stCondLst>
                                            <p:cond delay="0"/>
                                          </p:stCondLst>
                                        </p:cTn>
                                        <p:tgtEl>
                                          <p:spTgt spid="3">
                                            <p:txEl>
                                              <p:pRg st="7" end="7"/>
                                            </p:txEl>
                                          </p:spTgt>
                                        </p:tgtEl>
                                        <p:attrNameLst>
                                          <p:attrName>style.visibility</p:attrName>
                                        </p:attrNameLst>
                                      </p:cBhvr>
                                      <p:to>
                                        <p:strVal val="visible"/>
                                      </p:to>
                                    </p:set>
                                    <p:animEffect transition="in" filter="fade">
                                      <p:cBhvr>
                                        <p:cTn id="61" dur="1000"/>
                                        <p:tgtEl>
                                          <p:spTgt spid="3">
                                            <p:txEl>
                                              <p:pRg st="7" end="7"/>
                                            </p:txEl>
                                          </p:spTgt>
                                        </p:tgtEl>
                                      </p:cBhvr>
                                    </p:animEffect>
                                    <p:anim calcmode="lin" valueType="num">
                                      <p:cBhvr>
                                        <p:cTn id="62"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63" dur="900" decel="100000" fill="hold"/>
                                        <p:tgtEl>
                                          <p:spTgt spid="3">
                                            <p:txEl>
                                              <p:pRg st="7" end="7"/>
                                            </p:txEl>
                                          </p:spTgt>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3">
                                            <p:txEl>
                                              <p:pRg st="7" end="7"/>
                                            </p:txEl>
                                          </p:spTgt>
                                        </p:tgtEl>
                                        <p:attrNameLst>
                                          <p:attrName>ppt_y</p:attrName>
                                        </p:attrNameLst>
                                      </p:cBhvr>
                                      <p:tavLst>
                                        <p:tav tm="0">
                                          <p:val>
                                            <p:strVal val="#ppt_y-.03"/>
                                          </p:val>
                                        </p:tav>
                                        <p:tav tm="100000">
                                          <p:val>
                                            <p:strVal val="#ppt_y"/>
                                          </p:val>
                                        </p:tav>
                                      </p:tavLst>
                                    </p:anim>
                                  </p:childTnLst>
                                </p:cTn>
                              </p:par>
                            </p:childTnLst>
                          </p:cTn>
                        </p:par>
                      </p:childTnLst>
                    </p:cTn>
                  </p:par>
                  <p:par>
                    <p:cTn id="65" fill="hold" nodeType="clickPar">
                      <p:stCondLst>
                        <p:cond delay="indefinite"/>
                      </p:stCondLst>
                      <p:childTnLst>
                        <p:par>
                          <p:cTn id="66" fill="hold" nodeType="withGroup">
                            <p:stCondLst>
                              <p:cond delay="0"/>
                            </p:stCondLst>
                            <p:childTnLst>
                              <p:par>
                                <p:cTn id="67" presetID="37" presetClass="entr" presetSubtype="0" fill="hold" grpId="0" nodeType="clickEffect">
                                  <p:stCondLst>
                                    <p:cond delay="0"/>
                                  </p:stCondLst>
                                  <p:childTnLst>
                                    <p:set>
                                      <p:cBhvr>
                                        <p:cTn id="68" dur="1" fill="hold">
                                          <p:stCondLst>
                                            <p:cond delay="0"/>
                                          </p:stCondLst>
                                        </p:cTn>
                                        <p:tgtEl>
                                          <p:spTgt spid="3">
                                            <p:txEl>
                                              <p:pRg st="9" end="9"/>
                                            </p:txEl>
                                          </p:spTgt>
                                        </p:tgtEl>
                                        <p:attrNameLst>
                                          <p:attrName>style.visibility</p:attrName>
                                        </p:attrNameLst>
                                      </p:cBhvr>
                                      <p:to>
                                        <p:strVal val="visible"/>
                                      </p:to>
                                    </p:set>
                                    <p:animEffect transition="in" filter="fade">
                                      <p:cBhvr>
                                        <p:cTn id="69" dur="1000"/>
                                        <p:tgtEl>
                                          <p:spTgt spid="3">
                                            <p:txEl>
                                              <p:pRg st="9" end="9"/>
                                            </p:txEl>
                                          </p:spTgt>
                                        </p:tgtEl>
                                      </p:cBhvr>
                                    </p:animEffect>
                                    <p:anim calcmode="lin" valueType="num">
                                      <p:cBhvr>
                                        <p:cTn id="70"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71" dur="900" decel="100000" fill="hold"/>
                                        <p:tgtEl>
                                          <p:spTgt spid="3">
                                            <p:txEl>
                                              <p:pRg st="9" end="9"/>
                                            </p:txEl>
                                          </p:spTgt>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3">
                                            <p:txEl>
                                              <p:pRg st="9" end="9"/>
                                            </p:txEl>
                                          </p:spTgt>
                                        </p:tgtEl>
                                        <p:attrNameLst>
                                          <p:attrName>ppt_y</p:attrName>
                                        </p:attrNameLst>
                                      </p:cBhvr>
                                      <p:tavLst>
                                        <p:tav tm="0">
                                          <p:val>
                                            <p:strVal val="#ppt_y-.03"/>
                                          </p:val>
                                        </p:tav>
                                        <p:tav tm="100000">
                                          <p:val>
                                            <p:strVal val="#ppt_y"/>
                                          </p:val>
                                        </p:tav>
                                      </p:tavLst>
                                    </p:anim>
                                  </p:childTnLst>
                                </p:cTn>
                              </p:par>
                            </p:childTnLst>
                          </p:cTn>
                        </p:par>
                      </p:childTnLst>
                    </p:cTn>
                  </p:par>
                  <p:par>
                    <p:cTn id="73" fill="hold" nodeType="clickPar">
                      <p:stCondLst>
                        <p:cond delay="indefinite"/>
                      </p:stCondLst>
                      <p:childTnLst>
                        <p:par>
                          <p:cTn id="74" fill="hold" nodeType="withGroup">
                            <p:stCondLst>
                              <p:cond delay="0"/>
                            </p:stCondLst>
                            <p:childTnLst>
                              <p:par>
                                <p:cTn id="75" presetID="17" presetClass="entr" presetSubtype="10" fill="hold" grpId="0" nodeType="clickEffect">
                                  <p:stCondLst>
                                    <p:cond delay="0"/>
                                  </p:stCondLst>
                                  <p:childTnLst>
                                    <p:set>
                                      <p:cBhvr>
                                        <p:cTn id="76" dur="1" fill="hold">
                                          <p:stCondLst>
                                            <p:cond delay="0"/>
                                          </p:stCondLst>
                                        </p:cTn>
                                        <p:tgtEl>
                                          <p:spTgt spid="7"/>
                                        </p:tgtEl>
                                        <p:attrNameLst>
                                          <p:attrName>style.visibility</p:attrName>
                                        </p:attrNameLst>
                                      </p:cBhvr>
                                      <p:to>
                                        <p:strVal val="visible"/>
                                      </p:to>
                                    </p:set>
                                    <p:anim calcmode="lin" valueType="num">
                                      <p:cBhvr>
                                        <p:cTn id="77" dur="500" fill="hold"/>
                                        <p:tgtEl>
                                          <p:spTgt spid="7"/>
                                        </p:tgtEl>
                                        <p:attrNameLst>
                                          <p:attrName>ppt_w</p:attrName>
                                        </p:attrNameLst>
                                      </p:cBhvr>
                                      <p:tavLst>
                                        <p:tav tm="0">
                                          <p:val>
                                            <p:fltVal val="0"/>
                                          </p:val>
                                        </p:tav>
                                        <p:tav tm="100000">
                                          <p:val>
                                            <p:strVal val="#ppt_w"/>
                                          </p:val>
                                        </p:tav>
                                      </p:tavLst>
                                    </p:anim>
                                    <p:anim calcmode="lin" valueType="num">
                                      <p:cBhvr>
                                        <p:cTn id="78" dur="50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79" fill="hold" nodeType="clickPar">
                      <p:stCondLst>
                        <p:cond delay="indefinite"/>
                      </p:stCondLst>
                      <p:childTnLst>
                        <p:par>
                          <p:cTn id="80" fill="hold" nodeType="withGroup">
                            <p:stCondLst>
                              <p:cond delay="0"/>
                            </p:stCondLst>
                            <p:childTnLst>
                              <p:par>
                                <p:cTn id="81" presetID="17" presetClass="entr" presetSubtype="10" fill="hold" grpId="0" nodeType="clickEffect">
                                  <p:stCondLst>
                                    <p:cond delay="0"/>
                                  </p:stCondLst>
                                  <p:childTnLst>
                                    <p:set>
                                      <p:cBhvr>
                                        <p:cTn id="82" dur="1" fill="hold">
                                          <p:stCondLst>
                                            <p:cond delay="0"/>
                                          </p:stCondLst>
                                        </p:cTn>
                                        <p:tgtEl>
                                          <p:spTgt spid="8"/>
                                        </p:tgtEl>
                                        <p:attrNameLst>
                                          <p:attrName>style.visibility</p:attrName>
                                        </p:attrNameLst>
                                      </p:cBhvr>
                                      <p:to>
                                        <p:strVal val="visible"/>
                                      </p:to>
                                    </p:set>
                                    <p:anim calcmode="lin" valueType="num">
                                      <p:cBhvr>
                                        <p:cTn id="83" dur="500" fill="hold"/>
                                        <p:tgtEl>
                                          <p:spTgt spid="8"/>
                                        </p:tgtEl>
                                        <p:attrNameLst>
                                          <p:attrName>ppt_w</p:attrName>
                                        </p:attrNameLst>
                                      </p:cBhvr>
                                      <p:tavLst>
                                        <p:tav tm="0">
                                          <p:val>
                                            <p:fltVal val="0"/>
                                          </p:val>
                                        </p:tav>
                                        <p:tav tm="100000">
                                          <p:val>
                                            <p:strVal val="#ppt_w"/>
                                          </p:val>
                                        </p:tav>
                                      </p:tavLst>
                                    </p:anim>
                                    <p:anim calcmode="lin" valueType="num">
                                      <p:cBhvr>
                                        <p:cTn id="84" dur="500" fill="hold"/>
                                        <p:tgtEl>
                                          <p:spTgt spid="8"/>
                                        </p:tgtEl>
                                        <p:attrNameLst>
                                          <p:attrName>ppt_h</p:attrName>
                                        </p:attrNameLst>
                                      </p:cBhvr>
                                      <p:tavLst>
                                        <p:tav tm="0">
                                          <p:val>
                                            <p:strVal val="#ppt_h"/>
                                          </p:val>
                                        </p:tav>
                                        <p:tav tm="100000">
                                          <p:val>
                                            <p:strVal val="#ppt_h"/>
                                          </p:val>
                                        </p:tav>
                                      </p:tavLst>
                                    </p:anim>
                                  </p:childTnLst>
                                </p:cTn>
                              </p:par>
                            </p:childTnLst>
                          </p:cTn>
                        </p:par>
                      </p:childTnLst>
                    </p:cTn>
                  </p:par>
                  <p:par>
                    <p:cTn id="85" fill="hold" nodeType="clickPar">
                      <p:stCondLst>
                        <p:cond delay="indefinite"/>
                      </p:stCondLst>
                      <p:childTnLst>
                        <p:par>
                          <p:cTn id="86" fill="hold" nodeType="withGroup">
                            <p:stCondLst>
                              <p:cond delay="0"/>
                            </p:stCondLst>
                            <p:childTnLst>
                              <p:par>
                                <p:cTn id="87" presetID="17" presetClass="entr" presetSubtype="10" fill="hold" grpId="0" nodeType="click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p:cTn id="89" dur="500" fill="hold"/>
                                        <p:tgtEl>
                                          <p:spTgt spid="9"/>
                                        </p:tgtEl>
                                        <p:attrNameLst>
                                          <p:attrName>ppt_w</p:attrName>
                                        </p:attrNameLst>
                                      </p:cBhvr>
                                      <p:tavLst>
                                        <p:tav tm="0">
                                          <p:val>
                                            <p:fltVal val="0"/>
                                          </p:val>
                                        </p:tav>
                                        <p:tav tm="100000">
                                          <p:val>
                                            <p:strVal val="#ppt_w"/>
                                          </p:val>
                                        </p:tav>
                                      </p:tavLst>
                                    </p:anim>
                                    <p:anim calcmode="lin" valueType="num">
                                      <p:cBhvr>
                                        <p:cTn id="90" dur="500" fill="hold"/>
                                        <p:tgtEl>
                                          <p:spTgt spid="9"/>
                                        </p:tgtEl>
                                        <p:attrNameLst>
                                          <p:attrName>ppt_h</p:attrName>
                                        </p:attrNameLst>
                                      </p:cBhvr>
                                      <p:tavLst>
                                        <p:tav tm="0">
                                          <p:val>
                                            <p:strVal val="#ppt_h"/>
                                          </p:val>
                                        </p:tav>
                                        <p:tav tm="100000">
                                          <p:val>
                                            <p:strVal val="#ppt_h"/>
                                          </p:val>
                                        </p:tav>
                                      </p:tavLst>
                                    </p:anim>
                                  </p:childTnLst>
                                </p:cTn>
                              </p:par>
                            </p:childTnLst>
                          </p:cTn>
                        </p:par>
                      </p:childTnLst>
                    </p:cTn>
                  </p:par>
                  <p:par>
                    <p:cTn id="91" fill="hold" nodeType="clickPar">
                      <p:stCondLst>
                        <p:cond delay="indefinite"/>
                      </p:stCondLst>
                      <p:childTnLst>
                        <p:par>
                          <p:cTn id="92" fill="hold" nodeType="withGroup">
                            <p:stCondLst>
                              <p:cond delay="0"/>
                            </p:stCondLst>
                            <p:childTnLst>
                              <p:par>
                                <p:cTn id="93" presetID="37" presetClass="entr" presetSubtype="0" fill="hold" grpId="0" nodeType="clickEffect">
                                  <p:stCondLst>
                                    <p:cond delay="0"/>
                                  </p:stCondLst>
                                  <p:childTnLst>
                                    <p:set>
                                      <p:cBhvr>
                                        <p:cTn id="94" dur="1" fill="hold">
                                          <p:stCondLst>
                                            <p:cond delay="0"/>
                                          </p:stCondLst>
                                        </p:cTn>
                                        <p:tgtEl>
                                          <p:spTgt spid="3">
                                            <p:txEl>
                                              <p:pRg st="11" end="11"/>
                                            </p:txEl>
                                          </p:spTgt>
                                        </p:tgtEl>
                                        <p:attrNameLst>
                                          <p:attrName>style.visibility</p:attrName>
                                        </p:attrNameLst>
                                      </p:cBhvr>
                                      <p:to>
                                        <p:strVal val="visible"/>
                                      </p:to>
                                    </p:set>
                                    <p:animEffect transition="in" filter="fade">
                                      <p:cBhvr>
                                        <p:cTn id="95" dur="1000"/>
                                        <p:tgtEl>
                                          <p:spTgt spid="3">
                                            <p:txEl>
                                              <p:pRg st="11" end="11"/>
                                            </p:txEl>
                                          </p:spTgt>
                                        </p:tgtEl>
                                      </p:cBhvr>
                                    </p:animEffect>
                                    <p:anim calcmode="lin" valueType="num">
                                      <p:cBhvr>
                                        <p:cTn id="96"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97" dur="900" decel="100000" fill="hold"/>
                                        <p:tgtEl>
                                          <p:spTgt spid="3">
                                            <p:txEl>
                                              <p:pRg st="11" end="11"/>
                                            </p:txEl>
                                          </p:spTgt>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3">
                                            <p:txEl>
                                              <p:pRg st="11" end="11"/>
                                            </p:txEl>
                                          </p:spTgt>
                                        </p:tgtEl>
                                        <p:attrNameLst>
                                          <p:attrName>ppt_y</p:attrName>
                                        </p:attrNameLst>
                                      </p:cBhvr>
                                      <p:tavLst>
                                        <p:tav tm="0">
                                          <p:val>
                                            <p:strVal val="#ppt_y-.03"/>
                                          </p:val>
                                        </p:tav>
                                        <p:tav tm="100000">
                                          <p:val>
                                            <p:strVal val="#ppt_y"/>
                                          </p:val>
                                        </p:tav>
                                      </p:tavLst>
                                    </p:anim>
                                  </p:childTnLst>
                                </p:cTn>
                              </p:par>
                            </p:childTnLst>
                          </p:cTn>
                        </p:par>
                      </p:childTnLst>
                    </p:cTn>
                  </p:par>
                  <p:par>
                    <p:cTn id="99" fill="hold" nodeType="clickPar">
                      <p:stCondLst>
                        <p:cond delay="indefinite"/>
                      </p:stCondLst>
                      <p:childTnLst>
                        <p:par>
                          <p:cTn id="100" fill="hold" nodeType="withGroup">
                            <p:stCondLst>
                              <p:cond delay="0"/>
                            </p:stCondLst>
                            <p:childTnLst>
                              <p:par>
                                <p:cTn id="101" presetID="17" presetClass="entr" presetSubtype="10" fill="hold" grpId="0" nodeType="clickEffect">
                                  <p:stCondLst>
                                    <p:cond delay="0"/>
                                  </p:stCondLst>
                                  <p:childTnLst>
                                    <p:set>
                                      <p:cBhvr>
                                        <p:cTn id="102" dur="1" fill="hold">
                                          <p:stCondLst>
                                            <p:cond delay="0"/>
                                          </p:stCondLst>
                                        </p:cTn>
                                        <p:tgtEl>
                                          <p:spTgt spid="10"/>
                                        </p:tgtEl>
                                        <p:attrNameLst>
                                          <p:attrName>style.visibility</p:attrName>
                                        </p:attrNameLst>
                                      </p:cBhvr>
                                      <p:to>
                                        <p:strVal val="visible"/>
                                      </p:to>
                                    </p:set>
                                    <p:anim calcmode="lin" valueType="num">
                                      <p:cBhvr>
                                        <p:cTn id="103" dur="500" fill="hold"/>
                                        <p:tgtEl>
                                          <p:spTgt spid="10"/>
                                        </p:tgtEl>
                                        <p:attrNameLst>
                                          <p:attrName>ppt_w</p:attrName>
                                        </p:attrNameLst>
                                      </p:cBhvr>
                                      <p:tavLst>
                                        <p:tav tm="0">
                                          <p:val>
                                            <p:fltVal val="0"/>
                                          </p:val>
                                        </p:tav>
                                        <p:tav tm="100000">
                                          <p:val>
                                            <p:strVal val="#ppt_w"/>
                                          </p:val>
                                        </p:tav>
                                      </p:tavLst>
                                    </p:anim>
                                    <p:anim calcmode="lin" valueType="num">
                                      <p:cBhvr>
                                        <p:cTn id="104" dur="500" fill="hold"/>
                                        <p:tgtEl>
                                          <p:spTgt spid="10"/>
                                        </p:tgtEl>
                                        <p:attrNameLst>
                                          <p:attrName>ppt_h</p:attrName>
                                        </p:attrNameLst>
                                      </p:cBhvr>
                                      <p:tavLst>
                                        <p:tav tm="0">
                                          <p:val>
                                            <p:strVal val="#ppt_h"/>
                                          </p:val>
                                        </p:tav>
                                        <p:tav tm="100000">
                                          <p:val>
                                            <p:strVal val="#ppt_h"/>
                                          </p:val>
                                        </p:tav>
                                      </p:tavLst>
                                    </p:anim>
                                  </p:childTnLst>
                                </p:cTn>
                              </p:par>
                            </p:childTnLst>
                          </p:cTn>
                        </p:par>
                      </p:childTnLst>
                    </p:cTn>
                  </p:par>
                  <p:par>
                    <p:cTn id="105" fill="hold" nodeType="clickPar">
                      <p:stCondLst>
                        <p:cond delay="indefinite"/>
                      </p:stCondLst>
                      <p:childTnLst>
                        <p:par>
                          <p:cTn id="106" fill="hold" nodeType="withGroup">
                            <p:stCondLst>
                              <p:cond delay="0"/>
                            </p:stCondLst>
                            <p:childTnLst>
                              <p:par>
                                <p:cTn id="107" presetID="17" presetClass="entr" presetSubtype="10" fill="hold" grpId="0" nodeType="clickEffect">
                                  <p:stCondLst>
                                    <p:cond delay="0"/>
                                  </p:stCondLst>
                                  <p:childTnLst>
                                    <p:set>
                                      <p:cBhvr>
                                        <p:cTn id="108" dur="1" fill="hold">
                                          <p:stCondLst>
                                            <p:cond delay="0"/>
                                          </p:stCondLst>
                                        </p:cTn>
                                        <p:tgtEl>
                                          <p:spTgt spid="11"/>
                                        </p:tgtEl>
                                        <p:attrNameLst>
                                          <p:attrName>style.visibility</p:attrName>
                                        </p:attrNameLst>
                                      </p:cBhvr>
                                      <p:to>
                                        <p:strVal val="visible"/>
                                      </p:to>
                                    </p:set>
                                    <p:anim calcmode="lin" valueType="num">
                                      <p:cBhvr>
                                        <p:cTn id="109" dur="500" fill="hold"/>
                                        <p:tgtEl>
                                          <p:spTgt spid="11"/>
                                        </p:tgtEl>
                                        <p:attrNameLst>
                                          <p:attrName>ppt_w</p:attrName>
                                        </p:attrNameLst>
                                      </p:cBhvr>
                                      <p:tavLst>
                                        <p:tav tm="0">
                                          <p:val>
                                            <p:fltVal val="0"/>
                                          </p:val>
                                        </p:tav>
                                        <p:tav tm="100000">
                                          <p:val>
                                            <p:strVal val="#ppt_w"/>
                                          </p:val>
                                        </p:tav>
                                      </p:tavLst>
                                    </p:anim>
                                    <p:anim calcmode="lin" valueType="num">
                                      <p:cBhvr>
                                        <p:cTn id="110" dur="500" fill="hold"/>
                                        <p:tgtEl>
                                          <p:spTgt spid="11"/>
                                        </p:tgtEl>
                                        <p:attrNameLst>
                                          <p:attrName>ppt_h</p:attrName>
                                        </p:attrNameLst>
                                      </p:cBhvr>
                                      <p:tavLst>
                                        <p:tav tm="0">
                                          <p:val>
                                            <p:strVal val="#ppt_h"/>
                                          </p:val>
                                        </p:tav>
                                        <p:tav tm="100000">
                                          <p:val>
                                            <p:strVal val="#ppt_h"/>
                                          </p:val>
                                        </p:tav>
                                      </p:tavLst>
                                    </p:anim>
                                  </p:childTnLst>
                                </p:cTn>
                              </p:par>
                            </p:childTnLst>
                          </p:cTn>
                        </p:par>
                      </p:childTnLst>
                    </p:cTn>
                  </p:par>
                  <p:par>
                    <p:cTn id="111" fill="hold" nodeType="clickPar">
                      <p:stCondLst>
                        <p:cond delay="indefinite"/>
                      </p:stCondLst>
                      <p:childTnLst>
                        <p:par>
                          <p:cTn id="112" fill="hold" nodeType="withGroup">
                            <p:stCondLst>
                              <p:cond delay="0"/>
                            </p:stCondLst>
                            <p:childTnLst>
                              <p:par>
                                <p:cTn id="113" presetID="37" presetClass="entr" presetSubtype="0" fill="hold" grpId="0" nodeType="clickEffect">
                                  <p:stCondLst>
                                    <p:cond delay="0"/>
                                  </p:stCondLst>
                                  <p:childTnLst>
                                    <p:set>
                                      <p:cBhvr>
                                        <p:cTn id="114" dur="1" fill="hold">
                                          <p:stCondLst>
                                            <p:cond delay="0"/>
                                          </p:stCondLst>
                                        </p:cTn>
                                        <p:tgtEl>
                                          <p:spTgt spid="3">
                                            <p:txEl>
                                              <p:pRg st="13" end="13"/>
                                            </p:txEl>
                                          </p:spTgt>
                                        </p:tgtEl>
                                        <p:attrNameLst>
                                          <p:attrName>style.visibility</p:attrName>
                                        </p:attrNameLst>
                                      </p:cBhvr>
                                      <p:to>
                                        <p:strVal val="visible"/>
                                      </p:to>
                                    </p:set>
                                    <p:animEffect transition="in" filter="fade">
                                      <p:cBhvr>
                                        <p:cTn id="115" dur="1000"/>
                                        <p:tgtEl>
                                          <p:spTgt spid="3">
                                            <p:txEl>
                                              <p:pRg st="13" end="13"/>
                                            </p:txEl>
                                          </p:spTgt>
                                        </p:tgtEl>
                                      </p:cBhvr>
                                    </p:animEffect>
                                    <p:anim calcmode="lin" valueType="num">
                                      <p:cBhvr>
                                        <p:cTn id="116" dur="1000" fill="hold"/>
                                        <p:tgtEl>
                                          <p:spTgt spid="3">
                                            <p:txEl>
                                              <p:pRg st="13" end="13"/>
                                            </p:txEl>
                                          </p:spTgt>
                                        </p:tgtEl>
                                        <p:attrNameLst>
                                          <p:attrName>ppt_x</p:attrName>
                                        </p:attrNameLst>
                                      </p:cBhvr>
                                      <p:tavLst>
                                        <p:tav tm="0">
                                          <p:val>
                                            <p:strVal val="#ppt_x"/>
                                          </p:val>
                                        </p:tav>
                                        <p:tav tm="100000">
                                          <p:val>
                                            <p:strVal val="#ppt_x"/>
                                          </p:val>
                                        </p:tav>
                                      </p:tavLst>
                                    </p:anim>
                                    <p:anim calcmode="lin" valueType="num">
                                      <p:cBhvr>
                                        <p:cTn id="117" dur="900" decel="100000" fill="hold"/>
                                        <p:tgtEl>
                                          <p:spTgt spid="3">
                                            <p:txEl>
                                              <p:pRg st="13" end="13"/>
                                            </p:txEl>
                                          </p:spTgt>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3">
                                            <p:txEl>
                                              <p:pRg st="13" end="13"/>
                                            </p:txEl>
                                          </p:spTgt>
                                        </p:tgtEl>
                                        <p:attrNameLst>
                                          <p:attrName>ppt_y</p:attrName>
                                        </p:attrNameLst>
                                      </p:cBhvr>
                                      <p:tavLst>
                                        <p:tav tm="0">
                                          <p:val>
                                            <p:strVal val="#ppt_y-.03"/>
                                          </p:val>
                                        </p:tav>
                                        <p:tav tm="100000">
                                          <p:val>
                                            <p:strVal val="#ppt_y"/>
                                          </p:val>
                                        </p:tav>
                                      </p:tavLst>
                                    </p:anim>
                                  </p:childTnLst>
                                </p:cTn>
                              </p:par>
                            </p:childTnLst>
                          </p:cTn>
                        </p:par>
                      </p:childTnLst>
                    </p:cTn>
                  </p:par>
                  <p:par>
                    <p:cTn id="119" fill="hold" nodeType="clickPar">
                      <p:stCondLst>
                        <p:cond delay="indefinite"/>
                      </p:stCondLst>
                      <p:childTnLst>
                        <p:par>
                          <p:cTn id="120" fill="hold" nodeType="withGroup">
                            <p:stCondLst>
                              <p:cond delay="0"/>
                            </p:stCondLst>
                            <p:childTnLst>
                              <p:par>
                                <p:cTn id="121" presetID="17" presetClass="entr" presetSubtype="10" fill="hold" grpId="0" nodeType="clickEffect">
                                  <p:stCondLst>
                                    <p:cond delay="0"/>
                                  </p:stCondLst>
                                  <p:childTnLst>
                                    <p:set>
                                      <p:cBhvr>
                                        <p:cTn id="122" dur="1" fill="hold">
                                          <p:stCondLst>
                                            <p:cond delay="0"/>
                                          </p:stCondLst>
                                        </p:cTn>
                                        <p:tgtEl>
                                          <p:spTgt spid="12"/>
                                        </p:tgtEl>
                                        <p:attrNameLst>
                                          <p:attrName>style.visibility</p:attrName>
                                        </p:attrNameLst>
                                      </p:cBhvr>
                                      <p:to>
                                        <p:strVal val="visible"/>
                                      </p:to>
                                    </p:set>
                                    <p:anim calcmode="lin" valueType="num">
                                      <p:cBhvr>
                                        <p:cTn id="123" dur="500" fill="hold"/>
                                        <p:tgtEl>
                                          <p:spTgt spid="12"/>
                                        </p:tgtEl>
                                        <p:attrNameLst>
                                          <p:attrName>ppt_w</p:attrName>
                                        </p:attrNameLst>
                                      </p:cBhvr>
                                      <p:tavLst>
                                        <p:tav tm="0">
                                          <p:val>
                                            <p:fltVal val="0"/>
                                          </p:val>
                                        </p:tav>
                                        <p:tav tm="100000">
                                          <p:val>
                                            <p:strVal val="#ppt_w"/>
                                          </p:val>
                                        </p:tav>
                                      </p:tavLst>
                                    </p:anim>
                                    <p:anim calcmode="lin" valueType="num">
                                      <p:cBhvr>
                                        <p:cTn id="124" dur="500" fill="hold"/>
                                        <p:tgtEl>
                                          <p:spTgt spid="1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7" grpId="0"/>
      <p:bldP spid="8" grpId="0"/>
      <p:bldP spid="9" grpId="0"/>
      <p:bldP spid="10" grpId="0"/>
      <p:bldP spid="11" grpId="0"/>
      <p:bldP spid="12"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7800" y="0"/>
            <a:ext cx="8686800" cy="784225"/>
          </a:xfrm>
          <a:prstGeom prst="rect">
            <a:avLst/>
          </a:prstGeom>
        </p:spPr>
        <p:style>
          <a:lnRef idx="1">
            <a:schemeClr val="accent6"/>
          </a:lnRef>
          <a:fillRef idx="3">
            <a:schemeClr val="accent6"/>
          </a:fillRef>
          <a:effectRef idx="2">
            <a:schemeClr val="accent6"/>
          </a:effectRef>
          <a:fontRef idx="minor">
            <a:schemeClr val="lt1"/>
          </a:fontRef>
        </p:style>
        <p:txBody>
          <a:bodyPr>
            <a:spAutoFit/>
          </a:bodyPr>
          <a:lstStyle/>
          <a:p>
            <a:pPr algn="ctr">
              <a:defRPr/>
            </a:pPr>
            <a:r>
              <a:rPr lang="en-US" sz="4500" dirty="0">
                <a:solidFill>
                  <a:srgbClr val="0000FF"/>
                </a:solidFill>
                <a:latin typeface="Apple Casual"/>
                <a:cs typeface="Apple Casual"/>
              </a:rPr>
              <a:t>Let’s look at another example:</a:t>
            </a:r>
          </a:p>
        </p:txBody>
      </p:sp>
      <p:sp>
        <p:nvSpPr>
          <p:cNvPr id="3" name="TextBox 2"/>
          <p:cNvSpPr txBox="1">
            <a:spLocks noChangeArrowheads="1"/>
          </p:cNvSpPr>
          <p:nvPr/>
        </p:nvSpPr>
        <p:spPr bwMode="auto">
          <a:xfrm>
            <a:off x="457200" y="1168400"/>
            <a:ext cx="8166100" cy="4778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500" dirty="0">
                <a:solidFill>
                  <a:srgbClr val="8C2AAC"/>
                </a:solidFill>
              </a:rPr>
              <a:t>What amino acid would be called for by the codon AAG?</a:t>
            </a:r>
          </a:p>
        </p:txBody>
      </p:sp>
      <p:sp>
        <p:nvSpPr>
          <p:cNvPr id="4" name="TextBox 3"/>
          <p:cNvSpPr txBox="1">
            <a:spLocks noChangeArrowheads="1"/>
          </p:cNvSpPr>
          <p:nvPr/>
        </p:nvSpPr>
        <p:spPr bwMode="auto">
          <a:xfrm>
            <a:off x="1866900" y="1646238"/>
            <a:ext cx="5308600" cy="4302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200" dirty="0">
                <a:solidFill>
                  <a:srgbClr val="FF0000"/>
                </a:solidFill>
              </a:rPr>
              <a:t>Answer:  Lysine</a:t>
            </a:r>
          </a:p>
        </p:txBody>
      </p:sp>
      <p:sp>
        <p:nvSpPr>
          <p:cNvPr id="5" name="TextBox 4"/>
          <p:cNvSpPr txBox="1">
            <a:spLocks noChangeArrowheads="1"/>
          </p:cNvSpPr>
          <p:nvPr/>
        </p:nvSpPr>
        <p:spPr bwMode="auto">
          <a:xfrm>
            <a:off x="457200" y="2076450"/>
            <a:ext cx="8166100" cy="8620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500" dirty="0">
                <a:solidFill>
                  <a:srgbClr val="008000"/>
                </a:solidFill>
              </a:rPr>
              <a:t>What would happen if an </a:t>
            </a:r>
            <a:r>
              <a:rPr lang="ja-JP" altLang="en-US" sz="2500">
                <a:solidFill>
                  <a:srgbClr val="008000"/>
                </a:solidFill>
              </a:rPr>
              <a:t>“</a:t>
            </a:r>
            <a:r>
              <a:rPr lang="en-US" altLang="ja-JP" sz="2500" dirty="0">
                <a:solidFill>
                  <a:srgbClr val="008000"/>
                </a:solidFill>
              </a:rPr>
              <a:t>A</a:t>
            </a:r>
            <a:r>
              <a:rPr lang="ja-JP" altLang="en-US" sz="2500">
                <a:solidFill>
                  <a:srgbClr val="008000"/>
                </a:solidFill>
              </a:rPr>
              <a:t>”</a:t>
            </a:r>
            <a:r>
              <a:rPr lang="en-US" altLang="ja-JP" sz="2500" dirty="0">
                <a:solidFill>
                  <a:srgbClr val="008000"/>
                </a:solidFill>
              </a:rPr>
              <a:t> was substituted at the third position in this codon?</a:t>
            </a:r>
            <a:endParaRPr lang="en-US" sz="2500" dirty="0">
              <a:solidFill>
                <a:srgbClr val="008000"/>
              </a:solidFill>
            </a:endParaRPr>
          </a:p>
        </p:txBody>
      </p:sp>
      <p:sp>
        <p:nvSpPr>
          <p:cNvPr id="6" name="TextBox 5"/>
          <p:cNvSpPr txBox="1">
            <a:spLocks noChangeArrowheads="1"/>
          </p:cNvSpPr>
          <p:nvPr/>
        </p:nvSpPr>
        <p:spPr bwMode="auto">
          <a:xfrm>
            <a:off x="673100" y="2938463"/>
            <a:ext cx="8470900" cy="768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200" dirty="0">
                <a:solidFill>
                  <a:srgbClr val="FF0000"/>
                </a:solidFill>
              </a:rPr>
              <a:t>Answer:  The codon AAA would still call for the amino acid lysine. There would be no effect on the protein being made.</a:t>
            </a:r>
          </a:p>
        </p:txBody>
      </p:sp>
      <p:sp>
        <p:nvSpPr>
          <p:cNvPr id="7" name="TextBox 6"/>
          <p:cNvSpPr txBox="1">
            <a:spLocks noChangeArrowheads="1"/>
          </p:cNvSpPr>
          <p:nvPr/>
        </p:nvSpPr>
        <p:spPr bwMode="auto">
          <a:xfrm>
            <a:off x="457200" y="3706813"/>
            <a:ext cx="8166100" cy="8620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500" dirty="0">
                <a:solidFill>
                  <a:srgbClr val="0000FF"/>
                </a:solidFill>
              </a:rPr>
              <a:t>What would happen if a </a:t>
            </a:r>
            <a:r>
              <a:rPr lang="ja-JP" altLang="en-US" sz="2500">
                <a:solidFill>
                  <a:srgbClr val="0000FF"/>
                </a:solidFill>
              </a:rPr>
              <a:t>“</a:t>
            </a:r>
            <a:r>
              <a:rPr lang="en-US" altLang="ja-JP" sz="2500" dirty="0">
                <a:solidFill>
                  <a:srgbClr val="0000FF"/>
                </a:solidFill>
              </a:rPr>
              <a:t>C</a:t>
            </a:r>
            <a:r>
              <a:rPr lang="ja-JP" altLang="en-US" sz="2500">
                <a:solidFill>
                  <a:srgbClr val="0000FF"/>
                </a:solidFill>
              </a:rPr>
              <a:t>”</a:t>
            </a:r>
            <a:r>
              <a:rPr lang="en-US" altLang="ja-JP" sz="2500" dirty="0">
                <a:solidFill>
                  <a:srgbClr val="0000FF"/>
                </a:solidFill>
              </a:rPr>
              <a:t> was substituted at the third position in this codon?</a:t>
            </a:r>
            <a:endParaRPr lang="en-US" sz="2500" dirty="0">
              <a:solidFill>
                <a:srgbClr val="0000FF"/>
              </a:solidFill>
            </a:endParaRPr>
          </a:p>
        </p:txBody>
      </p:sp>
      <p:sp>
        <p:nvSpPr>
          <p:cNvPr id="8" name="TextBox 7"/>
          <p:cNvSpPr txBox="1">
            <a:spLocks noChangeArrowheads="1"/>
          </p:cNvSpPr>
          <p:nvPr/>
        </p:nvSpPr>
        <p:spPr bwMode="auto">
          <a:xfrm>
            <a:off x="673100" y="4568825"/>
            <a:ext cx="8470900" cy="7699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200" dirty="0">
                <a:solidFill>
                  <a:srgbClr val="FF0000"/>
                </a:solidFill>
              </a:rPr>
              <a:t>Answer:  The codon AAC would call for the amino acid asparagine. The protein being made would be altered.</a:t>
            </a:r>
          </a:p>
        </p:txBody>
      </p:sp>
      <p:sp>
        <p:nvSpPr>
          <p:cNvPr id="9" name="TextBox 8"/>
          <p:cNvSpPr txBox="1">
            <a:spLocks noChangeArrowheads="1"/>
          </p:cNvSpPr>
          <p:nvPr/>
        </p:nvSpPr>
        <p:spPr bwMode="auto">
          <a:xfrm>
            <a:off x="457200" y="5338763"/>
            <a:ext cx="8166100" cy="8620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500" dirty="0">
                <a:solidFill>
                  <a:srgbClr val="000000"/>
                </a:solidFill>
              </a:rPr>
              <a:t>What would happen if there was a substitution at the 1</a:t>
            </a:r>
            <a:r>
              <a:rPr lang="en-US" sz="2500" baseline="30000" dirty="0">
                <a:solidFill>
                  <a:srgbClr val="000000"/>
                </a:solidFill>
              </a:rPr>
              <a:t>st</a:t>
            </a:r>
            <a:r>
              <a:rPr lang="en-US" sz="2500" dirty="0">
                <a:solidFill>
                  <a:srgbClr val="000000"/>
                </a:solidFill>
              </a:rPr>
              <a:t> or 2</a:t>
            </a:r>
            <a:r>
              <a:rPr lang="en-US" sz="2500" baseline="30000" dirty="0">
                <a:solidFill>
                  <a:srgbClr val="000000"/>
                </a:solidFill>
              </a:rPr>
              <a:t>nd</a:t>
            </a:r>
            <a:r>
              <a:rPr lang="en-US" sz="2500" dirty="0">
                <a:solidFill>
                  <a:srgbClr val="000000"/>
                </a:solidFill>
              </a:rPr>
              <a:t>  position in this codon?</a:t>
            </a:r>
          </a:p>
        </p:txBody>
      </p:sp>
      <p:sp>
        <p:nvSpPr>
          <p:cNvPr id="10" name="TextBox 9"/>
          <p:cNvSpPr txBox="1">
            <a:spLocks noChangeArrowheads="1"/>
          </p:cNvSpPr>
          <p:nvPr/>
        </p:nvSpPr>
        <p:spPr bwMode="auto">
          <a:xfrm>
            <a:off x="673100" y="6088063"/>
            <a:ext cx="8470900" cy="7699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200" dirty="0">
                <a:solidFill>
                  <a:srgbClr val="FF0000"/>
                </a:solidFill>
              </a:rPr>
              <a:t>Answer:  The wrong amino acid will be called for.  The protein being made would be altered.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900" decel="100000" fill="hold"/>
                                        <p:tgtEl>
                                          <p:spTgt spid="3"/>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50" presetClass="entr" presetSubtype="0" decel="10000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1000" fill="hold"/>
                                        <p:tgtEl>
                                          <p:spTgt spid="4"/>
                                        </p:tgtEl>
                                        <p:attrNameLst>
                                          <p:attrName>ppt_w</p:attrName>
                                        </p:attrNameLst>
                                      </p:cBhvr>
                                      <p:tavLst>
                                        <p:tav tm="0">
                                          <p:val>
                                            <p:strVal val="#ppt_w+.3"/>
                                          </p:val>
                                        </p:tav>
                                        <p:tav tm="100000">
                                          <p:val>
                                            <p:strVal val="#ppt_w"/>
                                          </p:val>
                                        </p:tav>
                                      </p:tavLst>
                                    </p:anim>
                                    <p:anim calcmode="lin" valueType="num">
                                      <p:cBhvr>
                                        <p:cTn id="16" dur="1000" fill="hold"/>
                                        <p:tgtEl>
                                          <p:spTgt spid="4"/>
                                        </p:tgtEl>
                                        <p:attrNameLst>
                                          <p:attrName>ppt_h</p:attrName>
                                        </p:attrNameLst>
                                      </p:cBhvr>
                                      <p:tavLst>
                                        <p:tav tm="0">
                                          <p:val>
                                            <p:strVal val="#ppt_h"/>
                                          </p:val>
                                        </p:tav>
                                        <p:tav tm="100000">
                                          <p:val>
                                            <p:strVal val="#ppt_h"/>
                                          </p:val>
                                        </p:tav>
                                      </p:tavLst>
                                    </p:anim>
                                    <p:animEffect transition="in" filter="fade">
                                      <p:cBhvr>
                                        <p:cTn id="17" dur="1000"/>
                                        <p:tgtEl>
                                          <p:spTgt spid="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7"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000"/>
                                        <p:tgtEl>
                                          <p:spTgt spid="5"/>
                                        </p:tgtEl>
                                      </p:cBhvr>
                                    </p:animEffect>
                                    <p:anim calcmode="lin" valueType="num">
                                      <p:cBhvr>
                                        <p:cTn id="23" dur="1000" fill="hold"/>
                                        <p:tgtEl>
                                          <p:spTgt spid="5"/>
                                        </p:tgtEl>
                                        <p:attrNameLst>
                                          <p:attrName>ppt_x</p:attrName>
                                        </p:attrNameLst>
                                      </p:cBhvr>
                                      <p:tavLst>
                                        <p:tav tm="0">
                                          <p:val>
                                            <p:strVal val="#ppt_x"/>
                                          </p:val>
                                        </p:tav>
                                        <p:tav tm="100000">
                                          <p:val>
                                            <p:strVal val="#ppt_x"/>
                                          </p:val>
                                        </p:tav>
                                      </p:tavLst>
                                    </p:anim>
                                    <p:anim calcmode="lin" valueType="num">
                                      <p:cBhvr>
                                        <p:cTn id="24" dur="900" decel="100000" fill="hold"/>
                                        <p:tgtEl>
                                          <p:spTgt spid="5"/>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50" presetClass="entr" presetSubtype="0" decel="100000"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 calcmode="lin" valueType="num">
                                      <p:cBhvr>
                                        <p:cTn id="30" dur="1000" fill="hold"/>
                                        <p:tgtEl>
                                          <p:spTgt spid="6"/>
                                        </p:tgtEl>
                                        <p:attrNameLst>
                                          <p:attrName>ppt_w</p:attrName>
                                        </p:attrNameLst>
                                      </p:cBhvr>
                                      <p:tavLst>
                                        <p:tav tm="0">
                                          <p:val>
                                            <p:strVal val="#ppt_w+.3"/>
                                          </p:val>
                                        </p:tav>
                                        <p:tav tm="100000">
                                          <p:val>
                                            <p:strVal val="#ppt_w"/>
                                          </p:val>
                                        </p:tav>
                                      </p:tavLst>
                                    </p:anim>
                                    <p:anim calcmode="lin" valueType="num">
                                      <p:cBhvr>
                                        <p:cTn id="31" dur="1000" fill="hold"/>
                                        <p:tgtEl>
                                          <p:spTgt spid="6"/>
                                        </p:tgtEl>
                                        <p:attrNameLst>
                                          <p:attrName>ppt_h</p:attrName>
                                        </p:attrNameLst>
                                      </p:cBhvr>
                                      <p:tavLst>
                                        <p:tav tm="0">
                                          <p:val>
                                            <p:strVal val="#ppt_h"/>
                                          </p:val>
                                        </p:tav>
                                        <p:tav tm="100000">
                                          <p:val>
                                            <p:strVal val="#ppt_h"/>
                                          </p:val>
                                        </p:tav>
                                      </p:tavLst>
                                    </p:anim>
                                    <p:animEffect transition="in" filter="fade">
                                      <p:cBhvr>
                                        <p:cTn id="32" dur="1000"/>
                                        <p:tgtEl>
                                          <p:spTgt spid="6"/>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7" presetClass="entr" presetSubtype="0"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1000"/>
                                        <p:tgtEl>
                                          <p:spTgt spid="7"/>
                                        </p:tgtEl>
                                      </p:cBhvr>
                                    </p:animEffect>
                                    <p:anim calcmode="lin" valueType="num">
                                      <p:cBhvr>
                                        <p:cTn id="38" dur="1000" fill="hold"/>
                                        <p:tgtEl>
                                          <p:spTgt spid="7"/>
                                        </p:tgtEl>
                                        <p:attrNameLst>
                                          <p:attrName>ppt_x</p:attrName>
                                        </p:attrNameLst>
                                      </p:cBhvr>
                                      <p:tavLst>
                                        <p:tav tm="0">
                                          <p:val>
                                            <p:strVal val="#ppt_x"/>
                                          </p:val>
                                        </p:tav>
                                        <p:tav tm="100000">
                                          <p:val>
                                            <p:strVal val="#ppt_x"/>
                                          </p:val>
                                        </p:tav>
                                      </p:tavLst>
                                    </p:anim>
                                    <p:anim calcmode="lin" valueType="num">
                                      <p:cBhvr>
                                        <p:cTn id="39" dur="900" decel="100000" fill="hold"/>
                                        <p:tgtEl>
                                          <p:spTgt spid="7"/>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50" presetClass="entr" presetSubtype="0" decel="100000" fill="hold" grpId="0" nodeType="clickEffect">
                                  <p:stCondLst>
                                    <p:cond delay="0"/>
                                  </p:stCondLst>
                                  <p:childTnLst>
                                    <p:set>
                                      <p:cBhvr>
                                        <p:cTn id="44" dur="1" fill="hold">
                                          <p:stCondLst>
                                            <p:cond delay="0"/>
                                          </p:stCondLst>
                                        </p:cTn>
                                        <p:tgtEl>
                                          <p:spTgt spid="8"/>
                                        </p:tgtEl>
                                        <p:attrNameLst>
                                          <p:attrName>style.visibility</p:attrName>
                                        </p:attrNameLst>
                                      </p:cBhvr>
                                      <p:to>
                                        <p:strVal val="visible"/>
                                      </p:to>
                                    </p:set>
                                    <p:anim calcmode="lin" valueType="num">
                                      <p:cBhvr>
                                        <p:cTn id="45" dur="1000" fill="hold"/>
                                        <p:tgtEl>
                                          <p:spTgt spid="8"/>
                                        </p:tgtEl>
                                        <p:attrNameLst>
                                          <p:attrName>ppt_w</p:attrName>
                                        </p:attrNameLst>
                                      </p:cBhvr>
                                      <p:tavLst>
                                        <p:tav tm="0">
                                          <p:val>
                                            <p:strVal val="#ppt_w+.3"/>
                                          </p:val>
                                        </p:tav>
                                        <p:tav tm="100000">
                                          <p:val>
                                            <p:strVal val="#ppt_w"/>
                                          </p:val>
                                        </p:tav>
                                      </p:tavLst>
                                    </p:anim>
                                    <p:anim calcmode="lin" valueType="num">
                                      <p:cBhvr>
                                        <p:cTn id="46" dur="1000" fill="hold"/>
                                        <p:tgtEl>
                                          <p:spTgt spid="8"/>
                                        </p:tgtEl>
                                        <p:attrNameLst>
                                          <p:attrName>ppt_h</p:attrName>
                                        </p:attrNameLst>
                                      </p:cBhvr>
                                      <p:tavLst>
                                        <p:tav tm="0">
                                          <p:val>
                                            <p:strVal val="#ppt_h"/>
                                          </p:val>
                                        </p:tav>
                                        <p:tav tm="100000">
                                          <p:val>
                                            <p:strVal val="#ppt_h"/>
                                          </p:val>
                                        </p:tav>
                                      </p:tavLst>
                                    </p:anim>
                                    <p:animEffect transition="in" filter="fade">
                                      <p:cBhvr>
                                        <p:cTn id="47" dur="1000"/>
                                        <p:tgtEl>
                                          <p:spTgt spid="8"/>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37" presetClass="entr" presetSubtype="0" fill="hold" grpId="0" nodeType="click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fade">
                                      <p:cBhvr>
                                        <p:cTn id="52" dur="1000"/>
                                        <p:tgtEl>
                                          <p:spTgt spid="9"/>
                                        </p:tgtEl>
                                      </p:cBhvr>
                                    </p:animEffect>
                                    <p:anim calcmode="lin" valueType="num">
                                      <p:cBhvr>
                                        <p:cTn id="53" dur="1000" fill="hold"/>
                                        <p:tgtEl>
                                          <p:spTgt spid="9"/>
                                        </p:tgtEl>
                                        <p:attrNameLst>
                                          <p:attrName>ppt_x</p:attrName>
                                        </p:attrNameLst>
                                      </p:cBhvr>
                                      <p:tavLst>
                                        <p:tav tm="0">
                                          <p:val>
                                            <p:strVal val="#ppt_x"/>
                                          </p:val>
                                        </p:tav>
                                        <p:tav tm="100000">
                                          <p:val>
                                            <p:strVal val="#ppt_x"/>
                                          </p:val>
                                        </p:tav>
                                      </p:tavLst>
                                    </p:anim>
                                    <p:anim calcmode="lin" valueType="num">
                                      <p:cBhvr>
                                        <p:cTn id="54" dur="900" decel="100000" fill="hold"/>
                                        <p:tgtEl>
                                          <p:spTgt spid="9"/>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childTnLst>
                    </p:cTn>
                  </p:par>
                  <p:par>
                    <p:cTn id="56" fill="hold" nodeType="clickPar">
                      <p:stCondLst>
                        <p:cond delay="indefinite"/>
                      </p:stCondLst>
                      <p:childTnLst>
                        <p:par>
                          <p:cTn id="57" fill="hold" nodeType="withGroup">
                            <p:stCondLst>
                              <p:cond delay="0"/>
                            </p:stCondLst>
                            <p:childTnLst>
                              <p:par>
                                <p:cTn id="58" presetID="50" presetClass="entr" presetSubtype="0" decel="100000" fill="hold" grpId="0" nodeType="clickEffect">
                                  <p:stCondLst>
                                    <p:cond delay="0"/>
                                  </p:stCondLst>
                                  <p:childTnLst>
                                    <p:set>
                                      <p:cBhvr>
                                        <p:cTn id="59" dur="1" fill="hold">
                                          <p:stCondLst>
                                            <p:cond delay="0"/>
                                          </p:stCondLst>
                                        </p:cTn>
                                        <p:tgtEl>
                                          <p:spTgt spid="10"/>
                                        </p:tgtEl>
                                        <p:attrNameLst>
                                          <p:attrName>style.visibility</p:attrName>
                                        </p:attrNameLst>
                                      </p:cBhvr>
                                      <p:to>
                                        <p:strVal val="visible"/>
                                      </p:to>
                                    </p:set>
                                    <p:anim calcmode="lin" valueType="num">
                                      <p:cBhvr>
                                        <p:cTn id="60" dur="1000" fill="hold"/>
                                        <p:tgtEl>
                                          <p:spTgt spid="10"/>
                                        </p:tgtEl>
                                        <p:attrNameLst>
                                          <p:attrName>ppt_w</p:attrName>
                                        </p:attrNameLst>
                                      </p:cBhvr>
                                      <p:tavLst>
                                        <p:tav tm="0">
                                          <p:val>
                                            <p:strVal val="#ppt_w+.3"/>
                                          </p:val>
                                        </p:tav>
                                        <p:tav tm="100000">
                                          <p:val>
                                            <p:strVal val="#ppt_w"/>
                                          </p:val>
                                        </p:tav>
                                      </p:tavLst>
                                    </p:anim>
                                    <p:anim calcmode="lin" valueType="num">
                                      <p:cBhvr>
                                        <p:cTn id="61" dur="1000" fill="hold"/>
                                        <p:tgtEl>
                                          <p:spTgt spid="10"/>
                                        </p:tgtEl>
                                        <p:attrNameLst>
                                          <p:attrName>ppt_h</p:attrName>
                                        </p:attrNameLst>
                                      </p:cBhvr>
                                      <p:tavLst>
                                        <p:tav tm="0">
                                          <p:val>
                                            <p:strVal val="#ppt_h"/>
                                          </p:val>
                                        </p:tav>
                                        <p:tav tm="100000">
                                          <p:val>
                                            <p:strVal val="#ppt_h"/>
                                          </p:val>
                                        </p:tav>
                                      </p:tavLst>
                                    </p:anim>
                                    <p:animEffect transition="in" filter="fade">
                                      <p:cBhvr>
                                        <p:cTn id="62"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P spid="9" grpId="0"/>
      <p:bldP spid="10" grpId="0"/>
    </p:bldLst>
  </p:timing>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2" name="TextBox 1"/>
          <p:cNvSpPr txBox="1"/>
          <p:nvPr/>
        </p:nvSpPr>
        <p:spPr>
          <a:xfrm>
            <a:off x="0" y="0"/>
            <a:ext cx="9144000" cy="661720"/>
          </a:xfrm>
          <a:prstGeom prst="rect">
            <a:avLst/>
          </a:prstGeom>
        </p:spPr>
        <p:style>
          <a:lnRef idx="0">
            <a:schemeClr val="accent4"/>
          </a:lnRef>
          <a:fillRef idx="3">
            <a:schemeClr val="accent4"/>
          </a:fillRef>
          <a:effectRef idx="3">
            <a:schemeClr val="accent4"/>
          </a:effectRef>
          <a:fontRef idx="minor">
            <a:schemeClr val="lt1"/>
          </a:fontRef>
        </p:style>
        <p:txBody>
          <a:bodyPr>
            <a:spAutoFit/>
          </a:bodyPr>
          <a:lstStyle/>
          <a:p>
            <a:pPr algn="ctr">
              <a:defRPr/>
            </a:pPr>
            <a:r>
              <a:rPr lang="en-US" sz="3700" dirty="0"/>
              <a:t>Insertions and Deletions </a:t>
            </a:r>
          </a:p>
        </p:txBody>
      </p:sp>
      <p:sp>
        <p:nvSpPr>
          <p:cNvPr id="3" name="TextBox 2"/>
          <p:cNvSpPr txBox="1">
            <a:spLocks noChangeArrowheads="1"/>
          </p:cNvSpPr>
          <p:nvPr/>
        </p:nvSpPr>
        <p:spPr bwMode="auto">
          <a:xfrm>
            <a:off x="0" y="661988"/>
            <a:ext cx="9144000" cy="65547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100" dirty="0">
                <a:solidFill>
                  <a:srgbClr val="000090"/>
                </a:solidFill>
              </a:rPr>
              <a:t>1.  This is the:</a:t>
            </a:r>
          </a:p>
          <a:p>
            <a:pPr eaLnBrk="1" hangingPunct="1"/>
            <a:r>
              <a:rPr lang="en-US" sz="2100" dirty="0">
                <a:solidFill>
                  <a:srgbClr val="000090"/>
                </a:solidFill>
              </a:rPr>
              <a:t>2.  These have a </a:t>
            </a:r>
            <a:r>
              <a:rPr lang="en-US" sz="2100" u="sng" dirty="0">
                <a:solidFill>
                  <a:srgbClr val="0000FF"/>
                </a:solidFill>
              </a:rPr>
              <a:t>disastrous</a:t>
            </a:r>
            <a:r>
              <a:rPr lang="en-US" sz="2100" dirty="0">
                <a:solidFill>
                  <a:srgbClr val="000090"/>
                </a:solidFill>
              </a:rPr>
              <a:t> effect on the resulting protein.</a:t>
            </a:r>
          </a:p>
          <a:p>
            <a:pPr eaLnBrk="1" hangingPunct="1"/>
            <a:r>
              <a:rPr lang="en-US" sz="2100" dirty="0">
                <a:solidFill>
                  <a:srgbClr val="000090"/>
                </a:solidFill>
              </a:rPr>
              <a:t>3.  For example:</a:t>
            </a:r>
          </a:p>
          <a:p>
            <a:pPr eaLnBrk="1" hangingPunct="1"/>
            <a:r>
              <a:rPr lang="en-US" sz="2100" dirty="0">
                <a:solidFill>
                  <a:srgbClr val="000090"/>
                </a:solidFill>
              </a:rPr>
              <a:t> </a:t>
            </a:r>
          </a:p>
          <a:p>
            <a:pPr eaLnBrk="1" hangingPunct="1"/>
            <a:r>
              <a:rPr lang="en-US" sz="2100" dirty="0">
                <a:solidFill>
                  <a:srgbClr val="000090"/>
                </a:solidFill>
              </a:rPr>
              <a:t>		AUG		AAU		GUU		UGG		UAU		UAA</a:t>
            </a:r>
          </a:p>
          <a:p>
            <a:pPr eaLnBrk="1" hangingPunct="1"/>
            <a:r>
              <a:rPr lang="en-US" sz="2100" dirty="0">
                <a:solidFill>
                  <a:srgbClr val="000090"/>
                </a:solidFill>
              </a:rPr>
              <a:t> </a:t>
            </a:r>
          </a:p>
          <a:p>
            <a:pPr eaLnBrk="1" hangingPunct="1"/>
            <a:r>
              <a:rPr lang="en-US" sz="2100" dirty="0">
                <a:solidFill>
                  <a:srgbClr val="000090"/>
                </a:solidFill>
              </a:rPr>
              <a:t>If the </a:t>
            </a:r>
            <a:r>
              <a:rPr lang="ja-JP" altLang="en-US" sz="2100" dirty="0">
                <a:solidFill>
                  <a:srgbClr val="000090"/>
                </a:solidFill>
              </a:rPr>
              <a:t>“</a:t>
            </a:r>
            <a:r>
              <a:rPr lang="en-US" altLang="ja-JP" sz="2100" dirty="0">
                <a:solidFill>
                  <a:srgbClr val="000090"/>
                </a:solidFill>
              </a:rPr>
              <a:t>G</a:t>
            </a:r>
            <a:r>
              <a:rPr lang="ja-JP" altLang="en-US" sz="2100" dirty="0">
                <a:solidFill>
                  <a:srgbClr val="000090"/>
                </a:solidFill>
              </a:rPr>
              <a:t>”</a:t>
            </a:r>
            <a:r>
              <a:rPr lang="en-US" altLang="ja-JP" sz="2100" dirty="0">
                <a:solidFill>
                  <a:srgbClr val="000090"/>
                </a:solidFill>
              </a:rPr>
              <a:t> is deleted in the first codon, the codons would be read as follows:</a:t>
            </a:r>
          </a:p>
          <a:p>
            <a:pPr eaLnBrk="1" hangingPunct="1"/>
            <a:r>
              <a:rPr lang="en-US" sz="2100" dirty="0">
                <a:solidFill>
                  <a:srgbClr val="000090"/>
                </a:solidFill>
              </a:rPr>
              <a:t> </a:t>
            </a:r>
          </a:p>
          <a:p>
            <a:pPr eaLnBrk="1" hangingPunct="1"/>
            <a:r>
              <a:rPr lang="en-US" sz="2100" dirty="0">
                <a:solidFill>
                  <a:srgbClr val="000090"/>
                </a:solidFill>
              </a:rPr>
              <a:t>		AUA		AUG		UUU		GGU		AUU		AA		</a:t>
            </a:r>
          </a:p>
          <a:p>
            <a:pPr eaLnBrk="1" hangingPunct="1"/>
            <a:r>
              <a:rPr lang="en-US" sz="2100" dirty="0">
                <a:solidFill>
                  <a:srgbClr val="000090"/>
                </a:solidFill>
              </a:rPr>
              <a:t> </a:t>
            </a:r>
          </a:p>
          <a:p>
            <a:pPr eaLnBrk="1" hangingPunct="1"/>
            <a:r>
              <a:rPr lang="en-US" sz="2100" dirty="0">
                <a:solidFill>
                  <a:srgbClr val="000090"/>
                </a:solidFill>
              </a:rPr>
              <a:t>The codons are still read in groups of _____ nitrogen bases.    </a:t>
            </a:r>
          </a:p>
          <a:p>
            <a:pPr eaLnBrk="1" hangingPunct="1"/>
            <a:r>
              <a:rPr lang="en-US" sz="2100" dirty="0">
                <a:solidFill>
                  <a:srgbClr val="000090"/>
                </a:solidFill>
              </a:rPr>
              <a:t>All of the nucleotides that are downstream of the deletion or addition will be improperly grouped into ______.  </a:t>
            </a:r>
          </a:p>
          <a:p>
            <a:pPr eaLnBrk="1" hangingPunct="1"/>
            <a:r>
              <a:rPr lang="en-US" sz="2100" dirty="0">
                <a:solidFill>
                  <a:srgbClr val="000090"/>
                </a:solidFill>
              </a:rPr>
              <a:t>The addition or deletion of a base would alter the reading of the entire rest of the mRNA.</a:t>
            </a:r>
          </a:p>
          <a:p>
            <a:pPr eaLnBrk="1" hangingPunct="1"/>
            <a:r>
              <a:rPr lang="en-US" sz="2100" dirty="0">
                <a:solidFill>
                  <a:srgbClr val="000090"/>
                </a:solidFill>
              </a:rPr>
              <a:t> </a:t>
            </a:r>
          </a:p>
          <a:p>
            <a:pPr eaLnBrk="1" hangingPunct="1">
              <a:buFontTx/>
              <a:buAutoNum type="arabicPeriod" startAt="4"/>
            </a:pPr>
            <a:r>
              <a:rPr lang="en-US" sz="2100" dirty="0">
                <a:solidFill>
                  <a:srgbClr val="000090"/>
                </a:solidFill>
              </a:rPr>
              <a:t>These are called __________ mutations.</a:t>
            </a:r>
          </a:p>
          <a:p>
            <a:pPr eaLnBrk="1" hangingPunct="1">
              <a:buFontTx/>
              <a:buAutoNum type="arabicPeriod" startAt="4"/>
            </a:pPr>
            <a:r>
              <a:rPr lang="en-US" sz="2100" dirty="0">
                <a:solidFill>
                  <a:srgbClr val="000090"/>
                </a:solidFill>
              </a:rPr>
              <a:t>Frameshift mutations can alter a protein so much that </a:t>
            </a:r>
            <a:r>
              <a:rPr lang="en-US" sz="2100" u="sng" dirty="0">
                <a:solidFill>
                  <a:srgbClr val="008000"/>
                </a:solidFill>
              </a:rPr>
              <a:t>it is unable to perform its normal functions. </a:t>
            </a:r>
          </a:p>
          <a:p>
            <a:pPr eaLnBrk="1" hangingPunct="1"/>
            <a:endParaRPr lang="en-US" sz="2100" dirty="0">
              <a:solidFill>
                <a:srgbClr val="000090"/>
              </a:solidFill>
            </a:endParaRPr>
          </a:p>
        </p:txBody>
      </p:sp>
      <p:sp>
        <p:nvSpPr>
          <p:cNvPr id="4" name="TextBox 3"/>
          <p:cNvSpPr txBox="1">
            <a:spLocks noChangeArrowheads="1"/>
          </p:cNvSpPr>
          <p:nvPr/>
        </p:nvSpPr>
        <p:spPr bwMode="auto">
          <a:xfrm>
            <a:off x="1828800" y="661988"/>
            <a:ext cx="7124700" cy="415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100" dirty="0">
                <a:solidFill>
                  <a:srgbClr val="FF0000"/>
                </a:solidFill>
              </a:rPr>
              <a:t>addition or deletion of a nitrogen base. </a:t>
            </a:r>
          </a:p>
        </p:txBody>
      </p:sp>
      <p:sp>
        <p:nvSpPr>
          <p:cNvPr id="6" name="TextBox 5"/>
          <p:cNvSpPr txBox="1">
            <a:spLocks noChangeArrowheads="1"/>
          </p:cNvSpPr>
          <p:nvPr/>
        </p:nvSpPr>
        <p:spPr bwMode="auto">
          <a:xfrm>
            <a:off x="4495800" y="3851448"/>
            <a:ext cx="1473200" cy="430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100" dirty="0">
                <a:solidFill>
                  <a:srgbClr val="FF0000"/>
                </a:solidFill>
              </a:rPr>
              <a:t>three</a:t>
            </a:r>
          </a:p>
        </p:txBody>
      </p:sp>
      <p:sp>
        <p:nvSpPr>
          <p:cNvPr id="7" name="TextBox 6"/>
          <p:cNvSpPr txBox="1">
            <a:spLocks noChangeArrowheads="1"/>
          </p:cNvSpPr>
          <p:nvPr/>
        </p:nvSpPr>
        <p:spPr bwMode="auto">
          <a:xfrm>
            <a:off x="2857500" y="4489364"/>
            <a:ext cx="1473200" cy="4302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100" dirty="0">
                <a:solidFill>
                  <a:srgbClr val="FF0000"/>
                </a:solidFill>
              </a:rPr>
              <a:t>codons</a:t>
            </a:r>
          </a:p>
        </p:txBody>
      </p:sp>
      <p:sp>
        <p:nvSpPr>
          <p:cNvPr id="8" name="TextBox 7"/>
          <p:cNvSpPr txBox="1">
            <a:spLocks noChangeArrowheads="1"/>
          </p:cNvSpPr>
          <p:nvPr/>
        </p:nvSpPr>
        <p:spPr bwMode="auto">
          <a:xfrm>
            <a:off x="2452446" y="5770736"/>
            <a:ext cx="1473200" cy="4302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100" dirty="0">
                <a:solidFill>
                  <a:srgbClr val="FF0000"/>
                </a:solidFill>
              </a:rPr>
              <a:t>frameshift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3" presetClass="entr" presetSubtype="16"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37"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900" decel="100000" fill="hold"/>
                                        <p:tgtEl>
                                          <p:spTgt spid="3">
                                            <p:txEl>
                                              <p:pRg st="1" end="1"/>
                                            </p:txEl>
                                          </p:spTgt>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37" presetClass="entr" presetSubtype="0" fill="hold" grpId="0" nodeType="click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Effect transition="in" filter="fade">
                                      <p:cBhvr>
                                        <p:cTn id="29" dur="1000"/>
                                        <p:tgtEl>
                                          <p:spTgt spid="3">
                                            <p:txEl>
                                              <p:pRg st="2" end="2"/>
                                            </p:txEl>
                                          </p:spTgt>
                                        </p:tgtEl>
                                      </p:cBhvr>
                                    </p:animEffect>
                                    <p:anim calcmode="lin" valueType="num">
                                      <p:cBhvr>
                                        <p:cTn id="3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1" dur="900" decel="100000" fill="hold"/>
                                        <p:tgtEl>
                                          <p:spTgt spid="3">
                                            <p:txEl>
                                              <p:pRg st="2" end="2"/>
                                            </p:txEl>
                                          </p:spTgt>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3">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37" presetClass="entr" presetSubtype="0"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Effect transition="in" filter="fade">
                                      <p:cBhvr>
                                        <p:cTn id="37" dur="1000"/>
                                        <p:tgtEl>
                                          <p:spTgt spid="3">
                                            <p:txEl>
                                              <p:pRg st="4" end="4"/>
                                            </p:txEl>
                                          </p:spTgt>
                                        </p:tgtEl>
                                      </p:cBhvr>
                                    </p:animEffect>
                                    <p:anim calcmode="lin" valueType="num">
                                      <p:cBhvr>
                                        <p:cTn id="3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9" dur="900" decel="100000" fill="hold"/>
                                        <p:tgtEl>
                                          <p:spTgt spid="3">
                                            <p:txEl>
                                              <p:pRg st="4" end="4"/>
                                            </p:txEl>
                                          </p:spTgt>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3">
                                            <p:txEl>
                                              <p:pRg st="4" end="4"/>
                                            </p:txEl>
                                          </p:spTgt>
                                        </p:tgtEl>
                                        <p:attrNameLst>
                                          <p:attrName>ppt_y</p:attrName>
                                        </p:attrNameLst>
                                      </p:cBhvr>
                                      <p:tavLst>
                                        <p:tav tm="0">
                                          <p:val>
                                            <p:strVal val="#ppt_y-.03"/>
                                          </p:val>
                                        </p:tav>
                                        <p:tav tm="100000">
                                          <p:val>
                                            <p:strVal val="#ppt_y"/>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37" presetClass="entr" presetSubtype="0" fill="hold" grpId="0" nodeType="clickEffect">
                                  <p:stCondLst>
                                    <p:cond delay="0"/>
                                  </p:stCondLst>
                                  <p:childTnLst>
                                    <p:set>
                                      <p:cBhvr>
                                        <p:cTn id="44" dur="1" fill="hold">
                                          <p:stCondLst>
                                            <p:cond delay="0"/>
                                          </p:stCondLst>
                                        </p:cTn>
                                        <p:tgtEl>
                                          <p:spTgt spid="3">
                                            <p:txEl>
                                              <p:pRg st="6" end="6"/>
                                            </p:txEl>
                                          </p:spTgt>
                                        </p:tgtEl>
                                        <p:attrNameLst>
                                          <p:attrName>style.visibility</p:attrName>
                                        </p:attrNameLst>
                                      </p:cBhvr>
                                      <p:to>
                                        <p:strVal val="visible"/>
                                      </p:to>
                                    </p:set>
                                    <p:animEffect transition="in" filter="fade">
                                      <p:cBhvr>
                                        <p:cTn id="45" dur="1000"/>
                                        <p:tgtEl>
                                          <p:spTgt spid="3">
                                            <p:txEl>
                                              <p:pRg st="6" end="6"/>
                                            </p:txEl>
                                          </p:spTgt>
                                        </p:tgtEl>
                                      </p:cBhvr>
                                    </p:animEffect>
                                    <p:anim calcmode="lin" valueType="num">
                                      <p:cBhvr>
                                        <p:cTn id="46"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7" dur="900" decel="100000" fill="hold"/>
                                        <p:tgtEl>
                                          <p:spTgt spid="3">
                                            <p:txEl>
                                              <p:pRg st="6" end="6"/>
                                            </p:txEl>
                                          </p:spTgt>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3">
                                            <p:txEl>
                                              <p:pRg st="6" end="6"/>
                                            </p:txEl>
                                          </p:spTgt>
                                        </p:tgtEl>
                                        <p:attrNameLst>
                                          <p:attrName>ppt_y</p:attrName>
                                        </p:attrNameLst>
                                      </p:cBhvr>
                                      <p:tavLst>
                                        <p:tav tm="0">
                                          <p:val>
                                            <p:strVal val="#ppt_y-.03"/>
                                          </p:val>
                                        </p:tav>
                                        <p:tav tm="100000">
                                          <p:val>
                                            <p:strVal val="#ppt_y"/>
                                          </p:val>
                                        </p:tav>
                                      </p:tavLst>
                                    </p:anim>
                                  </p:childTnLst>
                                </p:cTn>
                              </p:par>
                            </p:childTnLst>
                          </p:cTn>
                        </p:par>
                      </p:childTnLst>
                    </p:cTn>
                  </p:par>
                  <p:par>
                    <p:cTn id="49" fill="hold" nodeType="clickPar">
                      <p:stCondLst>
                        <p:cond delay="indefinite"/>
                      </p:stCondLst>
                      <p:childTnLst>
                        <p:par>
                          <p:cTn id="50" fill="hold" nodeType="withGroup">
                            <p:stCondLst>
                              <p:cond delay="0"/>
                            </p:stCondLst>
                            <p:childTnLst>
                              <p:par>
                                <p:cTn id="51" presetID="37" presetClass="entr" presetSubtype="0" fill="hold" grpId="0" nodeType="clickEffect">
                                  <p:stCondLst>
                                    <p:cond delay="0"/>
                                  </p:stCondLst>
                                  <p:childTnLst>
                                    <p:set>
                                      <p:cBhvr>
                                        <p:cTn id="52" dur="1" fill="hold">
                                          <p:stCondLst>
                                            <p:cond delay="0"/>
                                          </p:stCondLst>
                                        </p:cTn>
                                        <p:tgtEl>
                                          <p:spTgt spid="3">
                                            <p:txEl>
                                              <p:pRg st="8" end="8"/>
                                            </p:txEl>
                                          </p:spTgt>
                                        </p:tgtEl>
                                        <p:attrNameLst>
                                          <p:attrName>style.visibility</p:attrName>
                                        </p:attrNameLst>
                                      </p:cBhvr>
                                      <p:to>
                                        <p:strVal val="visible"/>
                                      </p:to>
                                    </p:set>
                                    <p:animEffect transition="in" filter="fade">
                                      <p:cBhvr>
                                        <p:cTn id="53" dur="1000"/>
                                        <p:tgtEl>
                                          <p:spTgt spid="3">
                                            <p:txEl>
                                              <p:pRg st="8" end="8"/>
                                            </p:txEl>
                                          </p:spTgt>
                                        </p:tgtEl>
                                      </p:cBhvr>
                                    </p:animEffect>
                                    <p:anim calcmode="lin" valueType="num">
                                      <p:cBhvr>
                                        <p:cTn id="54"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5" dur="900" decel="100000" fill="hold"/>
                                        <p:tgtEl>
                                          <p:spTgt spid="3">
                                            <p:txEl>
                                              <p:pRg st="8" end="8"/>
                                            </p:txEl>
                                          </p:spTgt>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3">
                                            <p:txEl>
                                              <p:pRg st="8" end="8"/>
                                            </p:txEl>
                                          </p:spTgt>
                                        </p:tgtEl>
                                        <p:attrNameLst>
                                          <p:attrName>ppt_y</p:attrName>
                                        </p:attrNameLst>
                                      </p:cBhvr>
                                      <p:tavLst>
                                        <p:tav tm="0">
                                          <p:val>
                                            <p:strVal val="#ppt_y-.03"/>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37" presetClass="entr" presetSubtype="0" fill="hold" grpId="0" nodeType="clickEffect">
                                  <p:stCondLst>
                                    <p:cond delay="0"/>
                                  </p:stCondLst>
                                  <p:childTnLst>
                                    <p:set>
                                      <p:cBhvr>
                                        <p:cTn id="60" dur="1" fill="hold">
                                          <p:stCondLst>
                                            <p:cond delay="0"/>
                                          </p:stCondLst>
                                        </p:cTn>
                                        <p:tgtEl>
                                          <p:spTgt spid="3">
                                            <p:txEl>
                                              <p:pRg st="10" end="10"/>
                                            </p:txEl>
                                          </p:spTgt>
                                        </p:tgtEl>
                                        <p:attrNameLst>
                                          <p:attrName>style.visibility</p:attrName>
                                        </p:attrNameLst>
                                      </p:cBhvr>
                                      <p:to>
                                        <p:strVal val="visible"/>
                                      </p:to>
                                    </p:set>
                                    <p:animEffect transition="in" filter="fade">
                                      <p:cBhvr>
                                        <p:cTn id="61" dur="1000"/>
                                        <p:tgtEl>
                                          <p:spTgt spid="3">
                                            <p:txEl>
                                              <p:pRg st="10" end="10"/>
                                            </p:txEl>
                                          </p:spTgt>
                                        </p:tgtEl>
                                      </p:cBhvr>
                                    </p:animEffect>
                                    <p:anim calcmode="lin" valueType="num">
                                      <p:cBhvr>
                                        <p:cTn id="62"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63" dur="900" decel="100000" fill="hold"/>
                                        <p:tgtEl>
                                          <p:spTgt spid="3">
                                            <p:txEl>
                                              <p:pRg st="10" end="10"/>
                                            </p:txEl>
                                          </p:spTgt>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3">
                                            <p:txEl>
                                              <p:pRg st="10" end="10"/>
                                            </p:txEl>
                                          </p:spTgt>
                                        </p:tgtEl>
                                        <p:attrNameLst>
                                          <p:attrName>ppt_y</p:attrName>
                                        </p:attrNameLst>
                                      </p:cBhvr>
                                      <p:tavLst>
                                        <p:tav tm="0">
                                          <p:val>
                                            <p:strVal val="#ppt_y-.03"/>
                                          </p:val>
                                        </p:tav>
                                        <p:tav tm="100000">
                                          <p:val>
                                            <p:strVal val="#ppt_y"/>
                                          </p:val>
                                        </p:tav>
                                      </p:tavLst>
                                    </p:anim>
                                  </p:childTnLst>
                                </p:cTn>
                              </p:par>
                            </p:childTnLst>
                          </p:cTn>
                        </p:par>
                      </p:childTnLst>
                    </p:cTn>
                  </p:par>
                  <p:par>
                    <p:cTn id="65" fill="hold" nodeType="clickPar">
                      <p:stCondLst>
                        <p:cond delay="indefinite"/>
                      </p:stCondLst>
                      <p:childTnLst>
                        <p:par>
                          <p:cTn id="66" fill="hold" nodeType="withGroup">
                            <p:stCondLst>
                              <p:cond delay="0"/>
                            </p:stCondLst>
                            <p:childTnLst>
                              <p:par>
                                <p:cTn id="67" presetID="23" presetClass="entr" presetSubtype="16" fill="hold" grpId="0" nodeType="clickEffect">
                                  <p:stCondLst>
                                    <p:cond delay="0"/>
                                  </p:stCondLst>
                                  <p:childTnLst>
                                    <p:set>
                                      <p:cBhvr>
                                        <p:cTn id="68" dur="1" fill="hold">
                                          <p:stCondLst>
                                            <p:cond delay="0"/>
                                          </p:stCondLst>
                                        </p:cTn>
                                        <p:tgtEl>
                                          <p:spTgt spid="6"/>
                                        </p:tgtEl>
                                        <p:attrNameLst>
                                          <p:attrName>style.visibility</p:attrName>
                                        </p:attrNameLst>
                                      </p:cBhvr>
                                      <p:to>
                                        <p:strVal val="visible"/>
                                      </p:to>
                                    </p:set>
                                    <p:anim calcmode="lin" valueType="num">
                                      <p:cBhvr>
                                        <p:cTn id="69" dur="500" fill="hold"/>
                                        <p:tgtEl>
                                          <p:spTgt spid="6"/>
                                        </p:tgtEl>
                                        <p:attrNameLst>
                                          <p:attrName>ppt_w</p:attrName>
                                        </p:attrNameLst>
                                      </p:cBhvr>
                                      <p:tavLst>
                                        <p:tav tm="0">
                                          <p:val>
                                            <p:fltVal val="0"/>
                                          </p:val>
                                        </p:tav>
                                        <p:tav tm="100000">
                                          <p:val>
                                            <p:strVal val="#ppt_w"/>
                                          </p:val>
                                        </p:tav>
                                      </p:tavLst>
                                    </p:anim>
                                    <p:anim calcmode="lin" valueType="num">
                                      <p:cBhvr>
                                        <p:cTn id="70" dur="500" fill="hold"/>
                                        <p:tgtEl>
                                          <p:spTgt spid="6"/>
                                        </p:tgtEl>
                                        <p:attrNameLst>
                                          <p:attrName>ppt_h</p:attrName>
                                        </p:attrNameLst>
                                      </p:cBhvr>
                                      <p:tavLst>
                                        <p:tav tm="0">
                                          <p:val>
                                            <p:fltVal val="0"/>
                                          </p:val>
                                        </p:tav>
                                        <p:tav tm="100000">
                                          <p:val>
                                            <p:strVal val="#ppt_h"/>
                                          </p:val>
                                        </p:tav>
                                      </p:tavLst>
                                    </p:anim>
                                  </p:childTnLst>
                                </p:cTn>
                              </p:par>
                            </p:childTnLst>
                          </p:cTn>
                        </p:par>
                      </p:childTnLst>
                    </p:cTn>
                  </p:par>
                  <p:par>
                    <p:cTn id="71" fill="hold" nodeType="clickPar">
                      <p:stCondLst>
                        <p:cond delay="indefinite"/>
                      </p:stCondLst>
                      <p:childTnLst>
                        <p:par>
                          <p:cTn id="72" fill="hold" nodeType="withGroup">
                            <p:stCondLst>
                              <p:cond delay="0"/>
                            </p:stCondLst>
                            <p:childTnLst>
                              <p:par>
                                <p:cTn id="73" presetID="37" presetClass="entr" presetSubtype="0" fill="hold" grpId="0" nodeType="clickEffect">
                                  <p:stCondLst>
                                    <p:cond delay="0"/>
                                  </p:stCondLst>
                                  <p:childTnLst>
                                    <p:set>
                                      <p:cBhvr>
                                        <p:cTn id="74" dur="1" fill="hold">
                                          <p:stCondLst>
                                            <p:cond delay="0"/>
                                          </p:stCondLst>
                                        </p:cTn>
                                        <p:tgtEl>
                                          <p:spTgt spid="3">
                                            <p:txEl>
                                              <p:pRg st="11" end="11"/>
                                            </p:txEl>
                                          </p:spTgt>
                                        </p:tgtEl>
                                        <p:attrNameLst>
                                          <p:attrName>style.visibility</p:attrName>
                                        </p:attrNameLst>
                                      </p:cBhvr>
                                      <p:to>
                                        <p:strVal val="visible"/>
                                      </p:to>
                                    </p:set>
                                    <p:animEffect transition="in" filter="fade">
                                      <p:cBhvr>
                                        <p:cTn id="75" dur="1000"/>
                                        <p:tgtEl>
                                          <p:spTgt spid="3">
                                            <p:txEl>
                                              <p:pRg st="11" end="11"/>
                                            </p:txEl>
                                          </p:spTgt>
                                        </p:tgtEl>
                                      </p:cBhvr>
                                    </p:animEffect>
                                    <p:anim calcmode="lin" valueType="num">
                                      <p:cBhvr>
                                        <p:cTn id="76"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77" dur="900" decel="100000" fill="hold"/>
                                        <p:tgtEl>
                                          <p:spTgt spid="3">
                                            <p:txEl>
                                              <p:pRg st="11" end="11"/>
                                            </p:txEl>
                                          </p:spTgt>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3">
                                            <p:txEl>
                                              <p:pRg st="11" end="11"/>
                                            </p:txEl>
                                          </p:spTgt>
                                        </p:tgtEl>
                                        <p:attrNameLst>
                                          <p:attrName>ppt_y</p:attrName>
                                        </p:attrNameLst>
                                      </p:cBhvr>
                                      <p:tavLst>
                                        <p:tav tm="0">
                                          <p:val>
                                            <p:strVal val="#ppt_y-.03"/>
                                          </p:val>
                                        </p:tav>
                                        <p:tav tm="100000">
                                          <p:val>
                                            <p:strVal val="#ppt_y"/>
                                          </p:val>
                                        </p:tav>
                                      </p:tavLst>
                                    </p:anim>
                                  </p:childTnLst>
                                </p:cTn>
                              </p:par>
                            </p:childTnLst>
                          </p:cTn>
                        </p:par>
                      </p:childTnLst>
                    </p:cTn>
                  </p:par>
                  <p:par>
                    <p:cTn id="79" fill="hold" nodeType="clickPar">
                      <p:stCondLst>
                        <p:cond delay="indefinite"/>
                      </p:stCondLst>
                      <p:childTnLst>
                        <p:par>
                          <p:cTn id="80" fill="hold" nodeType="withGroup">
                            <p:stCondLst>
                              <p:cond delay="0"/>
                            </p:stCondLst>
                            <p:childTnLst>
                              <p:par>
                                <p:cTn id="81" presetID="23" presetClass="entr" presetSubtype="16" fill="hold" grpId="0" nodeType="clickEffect">
                                  <p:stCondLst>
                                    <p:cond delay="0"/>
                                  </p:stCondLst>
                                  <p:childTnLst>
                                    <p:set>
                                      <p:cBhvr>
                                        <p:cTn id="82" dur="1" fill="hold">
                                          <p:stCondLst>
                                            <p:cond delay="0"/>
                                          </p:stCondLst>
                                        </p:cTn>
                                        <p:tgtEl>
                                          <p:spTgt spid="7"/>
                                        </p:tgtEl>
                                        <p:attrNameLst>
                                          <p:attrName>style.visibility</p:attrName>
                                        </p:attrNameLst>
                                      </p:cBhvr>
                                      <p:to>
                                        <p:strVal val="visible"/>
                                      </p:to>
                                    </p:set>
                                    <p:anim calcmode="lin" valueType="num">
                                      <p:cBhvr>
                                        <p:cTn id="83" dur="500" fill="hold"/>
                                        <p:tgtEl>
                                          <p:spTgt spid="7"/>
                                        </p:tgtEl>
                                        <p:attrNameLst>
                                          <p:attrName>ppt_w</p:attrName>
                                        </p:attrNameLst>
                                      </p:cBhvr>
                                      <p:tavLst>
                                        <p:tav tm="0">
                                          <p:val>
                                            <p:fltVal val="0"/>
                                          </p:val>
                                        </p:tav>
                                        <p:tav tm="100000">
                                          <p:val>
                                            <p:strVal val="#ppt_w"/>
                                          </p:val>
                                        </p:tav>
                                      </p:tavLst>
                                    </p:anim>
                                    <p:anim calcmode="lin" valueType="num">
                                      <p:cBhvr>
                                        <p:cTn id="84" dur="500" fill="hold"/>
                                        <p:tgtEl>
                                          <p:spTgt spid="7"/>
                                        </p:tgtEl>
                                        <p:attrNameLst>
                                          <p:attrName>ppt_h</p:attrName>
                                        </p:attrNameLst>
                                      </p:cBhvr>
                                      <p:tavLst>
                                        <p:tav tm="0">
                                          <p:val>
                                            <p:fltVal val="0"/>
                                          </p:val>
                                        </p:tav>
                                        <p:tav tm="100000">
                                          <p:val>
                                            <p:strVal val="#ppt_h"/>
                                          </p:val>
                                        </p:tav>
                                      </p:tavLst>
                                    </p:anim>
                                  </p:childTnLst>
                                </p:cTn>
                              </p:par>
                            </p:childTnLst>
                          </p:cTn>
                        </p:par>
                      </p:childTnLst>
                    </p:cTn>
                  </p:par>
                  <p:par>
                    <p:cTn id="85" fill="hold" nodeType="clickPar">
                      <p:stCondLst>
                        <p:cond delay="indefinite"/>
                      </p:stCondLst>
                      <p:childTnLst>
                        <p:par>
                          <p:cTn id="86" fill="hold" nodeType="withGroup">
                            <p:stCondLst>
                              <p:cond delay="0"/>
                            </p:stCondLst>
                            <p:childTnLst>
                              <p:par>
                                <p:cTn id="87" presetID="37" presetClass="entr" presetSubtype="0" fill="hold" grpId="0" nodeType="clickEffect">
                                  <p:stCondLst>
                                    <p:cond delay="0"/>
                                  </p:stCondLst>
                                  <p:childTnLst>
                                    <p:set>
                                      <p:cBhvr>
                                        <p:cTn id="88" dur="1" fill="hold">
                                          <p:stCondLst>
                                            <p:cond delay="0"/>
                                          </p:stCondLst>
                                        </p:cTn>
                                        <p:tgtEl>
                                          <p:spTgt spid="3">
                                            <p:txEl>
                                              <p:pRg st="12" end="12"/>
                                            </p:txEl>
                                          </p:spTgt>
                                        </p:tgtEl>
                                        <p:attrNameLst>
                                          <p:attrName>style.visibility</p:attrName>
                                        </p:attrNameLst>
                                      </p:cBhvr>
                                      <p:to>
                                        <p:strVal val="visible"/>
                                      </p:to>
                                    </p:set>
                                    <p:animEffect transition="in" filter="fade">
                                      <p:cBhvr>
                                        <p:cTn id="89" dur="1000"/>
                                        <p:tgtEl>
                                          <p:spTgt spid="3">
                                            <p:txEl>
                                              <p:pRg st="12" end="12"/>
                                            </p:txEl>
                                          </p:spTgt>
                                        </p:tgtEl>
                                      </p:cBhvr>
                                    </p:animEffect>
                                    <p:anim calcmode="lin" valueType="num">
                                      <p:cBhvr>
                                        <p:cTn id="90" dur="1000" fill="hold"/>
                                        <p:tgtEl>
                                          <p:spTgt spid="3">
                                            <p:txEl>
                                              <p:pRg st="12" end="12"/>
                                            </p:txEl>
                                          </p:spTgt>
                                        </p:tgtEl>
                                        <p:attrNameLst>
                                          <p:attrName>ppt_x</p:attrName>
                                        </p:attrNameLst>
                                      </p:cBhvr>
                                      <p:tavLst>
                                        <p:tav tm="0">
                                          <p:val>
                                            <p:strVal val="#ppt_x"/>
                                          </p:val>
                                        </p:tav>
                                        <p:tav tm="100000">
                                          <p:val>
                                            <p:strVal val="#ppt_x"/>
                                          </p:val>
                                        </p:tav>
                                      </p:tavLst>
                                    </p:anim>
                                    <p:anim calcmode="lin" valueType="num">
                                      <p:cBhvr>
                                        <p:cTn id="91" dur="900" decel="100000" fill="hold"/>
                                        <p:tgtEl>
                                          <p:spTgt spid="3">
                                            <p:txEl>
                                              <p:pRg st="12" end="12"/>
                                            </p:txEl>
                                          </p:spTgt>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3">
                                            <p:txEl>
                                              <p:pRg st="12" end="12"/>
                                            </p:txEl>
                                          </p:spTgt>
                                        </p:tgtEl>
                                        <p:attrNameLst>
                                          <p:attrName>ppt_y</p:attrName>
                                        </p:attrNameLst>
                                      </p:cBhvr>
                                      <p:tavLst>
                                        <p:tav tm="0">
                                          <p:val>
                                            <p:strVal val="#ppt_y-.03"/>
                                          </p:val>
                                        </p:tav>
                                        <p:tav tm="100000">
                                          <p:val>
                                            <p:strVal val="#ppt_y"/>
                                          </p:val>
                                        </p:tav>
                                      </p:tavLst>
                                    </p:anim>
                                  </p:childTnLst>
                                </p:cTn>
                              </p:par>
                            </p:childTnLst>
                          </p:cTn>
                        </p:par>
                      </p:childTnLst>
                    </p:cTn>
                  </p:par>
                  <p:par>
                    <p:cTn id="93" fill="hold" nodeType="clickPar">
                      <p:stCondLst>
                        <p:cond delay="indefinite"/>
                      </p:stCondLst>
                      <p:childTnLst>
                        <p:par>
                          <p:cTn id="94" fill="hold" nodeType="withGroup">
                            <p:stCondLst>
                              <p:cond delay="0"/>
                            </p:stCondLst>
                            <p:childTnLst>
                              <p:par>
                                <p:cTn id="95" presetID="37" presetClass="entr" presetSubtype="0" fill="hold" grpId="0" nodeType="clickEffect">
                                  <p:stCondLst>
                                    <p:cond delay="0"/>
                                  </p:stCondLst>
                                  <p:childTnLst>
                                    <p:set>
                                      <p:cBhvr>
                                        <p:cTn id="96" dur="1" fill="hold">
                                          <p:stCondLst>
                                            <p:cond delay="0"/>
                                          </p:stCondLst>
                                        </p:cTn>
                                        <p:tgtEl>
                                          <p:spTgt spid="3">
                                            <p:txEl>
                                              <p:pRg st="14" end="14"/>
                                            </p:txEl>
                                          </p:spTgt>
                                        </p:tgtEl>
                                        <p:attrNameLst>
                                          <p:attrName>style.visibility</p:attrName>
                                        </p:attrNameLst>
                                      </p:cBhvr>
                                      <p:to>
                                        <p:strVal val="visible"/>
                                      </p:to>
                                    </p:set>
                                    <p:animEffect transition="in" filter="fade">
                                      <p:cBhvr>
                                        <p:cTn id="97" dur="1000"/>
                                        <p:tgtEl>
                                          <p:spTgt spid="3">
                                            <p:txEl>
                                              <p:pRg st="14" end="14"/>
                                            </p:txEl>
                                          </p:spTgt>
                                        </p:tgtEl>
                                      </p:cBhvr>
                                    </p:animEffect>
                                    <p:anim calcmode="lin" valueType="num">
                                      <p:cBhvr>
                                        <p:cTn id="98" dur="1000" fill="hold"/>
                                        <p:tgtEl>
                                          <p:spTgt spid="3">
                                            <p:txEl>
                                              <p:pRg st="14" end="14"/>
                                            </p:txEl>
                                          </p:spTgt>
                                        </p:tgtEl>
                                        <p:attrNameLst>
                                          <p:attrName>ppt_x</p:attrName>
                                        </p:attrNameLst>
                                      </p:cBhvr>
                                      <p:tavLst>
                                        <p:tav tm="0">
                                          <p:val>
                                            <p:strVal val="#ppt_x"/>
                                          </p:val>
                                        </p:tav>
                                        <p:tav tm="100000">
                                          <p:val>
                                            <p:strVal val="#ppt_x"/>
                                          </p:val>
                                        </p:tav>
                                      </p:tavLst>
                                    </p:anim>
                                    <p:anim calcmode="lin" valueType="num">
                                      <p:cBhvr>
                                        <p:cTn id="99" dur="900" decel="100000" fill="hold"/>
                                        <p:tgtEl>
                                          <p:spTgt spid="3">
                                            <p:txEl>
                                              <p:pRg st="14" end="14"/>
                                            </p:txEl>
                                          </p:spTgt>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3">
                                            <p:txEl>
                                              <p:pRg st="14" end="14"/>
                                            </p:txEl>
                                          </p:spTgt>
                                        </p:tgtEl>
                                        <p:attrNameLst>
                                          <p:attrName>ppt_y</p:attrName>
                                        </p:attrNameLst>
                                      </p:cBhvr>
                                      <p:tavLst>
                                        <p:tav tm="0">
                                          <p:val>
                                            <p:strVal val="#ppt_y-.03"/>
                                          </p:val>
                                        </p:tav>
                                        <p:tav tm="100000">
                                          <p:val>
                                            <p:strVal val="#ppt_y"/>
                                          </p:val>
                                        </p:tav>
                                      </p:tavLst>
                                    </p:anim>
                                  </p:childTnLst>
                                </p:cTn>
                              </p:par>
                            </p:childTnLst>
                          </p:cTn>
                        </p:par>
                      </p:childTnLst>
                    </p:cTn>
                  </p:par>
                  <p:par>
                    <p:cTn id="101" fill="hold" nodeType="clickPar">
                      <p:stCondLst>
                        <p:cond delay="indefinite"/>
                      </p:stCondLst>
                      <p:childTnLst>
                        <p:par>
                          <p:cTn id="102" fill="hold" nodeType="withGroup">
                            <p:stCondLst>
                              <p:cond delay="0"/>
                            </p:stCondLst>
                            <p:childTnLst>
                              <p:par>
                                <p:cTn id="103" presetID="23" presetClass="entr" presetSubtype="16" fill="hold" grpId="0" nodeType="clickEffect">
                                  <p:stCondLst>
                                    <p:cond delay="0"/>
                                  </p:stCondLst>
                                  <p:childTnLst>
                                    <p:set>
                                      <p:cBhvr>
                                        <p:cTn id="104" dur="1" fill="hold">
                                          <p:stCondLst>
                                            <p:cond delay="0"/>
                                          </p:stCondLst>
                                        </p:cTn>
                                        <p:tgtEl>
                                          <p:spTgt spid="8"/>
                                        </p:tgtEl>
                                        <p:attrNameLst>
                                          <p:attrName>style.visibility</p:attrName>
                                        </p:attrNameLst>
                                      </p:cBhvr>
                                      <p:to>
                                        <p:strVal val="visible"/>
                                      </p:to>
                                    </p:set>
                                    <p:anim calcmode="lin" valueType="num">
                                      <p:cBhvr>
                                        <p:cTn id="105" dur="500" fill="hold"/>
                                        <p:tgtEl>
                                          <p:spTgt spid="8"/>
                                        </p:tgtEl>
                                        <p:attrNameLst>
                                          <p:attrName>ppt_w</p:attrName>
                                        </p:attrNameLst>
                                      </p:cBhvr>
                                      <p:tavLst>
                                        <p:tav tm="0">
                                          <p:val>
                                            <p:fltVal val="0"/>
                                          </p:val>
                                        </p:tav>
                                        <p:tav tm="100000">
                                          <p:val>
                                            <p:strVal val="#ppt_w"/>
                                          </p:val>
                                        </p:tav>
                                      </p:tavLst>
                                    </p:anim>
                                    <p:anim calcmode="lin" valueType="num">
                                      <p:cBhvr>
                                        <p:cTn id="106" dur="500" fill="hold"/>
                                        <p:tgtEl>
                                          <p:spTgt spid="8"/>
                                        </p:tgtEl>
                                        <p:attrNameLst>
                                          <p:attrName>ppt_h</p:attrName>
                                        </p:attrNameLst>
                                      </p:cBhvr>
                                      <p:tavLst>
                                        <p:tav tm="0">
                                          <p:val>
                                            <p:fltVal val="0"/>
                                          </p:val>
                                        </p:tav>
                                        <p:tav tm="100000">
                                          <p:val>
                                            <p:strVal val="#ppt_h"/>
                                          </p:val>
                                        </p:tav>
                                      </p:tavLst>
                                    </p:anim>
                                  </p:childTnLst>
                                </p:cTn>
                              </p:par>
                            </p:childTnLst>
                          </p:cTn>
                        </p:par>
                      </p:childTnLst>
                    </p:cTn>
                  </p:par>
                  <p:par>
                    <p:cTn id="107" fill="hold" nodeType="clickPar">
                      <p:stCondLst>
                        <p:cond delay="indefinite"/>
                      </p:stCondLst>
                      <p:childTnLst>
                        <p:par>
                          <p:cTn id="108" fill="hold" nodeType="withGroup">
                            <p:stCondLst>
                              <p:cond delay="0"/>
                            </p:stCondLst>
                            <p:childTnLst>
                              <p:par>
                                <p:cTn id="109" presetID="37" presetClass="entr" presetSubtype="0" fill="hold" grpId="0" nodeType="clickEffect">
                                  <p:stCondLst>
                                    <p:cond delay="0"/>
                                  </p:stCondLst>
                                  <p:childTnLst>
                                    <p:set>
                                      <p:cBhvr>
                                        <p:cTn id="110" dur="1" fill="hold">
                                          <p:stCondLst>
                                            <p:cond delay="0"/>
                                          </p:stCondLst>
                                        </p:cTn>
                                        <p:tgtEl>
                                          <p:spTgt spid="3">
                                            <p:txEl>
                                              <p:pRg st="15" end="15"/>
                                            </p:txEl>
                                          </p:spTgt>
                                        </p:tgtEl>
                                        <p:attrNameLst>
                                          <p:attrName>style.visibility</p:attrName>
                                        </p:attrNameLst>
                                      </p:cBhvr>
                                      <p:to>
                                        <p:strVal val="visible"/>
                                      </p:to>
                                    </p:set>
                                    <p:animEffect transition="in" filter="fade">
                                      <p:cBhvr>
                                        <p:cTn id="111" dur="1000"/>
                                        <p:tgtEl>
                                          <p:spTgt spid="3">
                                            <p:txEl>
                                              <p:pRg st="15" end="15"/>
                                            </p:txEl>
                                          </p:spTgt>
                                        </p:tgtEl>
                                      </p:cBhvr>
                                    </p:animEffect>
                                    <p:anim calcmode="lin" valueType="num">
                                      <p:cBhvr>
                                        <p:cTn id="112" dur="1000" fill="hold"/>
                                        <p:tgtEl>
                                          <p:spTgt spid="3">
                                            <p:txEl>
                                              <p:pRg st="15" end="15"/>
                                            </p:txEl>
                                          </p:spTgt>
                                        </p:tgtEl>
                                        <p:attrNameLst>
                                          <p:attrName>ppt_x</p:attrName>
                                        </p:attrNameLst>
                                      </p:cBhvr>
                                      <p:tavLst>
                                        <p:tav tm="0">
                                          <p:val>
                                            <p:strVal val="#ppt_x"/>
                                          </p:val>
                                        </p:tav>
                                        <p:tav tm="100000">
                                          <p:val>
                                            <p:strVal val="#ppt_x"/>
                                          </p:val>
                                        </p:tav>
                                      </p:tavLst>
                                    </p:anim>
                                    <p:anim calcmode="lin" valueType="num">
                                      <p:cBhvr>
                                        <p:cTn id="113" dur="900" decel="100000" fill="hold"/>
                                        <p:tgtEl>
                                          <p:spTgt spid="3">
                                            <p:txEl>
                                              <p:pRg st="15" end="15"/>
                                            </p:txEl>
                                          </p:spTgt>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3">
                                            <p:txEl>
                                              <p:pRg st="15" end="15"/>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6" grpId="0"/>
      <p:bldP spid="7" grpId="0"/>
      <p:bldP spid="8" grpId="0"/>
    </p:bldLst>
  </p:timing>
</p:sld>
</file>

<file path=ppt/slides/slide69.xml><?xml version="1.0" encoding="utf-8"?>
<p:sld xmlns:a="http://schemas.openxmlformats.org/drawingml/2006/main" xmlns:r="http://schemas.openxmlformats.org/officeDocument/2006/relationships" xmlns:p="http://schemas.openxmlformats.org/presentationml/2006/main">
  <p:cSld>
    <p:bg>
      <p:bgPr>
        <a:solidFill>
          <a:srgbClr val="136A32"/>
        </a:solidFill>
        <a:effectLst/>
      </p:bgPr>
    </p:bg>
    <p:spTree>
      <p:nvGrpSpPr>
        <p:cNvPr id="1" name=""/>
        <p:cNvGrpSpPr/>
        <p:nvPr/>
      </p:nvGrpSpPr>
      <p:grpSpPr>
        <a:xfrm>
          <a:off x="0" y="0"/>
          <a:ext cx="0" cy="0"/>
          <a:chOff x="0" y="0"/>
          <a:chExt cx="0" cy="0"/>
        </a:xfrm>
      </p:grpSpPr>
      <p:sp>
        <p:nvSpPr>
          <p:cNvPr id="2" name="TextBox 1"/>
          <p:cNvSpPr txBox="1"/>
          <p:nvPr/>
        </p:nvSpPr>
        <p:spPr>
          <a:xfrm>
            <a:off x="0" y="0"/>
            <a:ext cx="9144000" cy="784225"/>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pPr algn="ctr">
              <a:defRPr/>
            </a:pPr>
            <a:r>
              <a:rPr lang="en-US" sz="4400" dirty="0">
                <a:solidFill>
                  <a:srgbClr val="126417"/>
                </a:solidFill>
              </a:rPr>
              <a:t>The Importance of Mutations </a:t>
            </a:r>
          </a:p>
        </p:txBody>
      </p:sp>
      <p:sp>
        <p:nvSpPr>
          <p:cNvPr id="3" name="TextBox 2"/>
          <p:cNvSpPr txBox="1">
            <a:spLocks noChangeArrowheads="1"/>
          </p:cNvSpPr>
          <p:nvPr/>
        </p:nvSpPr>
        <p:spPr bwMode="auto">
          <a:xfrm>
            <a:off x="152400" y="952500"/>
            <a:ext cx="8788400" cy="923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700" dirty="0">
                <a:solidFill>
                  <a:srgbClr val="FFFF00"/>
                </a:solidFill>
              </a:rPr>
              <a:t>Most gene mutations are _______.  </a:t>
            </a:r>
          </a:p>
          <a:p>
            <a:pPr algn="ctr" eaLnBrk="1" hangingPunct="1"/>
            <a:r>
              <a:rPr lang="en-US" sz="2700" dirty="0">
                <a:solidFill>
                  <a:srgbClr val="FFFF00"/>
                </a:solidFill>
              </a:rPr>
              <a:t>They have little or no effect. </a:t>
            </a:r>
          </a:p>
        </p:txBody>
      </p:sp>
      <p:sp>
        <p:nvSpPr>
          <p:cNvPr id="4" name="TextBox 3"/>
          <p:cNvSpPr txBox="1">
            <a:spLocks noChangeArrowheads="1"/>
          </p:cNvSpPr>
          <p:nvPr/>
        </p:nvSpPr>
        <p:spPr bwMode="auto">
          <a:xfrm>
            <a:off x="5727700" y="952500"/>
            <a:ext cx="1879600" cy="50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700" dirty="0">
                <a:solidFill>
                  <a:srgbClr val="FC78E5"/>
                </a:solidFill>
              </a:rPr>
              <a:t>neutral</a:t>
            </a:r>
          </a:p>
        </p:txBody>
      </p:sp>
      <p:sp>
        <p:nvSpPr>
          <p:cNvPr id="5" name="TextBox 4"/>
          <p:cNvSpPr txBox="1"/>
          <p:nvPr/>
        </p:nvSpPr>
        <p:spPr>
          <a:xfrm>
            <a:off x="152400" y="1876425"/>
            <a:ext cx="8788400" cy="1430338"/>
          </a:xfrm>
          <a:prstGeom prst="rect">
            <a:avLst/>
          </a:prstGeom>
          <a:noFill/>
        </p:spPr>
        <p:txBody>
          <a:bodyPr>
            <a:spAutoFit/>
          </a:bodyPr>
          <a:lstStyle/>
          <a:p>
            <a:pPr>
              <a:defRPr/>
            </a:pPr>
            <a:r>
              <a:rPr lang="en-US" sz="2900" dirty="0">
                <a:solidFill>
                  <a:schemeClr val="accent1">
                    <a:lumMod val="40000"/>
                    <a:lumOff val="60000"/>
                  </a:schemeClr>
                </a:solidFill>
                <a:ea typeface="ＭＳ Ｐゴシック" charset="-128"/>
                <a:cs typeface="ＭＳ Ｐゴシック" charset="-128"/>
              </a:rPr>
              <a:t>Some mutations cause such dramatic changes that normal cell functions are disrupted and may result in a genetic disorder. </a:t>
            </a:r>
          </a:p>
        </p:txBody>
      </p:sp>
      <p:sp>
        <p:nvSpPr>
          <p:cNvPr id="6" name="TextBox 5"/>
          <p:cNvSpPr txBox="1">
            <a:spLocks noChangeArrowheads="1"/>
          </p:cNvSpPr>
          <p:nvPr/>
        </p:nvSpPr>
        <p:spPr bwMode="auto">
          <a:xfrm>
            <a:off x="152400" y="3306763"/>
            <a:ext cx="6146800" cy="2246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800" dirty="0">
                <a:solidFill>
                  <a:srgbClr val="24FF3F"/>
                </a:solidFill>
              </a:rPr>
              <a:t>Some mutations may actually be beneficial.  The mutation may cause a change in the organism that makes it better suited for its environment.</a:t>
            </a:r>
          </a:p>
          <a:p>
            <a:pPr eaLnBrk="1" hangingPunct="1"/>
            <a:endParaRPr lang="en-US" sz="2800" dirty="0">
              <a:solidFill>
                <a:srgbClr val="24FF3F"/>
              </a:solidFill>
            </a:endParaRPr>
          </a:p>
        </p:txBody>
      </p:sp>
      <p:pic>
        <p:nvPicPr>
          <p:cNvPr id="7" name="Picture 6" descr="images-1.jpe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299200" y="3306763"/>
            <a:ext cx="2844800" cy="2857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TextBox 7"/>
          <p:cNvSpPr txBox="1">
            <a:spLocks noChangeArrowheads="1"/>
          </p:cNvSpPr>
          <p:nvPr/>
        </p:nvSpPr>
        <p:spPr bwMode="auto">
          <a:xfrm>
            <a:off x="0" y="5194300"/>
            <a:ext cx="6299200" cy="1631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500" dirty="0">
                <a:solidFill>
                  <a:srgbClr val="FFFF00"/>
                </a:solidFill>
              </a:rPr>
              <a:t>Those organisms that are better suited are more likely to survive, reproduce, and pass these favorable traits on to their offspring.  This is the mechanism of Natural Selection.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5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770" decel="100000"/>
                                        <p:tgtEl>
                                          <p:spTgt spid="4"/>
                                        </p:tgtEl>
                                      </p:cBhvr>
                                    </p:animEffect>
                                    <p:animScale>
                                      <p:cBhvr>
                                        <p:cTn id="16" dur="770" decel="100000"/>
                                        <p:tgtEl>
                                          <p:spTgt spid="4"/>
                                        </p:tgtEl>
                                      </p:cBhvr>
                                      <p:from x="10000" y="10000"/>
                                      <p:to x="200000" y="450000"/>
                                    </p:animScale>
                                    <p:animScale>
                                      <p:cBhvr>
                                        <p:cTn id="17" dur="1230" accel="100000" fill="hold">
                                          <p:stCondLst>
                                            <p:cond delay="770"/>
                                          </p:stCondLst>
                                        </p:cTn>
                                        <p:tgtEl>
                                          <p:spTgt spid="4"/>
                                        </p:tgtEl>
                                      </p:cBhvr>
                                      <p:from x="200000" y="450000"/>
                                      <p:to x="100000" y="100000"/>
                                    </p:animScale>
                                    <p:set>
                                      <p:cBhvr>
                                        <p:cTn id="18" dur="770" fill="hold"/>
                                        <p:tgtEl>
                                          <p:spTgt spid="4"/>
                                        </p:tgtEl>
                                        <p:attrNameLst>
                                          <p:attrName>ppt_x</p:attrName>
                                        </p:attrNameLst>
                                      </p:cBhvr>
                                      <p:to>
                                        <p:strVal val="(0.5)"/>
                                      </p:to>
                                    </p:set>
                                    <p:anim from="(0.5)" to="(#ppt_x)" calcmode="lin" valueType="num">
                                      <p:cBhvr>
                                        <p:cTn id="19" dur="1230" accel="100000" fill="hold">
                                          <p:stCondLst>
                                            <p:cond delay="770"/>
                                          </p:stCondLst>
                                        </p:cTn>
                                        <p:tgtEl>
                                          <p:spTgt spid="4"/>
                                        </p:tgtEl>
                                        <p:attrNameLst>
                                          <p:attrName>ppt_x</p:attrName>
                                        </p:attrNameLst>
                                      </p:cBhvr>
                                    </p:anim>
                                    <p:set>
                                      <p:cBhvr>
                                        <p:cTn id="20" dur="770" fill="hold"/>
                                        <p:tgtEl>
                                          <p:spTgt spid="4"/>
                                        </p:tgtEl>
                                        <p:attrNameLst>
                                          <p:attrName>ppt_y</p:attrName>
                                        </p:attrNameLst>
                                      </p:cBhvr>
                                      <p:to>
                                        <p:strVal val="(#ppt_y+0.4)"/>
                                      </p:to>
                                    </p:set>
                                    <p:anim from="(#ppt_y+0.4)" to="(#ppt_y)" calcmode="lin" valueType="num">
                                      <p:cBhvr>
                                        <p:cTn id="21" dur="1230" accel="100000" fill="hold">
                                          <p:stCondLst>
                                            <p:cond delay="770"/>
                                          </p:stCondLst>
                                        </p:cTn>
                                        <p:tgtEl>
                                          <p:spTgt spid="4"/>
                                        </p:tgtEl>
                                        <p:attrNameLst>
                                          <p:attrName>ppt_y</p:attrName>
                                        </p:attrNameLst>
                                      </p:cBhvr>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37" presetClass="entr" presetSubtype="0" fill="hold" grpId="0" nodeType="click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animEffect transition="in" filter="fade">
                                      <p:cBhvr>
                                        <p:cTn id="26" dur="1000"/>
                                        <p:tgtEl>
                                          <p:spTgt spid="3">
                                            <p:txEl>
                                              <p:pRg st="1" end="1"/>
                                            </p:txEl>
                                          </p:spTgt>
                                        </p:tgtEl>
                                      </p:cBhvr>
                                    </p:animEffect>
                                    <p:anim calcmode="lin" valueType="num">
                                      <p:cBhvr>
                                        <p:cTn id="27"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8" dur="900" decel="100000" fill="hold"/>
                                        <p:tgtEl>
                                          <p:spTgt spid="3">
                                            <p:txEl>
                                              <p:pRg st="1" end="1"/>
                                            </p:txEl>
                                          </p:spTgt>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37" presetClass="entr" presetSubtype="0" fill="hold" grpId="0" nodeType="click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fade">
                                      <p:cBhvr>
                                        <p:cTn id="34" dur="1000"/>
                                        <p:tgtEl>
                                          <p:spTgt spid="5"/>
                                        </p:tgtEl>
                                      </p:cBhvr>
                                    </p:animEffect>
                                    <p:anim calcmode="lin" valueType="num">
                                      <p:cBhvr>
                                        <p:cTn id="35" dur="1000" fill="hold"/>
                                        <p:tgtEl>
                                          <p:spTgt spid="5"/>
                                        </p:tgtEl>
                                        <p:attrNameLst>
                                          <p:attrName>ppt_x</p:attrName>
                                        </p:attrNameLst>
                                      </p:cBhvr>
                                      <p:tavLst>
                                        <p:tav tm="0">
                                          <p:val>
                                            <p:strVal val="#ppt_x"/>
                                          </p:val>
                                        </p:tav>
                                        <p:tav tm="100000">
                                          <p:val>
                                            <p:strVal val="#ppt_x"/>
                                          </p:val>
                                        </p:tav>
                                      </p:tavLst>
                                    </p:anim>
                                    <p:anim calcmode="lin" valueType="num">
                                      <p:cBhvr>
                                        <p:cTn id="36" dur="900" decel="100000" fill="hold"/>
                                        <p:tgtEl>
                                          <p:spTgt spid="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37" presetClass="entr" presetSubtype="0" fill="hold" grpId="0" nodeType="click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fade">
                                      <p:cBhvr>
                                        <p:cTn id="42" dur="1000"/>
                                        <p:tgtEl>
                                          <p:spTgt spid="6"/>
                                        </p:tgtEl>
                                      </p:cBhvr>
                                    </p:animEffect>
                                    <p:anim calcmode="lin" valueType="num">
                                      <p:cBhvr>
                                        <p:cTn id="43" dur="1000" fill="hold"/>
                                        <p:tgtEl>
                                          <p:spTgt spid="6"/>
                                        </p:tgtEl>
                                        <p:attrNameLst>
                                          <p:attrName>ppt_x</p:attrName>
                                        </p:attrNameLst>
                                      </p:cBhvr>
                                      <p:tavLst>
                                        <p:tav tm="0">
                                          <p:val>
                                            <p:strVal val="#ppt_x"/>
                                          </p:val>
                                        </p:tav>
                                        <p:tav tm="100000">
                                          <p:val>
                                            <p:strVal val="#ppt_x"/>
                                          </p:val>
                                        </p:tav>
                                      </p:tavLst>
                                    </p:anim>
                                    <p:anim calcmode="lin" valueType="num">
                                      <p:cBhvr>
                                        <p:cTn id="44" dur="900" decel="100000" fill="hold"/>
                                        <p:tgtEl>
                                          <p:spTgt spid="6"/>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par>
                    <p:cTn id="46" fill="hold" nodeType="clickPar">
                      <p:stCondLst>
                        <p:cond delay="indefinite"/>
                      </p:stCondLst>
                      <p:childTnLst>
                        <p:par>
                          <p:cTn id="47" fill="hold" nodeType="withGroup">
                            <p:stCondLst>
                              <p:cond delay="0"/>
                            </p:stCondLst>
                            <p:childTnLst>
                              <p:par>
                                <p:cTn id="48" presetID="12" presetClass="entr" presetSubtype="4" fill="hold" nodeType="clickEffect">
                                  <p:stCondLst>
                                    <p:cond delay="0"/>
                                  </p:stCondLst>
                                  <p:childTnLst>
                                    <p:set>
                                      <p:cBhvr>
                                        <p:cTn id="49" dur="1" fill="hold">
                                          <p:stCondLst>
                                            <p:cond delay="0"/>
                                          </p:stCondLst>
                                        </p:cTn>
                                        <p:tgtEl>
                                          <p:spTgt spid="7"/>
                                        </p:tgtEl>
                                        <p:attrNameLst>
                                          <p:attrName>style.visibility</p:attrName>
                                        </p:attrNameLst>
                                      </p:cBhvr>
                                      <p:to>
                                        <p:strVal val="visible"/>
                                      </p:to>
                                    </p:set>
                                    <p:animEffect transition="in" filter="slide(fromBottom)">
                                      <p:cBhvr>
                                        <p:cTn id="50" dur="500"/>
                                        <p:tgtEl>
                                          <p:spTgt spid="7"/>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37" presetClass="entr" presetSubtype="0" fill="hold" grpId="0" nodeType="clickEffect">
                                  <p:stCondLst>
                                    <p:cond delay="0"/>
                                  </p:stCondLst>
                                  <p:childTnLst>
                                    <p:set>
                                      <p:cBhvr>
                                        <p:cTn id="54" dur="1" fill="hold">
                                          <p:stCondLst>
                                            <p:cond delay="0"/>
                                          </p:stCondLst>
                                        </p:cTn>
                                        <p:tgtEl>
                                          <p:spTgt spid="8"/>
                                        </p:tgtEl>
                                        <p:attrNameLst>
                                          <p:attrName>style.visibility</p:attrName>
                                        </p:attrNameLst>
                                      </p:cBhvr>
                                      <p:to>
                                        <p:strVal val="visible"/>
                                      </p:to>
                                    </p:set>
                                    <p:animEffect transition="in" filter="fade">
                                      <p:cBhvr>
                                        <p:cTn id="55" dur="1000"/>
                                        <p:tgtEl>
                                          <p:spTgt spid="8"/>
                                        </p:tgtEl>
                                      </p:cBhvr>
                                    </p:animEffect>
                                    <p:anim calcmode="lin" valueType="num">
                                      <p:cBhvr>
                                        <p:cTn id="56" dur="1000" fill="hold"/>
                                        <p:tgtEl>
                                          <p:spTgt spid="8"/>
                                        </p:tgtEl>
                                        <p:attrNameLst>
                                          <p:attrName>ppt_x</p:attrName>
                                        </p:attrNameLst>
                                      </p:cBhvr>
                                      <p:tavLst>
                                        <p:tav tm="0">
                                          <p:val>
                                            <p:strVal val="#ppt_x"/>
                                          </p:val>
                                        </p:tav>
                                        <p:tav tm="100000">
                                          <p:val>
                                            <p:strVal val="#ppt_x"/>
                                          </p:val>
                                        </p:tav>
                                      </p:tavLst>
                                    </p:anim>
                                    <p:anim calcmode="lin" valueType="num">
                                      <p:cBhvr>
                                        <p:cTn id="57" dur="900" decel="100000" fill="hold"/>
                                        <p:tgtEl>
                                          <p:spTgt spid="8"/>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p:bldP spid="6"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
        <p:cNvGrpSpPr/>
        <p:nvPr/>
      </p:nvGrpSpPr>
      <p:grpSpPr>
        <a:xfrm>
          <a:off x="0" y="0"/>
          <a:ext cx="0" cy="0"/>
          <a:chOff x="0" y="0"/>
          <a:chExt cx="0" cy="0"/>
        </a:xfrm>
      </p:grpSpPr>
      <p:pic>
        <p:nvPicPr>
          <p:cNvPr id="20482"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38338" y="353608"/>
            <a:ext cx="5356225" cy="2632075"/>
          </a:xfrm>
          <a:prstGeom prst="rect">
            <a:avLst/>
          </a:prstGeom>
          <a:noFill/>
          <a:ln w="38100" cmpd="sng">
            <a:solidFill>
              <a:srgbClr val="FC78E5"/>
            </a:solidFill>
            <a:miter lim="800000"/>
            <a:headEnd/>
            <a:tailEnd/>
          </a:ln>
          <a:extLst>
            <a:ext uri="{909E8E84-426E-40dd-AFC4-6F175D3DCCD1}">
              <a14:hiddenFill xmlns:a14="http://schemas.microsoft.com/office/drawing/2010/main" xmlns="">
                <a:solidFill>
                  <a:srgbClr val="FFFFFF"/>
                </a:solidFill>
              </a14:hiddenFill>
            </a:ext>
          </a:extLst>
        </p:spPr>
      </p:pic>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38338" y="3323431"/>
            <a:ext cx="5356225" cy="627063"/>
          </a:xfrm>
          <a:prstGeom prst="rect">
            <a:avLst/>
          </a:prstGeom>
          <a:noFill/>
          <a:ln w="38100" cmpd="sng">
            <a:solidFill>
              <a:srgbClr val="FFFF00"/>
            </a:solidFill>
            <a:miter lim="800000"/>
            <a:headEnd/>
            <a:tailEnd/>
          </a:ln>
          <a:extLst>
            <a:ext uri="{909E8E84-426E-40dd-AFC4-6F175D3DCCD1}">
              <a14:hiddenFill xmlns:a14="http://schemas.microsoft.com/office/drawing/2010/main" xmlns="">
                <a:solidFill>
                  <a:srgbClr val="FFFFFF"/>
                </a:solidFill>
              </a14:hiddenFill>
            </a:ext>
          </a:extLst>
        </p:spPr>
      </p:pic>
      <p:sp>
        <p:nvSpPr>
          <p:cNvPr id="4" name="TextBox 3"/>
          <p:cNvSpPr txBox="1">
            <a:spLocks noChangeArrowheads="1"/>
          </p:cNvSpPr>
          <p:nvPr/>
        </p:nvSpPr>
        <p:spPr bwMode="auto">
          <a:xfrm>
            <a:off x="619125" y="4167188"/>
            <a:ext cx="8193088" cy="1384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4200" dirty="0">
                <a:solidFill>
                  <a:schemeClr val="bg1"/>
                </a:solidFill>
              </a:rPr>
              <a:t>The sugar is a 5-carbon sugar called </a:t>
            </a:r>
            <a:r>
              <a:rPr lang="en-US" sz="4200" dirty="0" smtClean="0">
                <a:solidFill>
                  <a:schemeClr val="bg1"/>
                </a:solidFill>
              </a:rPr>
              <a:t>__________</a:t>
            </a:r>
            <a:r>
              <a:rPr lang="en-US" sz="4200" dirty="0">
                <a:solidFill>
                  <a:schemeClr val="bg1"/>
                </a:solidFill>
              </a:rPr>
              <a:t>. </a:t>
            </a:r>
          </a:p>
        </p:txBody>
      </p:sp>
      <p:sp>
        <p:nvSpPr>
          <p:cNvPr id="5" name="TextBox 4"/>
          <p:cNvSpPr txBox="1">
            <a:spLocks noChangeArrowheads="1"/>
          </p:cNvSpPr>
          <p:nvPr/>
        </p:nvSpPr>
        <p:spPr bwMode="auto">
          <a:xfrm>
            <a:off x="3886216" y="4813300"/>
            <a:ext cx="4319588" cy="738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4200" dirty="0" smtClean="0">
                <a:solidFill>
                  <a:srgbClr val="39FC30"/>
                </a:solidFill>
              </a:rPr>
              <a:t>deoxyribose</a:t>
            </a:r>
            <a:endParaRPr lang="en-US" sz="4200" dirty="0">
              <a:solidFill>
                <a:srgbClr val="39FC3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900" decel="100000" fill="hold"/>
                                        <p:tgtEl>
                                          <p:spTgt spid="4"/>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4"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 from="(-#ppt_w/2)" to="(#ppt_x)" calcmode="lin" valueType="num">
                                      <p:cBhvr>
                                        <p:cTn id="15" dur="600" fill="hold">
                                          <p:stCondLst>
                                            <p:cond delay="0"/>
                                          </p:stCondLst>
                                        </p:cTn>
                                        <p:tgtEl>
                                          <p:spTgt spid="5"/>
                                        </p:tgtEl>
                                        <p:attrNameLst>
                                          <p:attrName>ppt_x</p:attrName>
                                        </p:attrNameLst>
                                      </p:cBhvr>
                                    </p:anim>
                                    <p:anim from="0" to="-1.0" calcmode="lin" valueType="num">
                                      <p:cBhvr>
                                        <p:cTn id="16" dur="200" decel="50000" autoRev="1" fill="hold">
                                          <p:stCondLst>
                                            <p:cond delay="600"/>
                                          </p:stCondLst>
                                        </p:cTn>
                                        <p:tgtEl>
                                          <p:spTgt spid="5"/>
                                        </p:tgtEl>
                                        <p:attrNameLst>
                                          <p:attrName>xshear</p:attrName>
                                        </p:attrNameLst>
                                      </p:cBhvr>
                                    </p:anim>
                                    <p:animScale>
                                      <p:cBhvr>
                                        <p:cTn id="17" dur="200" decel="100000" autoRev="1" fill="hold">
                                          <p:stCondLst>
                                            <p:cond delay="600"/>
                                          </p:stCondLst>
                                        </p:cTn>
                                        <p:tgtEl>
                                          <p:spTgt spid="5"/>
                                        </p:tgtEl>
                                      </p:cBhvr>
                                      <p:from x="100000" y="100000"/>
                                      <p:to x="80000" y="100000"/>
                                    </p:animScale>
                                    <p:anim by="(#ppt_h/3+#ppt_w*0.1)" calcmode="lin" valueType="num">
                                      <p:cBhvr additive="sum">
                                        <p:cTn id="18" dur="200" decel="100000" autoRev="1" fill="hold">
                                          <p:stCondLst>
                                            <p:cond delay="600"/>
                                          </p:stCondLst>
                                        </p:cTn>
                                        <p:tgtEl>
                                          <p:spTgt spid="5"/>
                                        </p:tgtEl>
                                        <p:attrNameLst>
                                          <p:attrName>ppt_x</p:attrName>
                                        </p:attrNameLst>
                                      </p:cBhvr>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34" presetClass="entr" presetSubtype="0"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anim from="(-#ppt_w/2)" to="(#ppt_x)" calcmode="lin" valueType="num">
                                      <p:cBhvr>
                                        <p:cTn id="23" dur="600" fill="hold">
                                          <p:stCondLst>
                                            <p:cond delay="0"/>
                                          </p:stCondLst>
                                        </p:cTn>
                                        <p:tgtEl>
                                          <p:spTgt spid="3"/>
                                        </p:tgtEl>
                                        <p:attrNameLst>
                                          <p:attrName>ppt_x</p:attrName>
                                        </p:attrNameLst>
                                      </p:cBhvr>
                                    </p:anim>
                                    <p:anim from="0" to="-1.0" calcmode="lin" valueType="num">
                                      <p:cBhvr>
                                        <p:cTn id="24" dur="200" decel="50000" autoRev="1" fill="hold">
                                          <p:stCondLst>
                                            <p:cond delay="600"/>
                                          </p:stCondLst>
                                        </p:cTn>
                                        <p:tgtEl>
                                          <p:spTgt spid="3"/>
                                        </p:tgtEl>
                                        <p:attrNameLst>
                                          <p:attrName>xshear</p:attrName>
                                        </p:attrNameLst>
                                      </p:cBhvr>
                                    </p:anim>
                                    <p:animScale>
                                      <p:cBhvr>
                                        <p:cTn id="25" dur="200" decel="100000" autoRev="1" fill="hold">
                                          <p:stCondLst>
                                            <p:cond delay="600"/>
                                          </p:stCondLst>
                                        </p:cTn>
                                        <p:tgtEl>
                                          <p:spTgt spid="3"/>
                                        </p:tgtEl>
                                      </p:cBhvr>
                                      <p:from x="100000" y="100000"/>
                                      <p:to x="80000" y="100000"/>
                                    </p:animScale>
                                    <p:anim by="(#ppt_h/3+#ppt_w*0.1)" calcmode="lin" valueType="num">
                                      <p:cBhvr additive="sum">
                                        <p:cTn id="26" dur="200" decel="100000" autoRev="1" fill="hold">
                                          <p:stCondLst>
                                            <p:cond delay="600"/>
                                          </p:stCondLst>
                                        </p:cTn>
                                        <p:tgtEl>
                                          <p:spTgt spid="3"/>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rotWithShape="1">
          <a:blip r:embed="rId2"/>
          <a:tile tx="0" ty="0" sx="100000" sy="100000" flip="none" algn="tl"/>
        </a:blipFill>
        <a:effectLst/>
      </p:bgPr>
    </p:bg>
    <p:spTree>
      <p:nvGrpSpPr>
        <p:cNvPr id="1" name=""/>
        <p:cNvGrpSpPr/>
        <p:nvPr/>
      </p:nvGrpSpPr>
      <p:grpSpPr>
        <a:xfrm>
          <a:off x="0" y="0"/>
          <a:ext cx="0" cy="0"/>
          <a:chOff x="0" y="0"/>
          <a:chExt cx="0" cy="0"/>
        </a:xfrm>
      </p:grpSpPr>
      <p:sp>
        <p:nvSpPr>
          <p:cNvPr id="67585" name="TextBox 1"/>
          <p:cNvSpPr txBox="1">
            <a:spLocks noChangeArrowheads="1"/>
          </p:cNvSpPr>
          <p:nvPr/>
        </p:nvSpPr>
        <p:spPr bwMode="auto">
          <a:xfrm>
            <a:off x="2987675" y="836613"/>
            <a:ext cx="5905500" cy="60016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r>
              <a:rPr lang="en-US" sz="3200" b="1" dirty="0" smtClean="0">
                <a:solidFill>
                  <a:srgbClr val="000090"/>
                </a:solidFill>
                <a:latin typeface="Arial" charset="0"/>
              </a:rPr>
              <a:t> Created by Amy Brown – Science Stuff</a:t>
            </a:r>
            <a:r>
              <a:rPr lang="en-US" sz="3200" b="1" baseline="0" dirty="0" smtClean="0">
                <a:solidFill>
                  <a:srgbClr val="000090"/>
                </a:solidFill>
                <a:latin typeface="Arial" charset="0"/>
              </a:rPr>
              <a:t> </a:t>
            </a:r>
            <a:endParaRPr lang="en-US" sz="3200" b="1" dirty="0">
              <a:solidFill>
                <a:srgbClr val="000090"/>
              </a:solidFill>
              <a:latin typeface="Arial" charset="0"/>
            </a:endParaRPr>
          </a:p>
          <a:p>
            <a:pPr algn="ctr"/>
            <a:r>
              <a:rPr lang="en-US" sz="3200" b="1" dirty="0">
                <a:solidFill>
                  <a:srgbClr val="000090"/>
                </a:solidFill>
                <a:latin typeface="Arial" charset="0"/>
              </a:rPr>
              <a:t>Copyright © </a:t>
            </a:r>
            <a:r>
              <a:rPr lang="en-US" sz="3200" b="1" dirty="0" smtClean="0">
                <a:solidFill>
                  <a:srgbClr val="000090"/>
                </a:solidFill>
                <a:latin typeface="Arial" charset="0"/>
              </a:rPr>
              <a:t>February 2012 Amy </a:t>
            </a:r>
            <a:r>
              <a:rPr lang="en-US" sz="3200" b="1" dirty="0">
                <a:solidFill>
                  <a:srgbClr val="000090"/>
                </a:solidFill>
                <a:latin typeface="Arial" charset="0"/>
              </a:rPr>
              <a:t>Brown (aka Science Stuff)</a:t>
            </a:r>
          </a:p>
          <a:p>
            <a:pPr algn="ctr"/>
            <a:r>
              <a:rPr lang="en-US" sz="3200" b="1" dirty="0">
                <a:solidFill>
                  <a:srgbClr val="000090"/>
                </a:solidFill>
                <a:latin typeface="Arial" charset="0"/>
              </a:rPr>
              <a:t>All rights reserved by author.</a:t>
            </a:r>
          </a:p>
          <a:p>
            <a:pPr algn="ctr"/>
            <a:r>
              <a:rPr lang="en-US" sz="3200" b="1" dirty="0">
                <a:solidFill>
                  <a:srgbClr val="000090"/>
                </a:solidFill>
                <a:latin typeface="Arial" charset="0"/>
              </a:rPr>
              <a:t>This document is for your classroom use only.</a:t>
            </a:r>
          </a:p>
          <a:p>
            <a:pPr algn="ctr"/>
            <a:r>
              <a:rPr lang="en-US" sz="3200" b="1" dirty="0">
                <a:solidFill>
                  <a:srgbClr val="000090"/>
                </a:solidFill>
                <a:latin typeface="Arial" charset="0"/>
              </a:rPr>
              <a:t>This document may not be electronically distributed or posted to a web site.</a:t>
            </a:r>
          </a:p>
          <a:p>
            <a:pPr algn="ctr"/>
            <a:endParaRPr lang="en-US" sz="3200" b="1" dirty="0">
              <a:solidFill>
                <a:srgbClr val="000090"/>
              </a:solidFill>
              <a:latin typeface="Arial" charset="0"/>
            </a:endParaRPr>
          </a:p>
        </p:txBody>
      </p:sp>
      <p:pic>
        <p:nvPicPr>
          <p:cNvPr id="3" name="Picture 2" descr="Science Stuff.jpg">
            <a:hlinkClick r:id="rId3"/>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50825" y="1341438"/>
            <a:ext cx="2727325" cy="350043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pic>
        <p:nvPicPr>
          <p:cNvPr id="21506"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225" y="279400"/>
            <a:ext cx="4584700" cy="3686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TextBox 2"/>
          <p:cNvSpPr txBox="1">
            <a:spLocks noChangeArrowheads="1"/>
          </p:cNvSpPr>
          <p:nvPr/>
        </p:nvSpPr>
        <p:spPr bwMode="auto">
          <a:xfrm>
            <a:off x="5281613" y="279400"/>
            <a:ext cx="3862387" cy="41544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3300" dirty="0">
                <a:solidFill>
                  <a:srgbClr val="FB93FA"/>
                </a:solidFill>
              </a:rPr>
              <a:t>The four nitrogen bases found in DNA are:  </a:t>
            </a:r>
          </a:p>
          <a:p>
            <a:pPr algn="ctr" eaLnBrk="1" hangingPunct="1"/>
            <a:r>
              <a:rPr lang="en-US" sz="3300" dirty="0">
                <a:solidFill>
                  <a:srgbClr val="FB93FA"/>
                </a:solidFill>
              </a:rPr>
              <a:t>Adenine – A  </a:t>
            </a:r>
          </a:p>
          <a:p>
            <a:pPr algn="ctr" eaLnBrk="1" hangingPunct="1"/>
            <a:r>
              <a:rPr lang="en-US" sz="3300" dirty="0">
                <a:solidFill>
                  <a:srgbClr val="FB93FA"/>
                </a:solidFill>
              </a:rPr>
              <a:t>Guanine – G </a:t>
            </a:r>
          </a:p>
          <a:p>
            <a:pPr algn="ctr" eaLnBrk="1" hangingPunct="1"/>
            <a:r>
              <a:rPr lang="en-US" sz="3300" dirty="0">
                <a:solidFill>
                  <a:srgbClr val="FB93FA"/>
                </a:solidFill>
              </a:rPr>
              <a:t>Thymine – T </a:t>
            </a:r>
          </a:p>
          <a:p>
            <a:pPr algn="ctr" eaLnBrk="1" hangingPunct="1"/>
            <a:r>
              <a:rPr lang="en-US" sz="3300" dirty="0">
                <a:solidFill>
                  <a:srgbClr val="FB93FA"/>
                </a:solidFill>
              </a:rPr>
              <a:t> Cytosine – C </a:t>
            </a:r>
          </a:p>
          <a:p>
            <a:pPr algn="ctr" eaLnBrk="1" hangingPunct="1"/>
            <a:endParaRPr lang="en-US" sz="3300" dirty="0">
              <a:solidFill>
                <a:srgbClr val="FB93FA"/>
              </a:solidFill>
            </a:endParaRPr>
          </a:p>
        </p:txBody>
      </p:sp>
      <p:sp>
        <p:nvSpPr>
          <p:cNvPr id="4" name="TextBox 3"/>
          <p:cNvSpPr txBox="1">
            <a:spLocks noChangeArrowheads="1"/>
          </p:cNvSpPr>
          <p:nvPr/>
        </p:nvSpPr>
        <p:spPr bwMode="auto">
          <a:xfrm>
            <a:off x="403225" y="3965575"/>
            <a:ext cx="2647950" cy="3108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700" dirty="0">
                <a:solidFill>
                  <a:srgbClr val="93CDDD"/>
                </a:solidFill>
              </a:rPr>
              <a:t>NOTE:  The nitrogen base uracil is only found in RNA.  </a:t>
            </a:r>
          </a:p>
          <a:p>
            <a:pPr eaLnBrk="1" hangingPunct="1"/>
            <a:r>
              <a:rPr lang="en-US" sz="2700" dirty="0">
                <a:solidFill>
                  <a:srgbClr val="93CDDD"/>
                </a:solidFill>
              </a:rPr>
              <a:t>We will discuss uracil later.</a:t>
            </a:r>
          </a:p>
          <a:p>
            <a:pPr eaLnBrk="1" hangingPunct="1"/>
            <a:endParaRPr lang="en-US" sz="2700" dirty="0">
              <a:solidFill>
                <a:srgbClr val="93CDDD"/>
              </a:solidFill>
            </a:endParaRPr>
          </a:p>
        </p:txBody>
      </p:sp>
      <p:sp>
        <p:nvSpPr>
          <p:cNvPr id="5" name="TextBox 4"/>
          <p:cNvSpPr txBox="1">
            <a:spLocks noChangeArrowheads="1"/>
          </p:cNvSpPr>
          <p:nvPr/>
        </p:nvSpPr>
        <p:spPr bwMode="auto">
          <a:xfrm>
            <a:off x="3051175" y="3965575"/>
            <a:ext cx="2757488" cy="3324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3000" dirty="0">
                <a:solidFill>
                  <a:srgbClr val="C3D69B"/>
                </a:solidFill>
              </a:rPr>
              <a:t>Purines:  </a:t>
            </a:r>
          </a:p>
          <a:p>
            <a:pPr algn="ctr" eaLnBrk="1" hangingPunct="1"/>
            <a:r>
              <a:rPr lang="en-US" sz="3000" dirty="0">
                <a:solidFill>
                  <a:srgbClr val="C3D69B"/>
                </a:solidFill>
              </a:rPr>
              <a:t>Double ring structures;</a:t>
            </a:r>
          </a:p>
          <a:p>
            <a:pPr algn="ctr" eaLnBrk="1" hangingPunct="1"/>
            <a:r>
              <a:rPr lang="en-US" sz="3000" dirty="0">
                <a:solidFill>
                  <a:srgbClr val="C3D69B"/>
                </a:solidFill>
              </a:rPr>
              <a:t>adenine and guanine are purines.</a:t>
            </a:r>
          </a:p>
          <a:p>
            <a:pPr algn="ctr" eaLnBrk="1" hangingPunct="1"/>
            <a:endParaRPr lang="en-US" sz="3000" dirty="0">
              <a:solidFill>
                <a:srgbClr val="C3D69B"/>
              </a:solidFill>
            </a:endParaRPr>
          </a:p>
        </p:txBody>
      </p:sp>
      <p:sp>
        <p:nvSpPr>
          <p:cNvPr id="6" name="TextBox 5"/>
          <p:cNvSpPr txBox="1">
            <a:spLocks noChangeArrowheads="1"/>
          </p:cNvSpPr>
          <p:nvPr/>
        </p:nvSpPr>
        <p:spPr bwMode="auto">
          <a:xfrm>
            <a:off x="5808663" y="3965575"/>
            <a:ext cx="3335337" cy="2770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900" dirty="0">
                <a:solidFill>
                  <a:srgbClr val="39FC30"/>
                </a:solidFill>
              </a:rPr>
              <a:t>Pyrimidines:  </a:t>
            </a:r>
          </a:p>
          <a:p>
            <a:pPr algn="ctr" eaLnBrk="1" hangingPunct="1"/>
            <a:r>
              <a:rPr lang="en-US" sz="2900" dirty="0">
                <a:solidFill>
                  <a:srgbClr val="39FC30"/>
                </a:solidFill>
              </a:rPr>
              <a:t>single ring structures; </a:t>
            </a:r>
          </a:p>
          <a:p>
            <a:pPr algn="ctr" eaLnBrk="1" hangingPunct="1"/>
            <a:r>
              <a:rPr lang="en-US" sz="2900" dirty="0">
                <a:solidFill>
                  <a:srgbClr val="39FC30"/>
                </a:solidFill>
              </a:rPr>
              <a:t>cytosine and thymine are pyrimidines.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1000"/>
                                        <p:tgtEl>
                                          <p:spTgt spid="3">
                                            <p:txEl>
                                              <p:pRg st="1" end="1"/>
                                            </p:txEl>
                                          </p:spTgt>
                                        </p:tgtEl>
                                      </p:cBhvr>
                                    </p:animEffect>
                                    <p:anim calcmode="lin" valueType="num">
                                      <p:cBhvr>
                                        <p:cTn id="16"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3">
                                            <p:txEl>
                                              <p:pRg st="1" end="1"/>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3">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1000"/>
                                        <p:tgtEl>
                                          <p:spTgt spid="3">
                                            <p:txEl>
                                              <p:pRg st="2" end="2"/>
                                            </p:txEl>
                                          </p:spTgt>
                                        </p:tgtEl>
                                      </p:cBhvr>
                                    </p:animEffect>
                                    <p:anim calcmode="lin" valueType="num">
                                      <p:cBhvr>
                                        <p:cTn id="2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5" dur="900" decel="100000" fill="hold"/>
                                        <p:tgtEl>
                                          <p:spTgt spid="3">
                                            <p:txEl>
                                              <p:pRg st="2" end="2"/>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3">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Effect transition="in" filter="fade">
                                      <p:cBhvr>
                                        <p:cTn id="31" dur="1000"/>
                                        <p:tgtEl>
                                          <p:spTgt spid="3">
                                            <p:txEl>
                                              <p:pRg st="3" end="3"/>
                                            </p:txEl>
                                          </p:spTgt>
                                        </p:tgtEl>
                                      </p:cBhvr>
                                    </p:animEffect>
                                    <p:anim calcmode="lin" valueType="num">
                                      <p:cBhvr>
                                        <p:cTn id="3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3" dur="900" decel="100000" fill="hold"/>
                                        <p:tgtEl>
                                          <p:spTgt spid="3">
                                            <p:txEl>
                                              <p:pRg st="3" end="3"/>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3">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37" presetClass="entr" presetSubtype="0" fill="hold" grpId="0"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Effect transition="in" filter="fade">
                                      <p:cBhvr>
                                        <p:cTn id="39" dur="1000"/>
                                        <p:tgtEl>
                                          <p:spTgt spid="3">
                                            <p:txEl>
                                              <p:pRg st="4" end="4"/>
                                            </p:txEl>
                                          </p:spTgt>
                                        </p:tgtEl>
                                      </p:cBhvr>
                                    </p:animEffect>
                                    <p:anim calcmode="lin" valueType="num">
                                      <p:cBhvr>
                                        <p:cTn id="4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1" dur="900" decel="100000" fill="hold"/>
                                        <p:tgtEl>
                                          <p:spTgt spid="3">
                                            <p:txEl>
                                              <p:pRg st="4" end="4"/>
                                            </p:txEl>
                                          </p:spTgt>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3">
                                            <p:txEl>
                                              <p:pRg st="4" end="4"/>
                                            </p:txEl>
                                          </p:spTgt>
                                        </p:tgtEl>
                                        <p:attrNameLst>
                                          <p:attrName>ppt_y</p:attrName>
                                        </p:attrNameLst>
                                      </p:cBhvr>
                                      <p:tavLst>
                                        <p:tav tm="0">
                                          <p:val>
                                            <p:strVal val="#ppt_y-.03"/>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52" presetClass="entr" presetSubtype="0" fill="hold" grpId="0" nodeType="clickEffect">
                                  <p:stCondLst>
                                    <p:cond delay="0"/>
                                  </p:stCondLst>
                                  <p:childTnLst>
                                    <p:set>
                                      <p:cBhvr>
                                        <p:cTn id="46" dur="1" fill="hold">
                                          <p:stCondLst>
                                            <p:cond delay="0"/>
                                          </p:stCondLst>
                                        </p:cTn>
                                        <p:tgtEl>
                                          <p:spTgt spid="4"/>
                                        </p:tgtEl>
                                        <p:attrNameLst>
                                          <p:attrName>style.visibility</p:attrName>
                                        </p:attrNameLst>
                                      </p:cBhvr>
                                      <p:to>
                                        <p:strVal val="visible"/>
                                      </p:to>
                                    </p:set>
                                    <p:animScale>
                                      <p:cBhvr>
                                        <p:cTn id="47" dur="1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8" dur="1000" decel="50000" fill="hold">
                                          <p:stCondLst>
                                            <p:cond delay="0"/>
                                          </p:stCondLst>
                                        </p:cTn>
                                        <p:tgtEl>
                                          <p:spTgt spid="4"/>
                                        </p:tgtEl>
                                        <p:attrNameLst>
                                          <p:attrName>ppt_x</p:attrName>
                                          <p:attrName>ppt_y</p:attrName>
                                        </p:attrNameLst>
                                      </p:cBhvr>
                                    </p:animMotion>
                                    <p:animEffect transition="in" filter="fade">
                                      <p:cBhvr>
                                        <p:cTn id="49" dur="1000"/>
                                        <p:tgtEl>
                                          <p:spTgt spid="4"/>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52" presetClass="entr" presetSubtype="0" fill="hold" grpId="0" nodeType="clickEffect">
                                  <p:stCondLst>
                                    <p:cond delay="0"/>
                                  </p:stCondLst>
                                  <p:childTnLst>
                                    <p:set>
                                      <p:cBhvr>
                                        <p:cTn id="53" dur="1" fill="hold">
                                          <p:stCondLst>
                                            <p:cond delay="0"/>
                                          </p:stCondLst>
                                        </p:cTn>
                                        <p:tgtEl>
                                          <p:spTgt spid="5">
                                            <p:txEl>
                                              <p:pRg st="0" end="0"/>
                                            </p:txEl>
                                          </p:spTgt>
                                        </p:tgtEl>
                                        <p:attrNameLst>
                                          <p:attrName>style.visibility</p:attrName>
                                        </p:attrNameLst>
                                      </p:cBhvr>
                                      <p:to>
                                        <p:strVal val="visible"/>
                                      </p:to>
                                    </p:set>
                                    <p:animScale>
                                      <p:cBhvr>
                                        <p:cTn id="54" dur="1000" decel="50000" fill="hold">
                                          <p:stCondLst>
                                            <p:cond delay="0"/>
                                          </p:stCondLst>
                                        </p:cTn>
                                        <p:tgtEl>
                                          <p:spTgt spid="5">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5" dur="1000" decel="50000" fill="hold">
                                          <p:stCondLst>
                                            <p:cond delay="0"/>
                                          </p:stCondLst>
                                        </p:cTn>
                                        <p:tgtEl>
                                          <p:spTgt spid="5">
                                            <p:txEl>
                                              <p:pRg st="0" end="0"/>
                                            </p:txEl>
                                          </p:spTgt>
                                        </p:tgtEl>
                                        <p:attrNameLst>
                                          <p:attrName>ppt_x</p:attrName>
                                          <p:attrName>ppt_y</p:attrName>
                                        </p:attrNameLst>
                                      </p:cBhvr>
                                    </p:animMotion>
                                    <p:animEffect transition="in" filter="fade">
                                      <p:cBhvr>
                                        <p:cTn id="56" dur="1000"/>
                                        <p:tgtEl>
                                          <p:spTgt spid="5">
                                            <p:txEl>
                                              <p:pRg st="0" end="0"/>
                                            </p:txEl>
                                          </p:spTgt>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52" presetClass="entr" presetSubtype="0" fill="hold" grpId="0" nodeType="clickEffect">
                                  <p:stCondLst>
                                    <p:cond delay="0"/>
                                  </p:stCondLst>
                                  <p:childTnLst>
                                    <p:set>
                                      <p:cBhvr>
                                        <p:cTn id="60" dur="1" fill="hold">
                                          <p:stCondLst>
                                            <p:cond delay="0"/>
                                          </p:stCondLst>
                                        </p:cTn>
                                        <p:tgtEl>
                                          <p:spTgt spid="5">
                                            <p:txEl>
                                              <p:pRg st="1" end="1"/>
                                            </p:txEl>
                                          </p:spTgt>
                                        </p:tgtEl>
                                        <p:attrNameLst>
                                          <p:attrName>style.visibility</p:attrName>
                                        </p:attrNameLst>
                                      </p:cBhvr>
                                      <p:to>
                                        <p:strVal val="visible"/>
                                      </p:to>
                                    </p:set>
                                    <p:animScale>
                                      <p:cBhvr>
                                        <p:cTn id="61" dur="1000" decel="50000" fill="hold">
                                          <p:stCondLst>
                                            <p:cond delay="0"/>
                                          </p:stCondLst>
                                        </p:cTn>
                                        <p:tgtEl>
                                          <p:spTgt spid="5">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2" dur="1000" decel="50000" fill="hold">
                                          <p:stCondLst>
                                            <p:cond delay="0"/>
                                          </p:stCondLst>
                                        </p:cTn>
                                        <p:tgtEl>
                                          <p:spTgt spid="5">
                                            <p:txEl>
                                              <p:pRg st="1" end="1"/>
                                            </p:txEl>
                                          </p:spTgt>
                                        </p:tgtEl>
                                        <p:attrNameLst>
                                          <p:attrName>ppt_x</p:attrName>
                                          <p:attrName>ppt_y</p:attrName>
                                        </p:attrNameLst>
                                      </p:cBhvr>
                                    </p:animMotion>
                                    <p:animEffect transition="in" filter="fade">
                                      <p:cBhvr>
                                        <p:cTn id="63" dur="1000"/>
                                        <p:tgtEl>
                                          <p:spTgt spid="5">
                                            <p:txEl>
                                              <p:pRg st="1" end="1"/>
                                            </p:txEl>
                                          </p:spTgt>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52" presetClass="entr" presetSubtype="0" fill="hold" grpId="0" nodeType="clickEffect">
                                  <p:stCondLst>
                                    <p:cond delay="0"/>
                                  </p:stCondLst>
                                  <p:childTnLst>
                                    <p:set>
                                      <p:cBhvr>
                                        <p:cTn id="67" dur="1" fill="hold">
                                          <p:stCondLst>
                                            <p:cond delay="0"/>
                                          </p:stCondLst>
                                        </p:cTn>
                                        <p:tgtEl>
                                          <p:spTgt spid="5">
                                            <p:txEl>
                                              <p:pRg st="2" end="2"/>
                                            </p:txEl>
                                          </p:spTgt>
                                        </p:tgtEl>
                                        <p:attrNameLst>
                                          <p:attrName>style.visibility</p:attrName>
                                        </p:attrNameLst>
                                      </p:cBhvr>
                                      <p:to>
                                        <p:strVal val="visible"/>
                                      </p:to>
                                    </p:set>
                                    <p:animScale>
                                      <p:cBhvr>
                                        <p:cTn id="68" dur="1000" decel="50000" fill="hold">
                                          <p:stCondLst>
                                            <p:cond delay="0"/>
                                          </p:stCondLst>
                                        </p:cTn>
                                        <p:tgtEl>
                                          <p:spTgt spid="5">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5">
                                            <p:txEl>
                                              <p:pRg st="2" end="2"/>
                                            </p:txEl>
                                          </p:spTgt>
                                        </p:tgtEl>
                                        <p:attrNameLst>
                                          <p:attrName>ppt_x</p:attrName>
                                          <p:attrName>ppt_y</p:attrName>
                                        </p:attrNameLst>
                                      </p:cBhvr>
                                    </p:animMotion>
                                    <p:animEffect transition="in" filter="fade">
                                      <p:cBhvr>
                                        <p:cTn id="70" dur="1000"/>
                                        <p:tgtEl>
                                          <p:spTgt spid="5">
                                            <p:txEl>
                                              <p:pRg st="2" end="2"/>
                                            </p:txEl>
                                          </p:spTgt>
                                        </p:tgtEl>
                                      </p:cBhvr>
                                    </p:animEffect>
                                  </p:childTnLst>
                                </p:cTn>
                              </p:par>
                            </p:childTnLst>
                          </p:cTn>
                        </p:par>
                      </p:childTnLst>
                    </p:cTn>
                  </p:par>
                  <p:par>
                    <p:cTn id="71" fill="hold" nodeType="clickPar">
                      <p:stCondLst>
                        <p:cond delay="indefinite"/>
                      </p:stCondLst>
                      <p:childTnLst>
                        <p:par>
                          <p:cTn id="72" fill="hold" nodeType="withGroup">
                            <p:stCondLst>
                              <p:cond delay="0"/>
                            </p:stCondLst>
                            <p:childTnLst>
                              <p:par>
                                <p:cTn id="73" presetID="52" presetClass="entr" presetSubtype="0" fill="hold" grpId="0" nodeType="clickEffect">
                                  <p:stCondLst>
                                    <p:cond delay="0"/>
                                  </p:stCondLst>
                                  <p:childTnLst>
                                    <p:set>
                                      <p:cBhvr>
                                        <p:cTn id="74" dur="1" fill="hold">
                                          <p:stCondLst>
                                            <p:cond delay="0"/>
                                          </p:stCondLst>
                                        </p:cTn>
                                        <p:tgtEl>
                                          <p:spTgt spid="6">
                                            <p:txEl>
                                              <p:pRg st="0" end="0"/>
                                            </p:txEl>
                                          </p:spTgt>
                                        </p:tgtEl>
                                        <p:attrNameLst>
                                          <p:attrName>style.visibility</p:attrName>
                                        </p:attrNameLst>
                                      </p:cBhvr>
                                      <p:to>
                                        <p:strVal val="visible"/>
                                      </p:to>
                                    </p:set>
                                    <p:animScale>
                                      <p:cBhvr>
                                        <p:cTn id="75" dur="1000" decel="50000" fill="hold">
                                          <p:stCondLst>
                                            <p:cond delay="0"/>
                                          </p:stCondLst>
                                        </p:cTn>
                                        <p:tgtEl>
                                          <p:spTgt spid="6">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6" dur="1000" decel="50000" fill="hold">
                                          <p:stCondLst>
                                            <p:cond delay="0"/>
                                          </p:stCondLst>
                                        </p:cTn>
                                        <p:tgtEl>
                                          <p:spTgt spid="6">
                                            <p:txEl>
                                              <p:pRg st="0" end="0"/>
                                            </p:txEl>
                                          </p:spTgt>
                                        </p:tgtEl>
                                        <p:attrNameLst>
                                          <p:attrName>ppt_x</p:attrName>
                                          <p:attrName>ppt_y</p:attrName>
                                        </p:attrNameLst>
                                      </p:cBhvr>
                                    </p:animMotion>
                                    <p:animEffect transition="in" filter="fade">
                                      <p:cBhvr>
                                        <p:cTn id="77" dur="1000"/>
                                        <p:tgtEl>
                                          <p:spTgt spid="6">
                                            <p:txEl>
                                              <p:pRg st="0" end="0"/>
                                            </p:txEl>
                                          </p:spTgt>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52" presetClass="entr" presetSubtype="0" fill="hold" grpId="0" nodeType="clickEffect">
                                  <p:stCondLst>
                                    <p:cond delay="0"/>
                                  </p:stCondLst>
                                  <p:childTnLst>
                                    <p:set>
                                      <p:cBhvr>
                                        <p:cTn id="81" dur="1" fill="hold">
                                          <p:stCondLst>
                                            <p:cond delay="0"/>
                                          </p:stCondLst>
                                        </p:cTn>
                                        <p:tgtEl>
                                          <p:spTgt spid="6">
                                            <p:txEl>
                                              <p:pRg st="1" end="1"/>
                                            </p:txEl>
                                          </p:spTgt>
                                        </p:tgtEl>
                                        <p:attrNameLst>
                                          <p:attrName>style.visibility</p:attrName>
                                        </p:attrNameLst>
                                      </p:cBhvr>
                                      <p:to>
                                        <p:strVal val="visible"/>
                                      </p:to>
                                    </p:set>
                                    <p:animScale>
                                      <p:cBhvr>
                                        <p:cTn id="82" dur="1000" decel="50000" fill="hold">
                                          <p:stCondLst>
                                            <p:cond delay="0"/>
                                          </p:stCondLst>
                                        </p:cTn>
                                        <p:tgtEl>
                                          <p:spTgt spid="6">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3" dur="1000" decel="50000" fill="hold">
                                          <p:stCondLst>
                                            <p:cond delay="0"/>
                                          </p:stCondLst>
                                        </p:cTn>
                                        <p:tgtEl>
                                          <p:spTgt spid="6">
                                            <p:txEl>
                                              <p:pRg st="1" end="1"/>
                                            </p:txEl>
                                          </p:spTgt>
                                        </p:tgtEl>
                                        <p:attrNameLst>
                                          <p:attrName>ppt_x</p:attrName>
                                          <p:attrName>ppt_y</p:attrName>
                                        </p:attrNameLst>
                                      </p:cBhvr>
                                    </p:animMotion>
                                    <p:animEffect transition="in" filter="fade">
                                      <p:cBhvr>
                                        <p:cTn id="84" dur="1000"/>
                                        <p:tgtEl>
                                          <p:spTgt spid="6">
                                            <p:txEl>
                                              <p:pRg st="1" end="1"/>
                                            </p:txEl>
                                          </p:spTgt>
                                        </p:tgtEl>
                                      </p:cBhvr>
                                    </p:animEffect>
                                  </p:childTnLst>
                                </p:cTn>
                              </p:par>
                            </p:childTnLst>
                          </p:cTn>
                        </p:par>
                      </p:childTnLst>
                    </p:cTn>
                  </p:par>
                  <p:par>
                    <p:cTn id="85" fill="hold" nodeType="clickPar">
                      <p:stCondLst>
                        <p:cond delay="indefinite"/>
                      </p:stCondLst>
                      <p:childTnLst>
                        <p:par>
                          <p:cTn id="86" fill="hold" nodeType="withGroup">
                            <p:stCondLst>
                              <p:cond delay="0"/>
                            </p:stCondLst>
                            <p:childTnLst>
                              <p:par>
                                <p:cTn id="87" presetID="52" presetClass="entr" presetSubtype="0" fill="hold" grpId="0" nodeType="clickEffect">
                                  <p:stCondLst>
                                    <p:cond delay="0"/>
                                  </p:stCondLst>
                                  <p:childTnLst>
                                    <p:set>
                                      <p:cBhvr>
                                        <p:cTn id="88" dur="1" fill="hold">
                                          <p:stCondLst>
                                            <p:cond delay="0"/>
                                          </p:stCondLst>
                                        </p:cTn>
                                        <p:tgtEl>
                                          <p:spTgt spid="6">
                                            <p:txEl>
                                              <p:pRg st="2" end="2"/>
                                            </p:txEl>
                                          </p:spTgt>
                                        </p:tgtEl>
                                        <p:attrNameLst>
                                          <p:attrName>style.visibility</p:attrName>
                                        </p:attrNameLst>
                                      </p:cBhvr>
                                      <p:to>
                                        <p:strVal val="visible"/>
                                      </p:to>
                                    </p:set>
                                    <p:animScale>
                                      <p:cBhvr>
                                        <p:cTn id="89" dur="1000" decel="50000" fill="hold">
                                          <p:stCondLst>
                                            <p:cond delay="0"/>
                                          </p:stCondLst>
                                        </p:cTn>
                                        <p:tgtEl>
                                          <p:spTgt spid="6">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0" dur="1000" decel="50000" fill="hold">
                                          <p:stCondLst>
                                            <p:cond delay="0"/>
                                          </p:stCondLst>
                                        </p:cTn>
                                        <p:tgtEl>
                                          <p:spTgt spid="6">
                                            <p:txEl>
                                              <p:pRg st="2" end="2"/>
                                            </p:txEl>
                                          </p:spTgt>
                                        </p:tgtEl>
                                        <p:attrNameLst>
                                          <p:attrName>ppt_x</p:attrName>
                                          <p:attrName>ppt_y</p:attrName>
                                        </p:attrNameLst>
                                      </p:cBhvr>
                                    </p:animMotion>
                                    <p:animEffect transition="in" filter="fade">
                                      <p:cBhvr>
                                        <p:cTn id="91" dur="10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build="p"/>
      <p:bldP spid="6"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
        <p:cNvGrpSpPr/>
        <p:nvPr/>
      </p:nvGrpSpPr>
      <p:grpSpPr>
        <a:xfrm>
          <a:off x="0" y="0"/>
          <a:ext cx="0" cy="0"/>
          <a:chOff x="0" y="0"/>
          <a:chExt cx="0" cy="0"/>
        </a:xfrm>
      </p:grpSpPr>
      <p:pic>
        <p:nvPicPr>
          <p:cNvPr id="22530" name="Picture 1" descr=":dna pics:nucleotid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4064000" y="1649413"/>
            <a:ext cx="4327525" cy="2959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Oval 3"/>
          <p:cNvSpPr/>
          <p:nvPr/>
        </p:nvSpPr>
        <p:spPr>
          <a:xfrm>
            <a:off x="4748213" y="965200"/>
            <a:ext cx="2959100" cy="1244600"/>
          </a:xfrm>
          <a:prstGeom prst="ellipse">
            <a:avLst/>
          </a:prstGeom>
          <a:solidFill>
            <a:schemeClr val="bg1">
              <a:alpha val="0"/>
            </a:schemeClr>
          </a:solidFill>
          <a:ln w="38100" cap="flat" cmpd="sng" algn="ctr">
            <a:solidFill>
              <a:srgbClr val="008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22532" name="TextBox 2"/>
          <p:cNvSpPr txBox="1">
            <a:spLocks noChangeArrowheads="1"/>
          </p:cNvSpPr>
          <p:nvPr/>
        </p:nvSpPr>
        <p:spPr bwMode="auto">
          <a:xfrm>
            <a:off x="0" y="0"/>
            <a:ext cx="9144000" cy="646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3600" dirty="0">
                <a:solidFill>
                  <a:srgbClr val="FFFF00"/>
                </a:solidFill>
              </a:rPr>
              <a:t>Nucleotides are joined together in this way: </a:t>
            </a:r>
          </a:p>
        </p:txBody>
      </p:sp>
      <p:cxnSp>
        <p:nvCxnSpPr>
          <p:cNvPr id="6" name="Straight Arrow Connector 5"/>
          <p:cNvCxnSpPr>
            <a:endCxn id="4" idx="2"/>
          </p:cNvCxnSpPr>
          <p:nvPr/>
        </p:nvCxnSpPr>
        <p:spPr>
          <a:xfrm>
            <a:off x="4321175" y="1587500"/>
            <a:ext cx="427038" cy="1588"/>
          </a:xfrm>
          <a:prstGeom prst="straightConnector1">
            <a:avLst/>
          </a:prstGeom>
          <a:ln w="38100" cap="flat" cmpd="sng" algn="ctr">
            <a:solidFill>
              <a:srgbClr val="FF0000"/>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8" name="TextBox 7"/>
          <p:cNvSpPr txBox="1">
            <a:spLocks noChangeArrowheads="1"/>
          </p:cNvSpPr>
          <p:nvPr/>
        </p:nvSpPr>
        <p:spPr bwMode="auto">
          <a:xfrm>
            <a:off x="2774950" y="1366838"/>
            <a:ext cx="2278063" cy="4460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300" dirty="0">
                <a:solidFill>
                  <a:srgbClr val="FF0000"/>
                </a:solidFill>
              </a:rPr>
              <a:t>nucleotide</a:t>
            </a:r>
          </a:p>
        </p:txBody>
      </p:sp>
      <p:sp>
        <p:nvSpPr>
          <p:cNvPr id="9" name="TextBox 8"/>
          <p:cNvSpPr txBox="1">
            <a:spLocks noChangeArrowheads="1"/>
          </p:cNvSpPr>
          <p:nvPr/>
        </p:nvSpPr>
        <p:spPr bwMode="auto">
          <a:xfrm>
            <a:off x="2927350" y="2209800"/>
            <a:ext cx="2278063" cy="446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300" dirty="0">
                <a:solidFill>
                  <a:srgbClr val="FF0000"/>
                </a:solidFill>
              </a:rPr>
              <a:t>phosphate</a:t>
            </a:r>
          </a:p>
        </p:txBody>
      </p:sp>
      <p:cxnSp>
        <p:nvCxnSpPr>
          <p:cNvPr id="11" name="Straight Arrow Connector 10"/>
          <p:cNvCxnSpPr/>
          <p:nvPr/>
        </p:nvCxnSpPr>
        <p:spPr>
          <a:xfrm>
            <a:off x="4625975" y="2989263"/>
            <a:ext cx="974725" cy="1587"/>
          </a:xfrm>
          <a:prstGeom prst="straightConnector1">
            <a:avLst/>
          </a:prstGeom>
          <a:ln w="38100" cap="flat" cmpd="sng" algn="ctr">
            <a:solidFill>
              <a:srgbClr val="FF0000"/>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a:off x="4625975" y="3470275"/>
            <a:ext cx="427038" cy="1588"/>
          </a:xfrm>
          <a:prstGeom prst="straightConnector1">
            <a:avLst/>
          </a:prstGeom>
          <a:ln w="38100" cap="flat" cmpd="sng" algn="ctr">
            <a:solidFill>
              <a:srgbClr val="FF0000"/>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a:off x="4656138" y="3919538"/>
            <a:ext cx="974725" cy="1587"/>
          </a:xfrm>
          <a:prstGeom prst="straightConnector1">
            <a:avLst/>
          </a:prstGeom>
          <a:ln w="38100" cap="flat" cmpd="sng" algn="ctr">
            <a:solidFill>
              <a:srgbClr val="FF0000"/>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a:off x="4656138" y="4505325"/>
            <a:ext cx="427037" cy="1588"/>
          </a:xfrm>
          <a:prstGeom prst="straightConnector1">
            <a:avLst/>
          </a:prstGeom>
          <a:ln w="38100" cap="flat" cmpd="sng" algn="ctr">
            <a:solidFill>
              <a:srgbClr val="FF0000"/>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a:off x="4656138" y="5003800"/>
            <a:ext cx="944562" cy="1588"/>
          </a:xfrm>
          <a:prstGeom prst="straightConnector1">
            <a:avLst/>
          </a:prstGeom>
          <a:ln w="38100" cap="flat" cmpd="sng" algn="ctr">
            <a:solidFill>
              <a:srgbClr val="FF0000"/>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a:off x="4625975" y="2500313"/>
            <a:ext cx="427038" cy="1587"/>
          </a:xfrm>
          <a:prstGeom prst="straightConnector1">
            <a:avLst/>
          </a:prstGeom>
          <a:ln w="38100" cap="flat" cmpd="sng" algn="ctr">
            <a:solidFill>
              <a:srgbClr val="FF0000"/>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p:nvPr/>
        </p:nvCxnSpPr>
        <p:spPr>
          <a:xfrm rot="10800000" flipV="1">
            <a:off x="7707313" y="2655888"/>
            <a:ext cx="468312" cy="1587"/>
          </a:xfrm>
          <a:prstGeom prst="straightConnector1">
            <a:avLst/>
          </a:prstGeom>
          <a:ln w="38100" cap="flat" cmpd="sng" algn="ctr">
            <a:solidFill>
              <a:srgbClr val="FF0000"/>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22" name="TextBox 21"/>
          <p:cNvSpPr txBox="1">
            <a:spLocks noChangeArrowheads="1"/>
          </p:cNvSpPr>
          <p:nvPr/>
        </p:nvSpPr>
        <p:spPr bwMode="auto">
          <a:xfrm>
            <a:off x="2927350" y="3214688"/>
            <a:ext cx="2278063" cy="4460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300" dirty="0">
                <a:solidFill>
                  <a:srgbClr val="FF0000"/>
                </a:solidFill>
              </a:rPr>
              <a:t>phosphate</a:t>
            </a:r>
          </a:p>
        </p:txBody>
      </p:sp>
      <p:sp>
        <p:nvSpPr>
          <p:cNvPr id="24" name="TextBox 23"/>
          <p:cNvSpPr txBox="1">
            <a:spLocks noChangeArrowheads="1"/>
          </p:cNvSpPr>
          <p:nvPr/>
        </p:nvSpPr>
        <p:spPr bwMode="auto">
          <a:xfrm>
            <a:off x="2927350" y="4283075"/>
            <a:ext cx="2278063" cy="446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300" dirty="0">
                <a:solidFill>
                  <a:srgbClr val="FF0000"/>
                </a:solidFill>
              </a:rPr>
              <a:t>phosphate</a:t>
            </a:r>
          </a:p>
        </p:txBody>
      </p:sp>
      <p:sp>
        <p:nvSpPr>
          <p:cNvPr id="25" name="TextBox 24"/>
          <p:cNvSpPr txBox="1">
            <a:spLocks noChangeArrowheads="1"/>
          </p:cNvSpPr>
          <p:nvPr/>
        </p:nvSpPr>
        <p:spPr bwMode="auto">
          <a:xfrm>
            <a:off x="3609975" y="2768600"/>
            <a:ext cx="1138238" cy="446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300" dirty="0">
                <a:solidFill>
                  <a:srgbClr val="FF0000"/>
                </a:solidFill>
              </a:rPr>
              <a:t>sugar</a:t>
            </a:r>
          </a:p>
        </p:txBody>
      </p:sp>
      <p:sp>
        <p:nvSpPr>
          <p:cNvPr id="29" name="TextBox 28"/>
          <p:cNvSpPr txBox="1">
            <a:spLocks noChangeArrowheads="1"/>
          </p:cNvSpPr>
          <p:nvPr/>
        </p:nvSpPr>
        <p:spPr bwMode="auto">
          <a:xfrm>
            <a:off x="3609975" y="3692525"/>
            <a:ext cx="1138238" cy="446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300" dirty="0">
                <a:solidFill>
                  <a:srgbClr val="FF0000"/>
                </a:solidFill>
              </a:rPr>
              <a:t>sugar</a:t>
            </a:r>
          </a:p>
        </p:txBody>
      </p:sp>
      <p:sp>
        <p:nvSpPr>
          <p:cNvPr id="30" name="TextBox 29"/>
          <p:cNvSpPr txBox="1">
            <a:spLocks noChangeArrowheads="1"/>
          </p:cNvSpPr>
          <p:nvPr/>
        </p:nvSpPr>
        <p:spPr bwMode="auto">
          <a:xfrm>
            <a:off x="3609975" y="4730750"/>
            <a:ext cx="1138238" cy="446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300" dirty="0">
                <a:solidFill>
                  <a:srgbClr val="FF0000"/>
                </a:solidFill>
              </a:rPr>
              <a:t>sugar</a:t>
            </a:r>
          </a:p>
        </p:txBody>
      </p:sp>
      <p:sp>
        <p:nvSpPr>
          <p:cNvPr id="31" name="TextBox 30"/>
          <p:cNvSpPr txBox="1">
            <a:spLocks noChangeArrowheads="1"/>
          </p:cNvSpPr>
          <p:nvPr/>
        </p:nvSpPr>
        <p:spPr bwMode="auto">
          <a:xfrm>
            <a:off x="7707313" y="2682875"/>
            <a:ext cx="2276475" cy="3540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700" dirty="0">
                <a:solidFill>
                  <a:srgbClr val="FF0000"/>
                </a:solidFill>
              </a:rPr>
              <a:t>nitrogen base</a:t>
            </a:r>
          </a:p>
        </p:txBody>
      </p:sp>
      <p:cxnSp>
        <p:nvCxnSpPr>
          <p:cNvPr id="32" name="Straight Arrow Connector 31"/>
          <p:cNvCxnSpPr/>
          <p:nvPr/>
        </p:nvCxnSpPr>
        <p:spPr>
          <a:xfrm rot="10800000" flipV="1">
            <a:off x="7239000" y="3690938"/>
            <a:ext cx="468313" cy="1587"/>
          </a:xfrm>
          <a:prstGeom prst="straightConnector1">
            <a:avLst/>
          </a:prstGeom>
          <a:ln w="38100" cap="flat" cmpd="sng" algn="ctr">
            <a:solidFill>
              <a:srgbClr val="FF0000"/>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33" name="Straight Arrow Connector 32"/>
          <p:cNvCxnSpPr/>
          <p:nvPr/>
        </p:nvCxnSpPr>
        <p:spPr>
          <a:xfrm rot="10800000" flipV="1">
            <a:off x="7239000" y="4729163"/>
            <a:ext cx="468313" cy="1587"/>
          </a:xfrm>
          <a:prstGeom prst="straightConnector1">
            <a:avLst/>
          </a:prstGeom>
          <a:ln w="38100" cap="flat" cmpd="sng" algn="ctr">
            <a:solidFill>
              <a:srgbClr val="FF0000"/>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34" name="TextBox 33"/>
          <p:cNvSpPr txBox="1">
            <a:spLocks noChangeArrowheads="1"/>
          </p:cNvSpPr>
          <p:nvPr/>
        </p:nvSpPr>
        <p:spPr bwMode="auto">
          <a:xfrm>
            <a:off x="7707313" y="3470275"/>
            <a:ext cx="2276475" cy="3540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700" dirty="0">
                <a:solidFill>
                  <a:srgbClr val="FF0000"/>
                </a:solidFill>
              </a:rPr>
              <a:t>nitrogen base</a:t>
            </a:r>
          </a:p>
        </p:txBody>
      </p:sp>
      <p:sp>
        <p:nvSpPr>
          <p:cNvPr id="35" name="TextBox 34"/>
          <p:cNvSpPr txBox="1">
            <a:spLocks noChangeArrowheads="1"/>
          </p:cNvSpPr>
          <p:nvPr/>
        </p:nvSpPr>
        <p:spPr bwMode="auto">
          <a:xfrm>
            <a:off x="7707313" y="4506913"/>
            <a:ext cx="2276475" cy="3540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700" dirty="0">
                <a:solidFill>
                  <a:srgbClr val="FF0000"/>
                </a:solidFill>
              </a:rPr>
              <a:t>nitrogen base</a:t>
            </a:r>
          </a:p>
        </p:txBody>
      </p:sp>
      <p:sp>
        <p:nvSpPr>
          <p:cNvPr id="36" name="TextBox 35"/>
          <p:cNvSpPr txBox="1">
            <a:spLocks noChangeArrowheads="1"/>
          </p:cNvSpPr>
          <p:nvPr/>
        </p:nvSpPr>
        <p:spPr bwMode="auto">
          <a:xfrm>
            <a:off x="0" y="965200"/>
            <a:ext cx="2787650" cy="4278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3400" dirty="0">
                <a:solidFill>
                  <a:srgbClr val="3366FF"/>
                </a:solidFill>
              </a:rPr>
              <a:t>The backbone of a DNA chain is formed by alternating:</a:t>
            </a:r>
          </a:p>
          <a:p>
            <a:pPr algn="ctr" eaLnBrk="1" hangingPunct="1"/>
            <a:r>
              <a:rPr lang="en-US" sz="3400" dirty="0">
                <a:solidFill>
                  <a:srgbClr val="FFFF00"/>
                </a:solidFill>
              </a:rPr>
              <a:t>sugar and phosphate groups. </a:t>
            </a:r>
          </a:p>
        </p:txBody>
      </p:sp>
      <p:sp>
        <p:nvSpPr>
          <p:cNvPr id="37" name="TextBox 36"/>
          <p:cNvSpPr txBox="1"/>
          <p:nvPr/>
        </p:nvSpPr>
        <p:spPr>
          <a:xfrm>
            <a:off x="374650" y="5292725"/>
            <a:ext cx="8564563" cy="508000"/>
          </a:xfrm>
          <a:prstGeom prst="rect">
            <a:avLst/>
          </a:prstGeom>
          <a:noFill/>
        </p:spPr>
        <p:txBody>
          <a:bodyPr>
            <a:spAutoFit/>
          </a:bodyPr>
          <a:lstStyle/>
          <a:p>
            <a:pPr algn="ctr">
              <a:defRPr/>
            </a:pPr>
            <a:r>
              <a:rPr lang="en-US" sz="2700" dirty="0">
                <a:solidFill>
                  <a:schemeClr val="accent3">
                    <a:lumMod val="75000"/>
                  </a:schemeClr>
                </a:solidFill>
                <a:ea typeface="ＭＳ Ｐゴシック" charset="-128"/>
                <a:cs typeface="ＭＳ Ｐゴシック" charset="-128"/>
              </a:rPr>
              <a:t>The </a:t>
            </a:r>
            <a:r>
              <a:rPr lang="en-US" sz="2700" u="sng" dirty="0">
                <a:solidFill>
                  <a:schemeClr val="accent3">
                    <a:lumMod val="75000"/>
                  </a:schemeClr>
                </a:solidFill>
                <a:ea typeface="ＭＳ Ｐゴシック" charset="-128"/>
                <a:cs typeface="ＭＳ Ｐゴシック" charset="-128"/>
              </a:rPr>
              <a:t>nitrogen bases</a:t>
            </a:r>
            <a:r>
              <a:rPr lang="en-US" sz="2700" dirty="0">
                <a:solidFill>
                  <a:schemeClr val="accent3">
                    <a:lumMod val="75000"/>
                  </a:schemeClr>
                </a:solidFill>
                <a:ea typeface="ＭＳ Ｐゴシック" charset="-128"/>
                <a:cs typeface="ＭＳ Ｐゴシック" charset="-128"/>
              </a:rPr>
              <a:t> stick out sideways from the chain. </a:t>
            </a:r>
          </a:p>
        </p:txBody>
      </p:sp>
      <p:sp>
        <p:nvSpPr>
          <p:cNvPr id="38" name="TextBox 37"/>
          <p:cNvSpPr txBox="1">
            <a:spLocks noChangeArrowheads="1"/>
          </p:cNvSpPr>
          <p:nvPr/>
        </p:nvSpPr>
        <p:spPr bwMode="auto">
          <a:xfrm>
            <a:off x="0" y="5800725"/>
            <a:ext cx="9144000" cy="1384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100" dirty="0">
                <a:solidFill>
                  <a:srgbClr val="FCD5B5"/>
                </a:solidFill>
              </a:rPr>
              <a:t>In the late 1940</a:t>
            </a:r>
            <a:r>
              <a:rPr lang="ja-JP" altLang="en-US" sz="2100">
                <a:solidFill>
                  <a:srgbClr val="FCD5B5"/>
                </a:solidFill>
              </a:rPr>
              <a:t>’</a:t>
            </a:r>
            <a:r>
              <a:rPr lang="en-US" altLang="ja-JP" sz="2100" dirty="0">
                <a:solidFill>
                  <a:srgbClr val="FCD5B5"/>
                </a:solidFill>
              </a:rPr>
              <a:t>s and early 1950</a:t>
            </a:r>
            <a:r>
              <a:rPr lang="ja-JP" altLang="en-US" sz="2100">
                <a:solidFill>
                  <a:srgbClr val="FCD5B5"/>
                </a:solidFill>
              </a:rPr>
              <a:t>’</a:t>
            </a:r>
            <a:r>
              <a:rPr lang="en-US" altLang="ja-JP" sz="2100" dirty="0">
                <a:solidFill>
                  <a:srgbClr val="FCD5B5"/>
                </a:solidFill>
              </a:rPr>
              <a:t>s, it was not understood how this molecule could carry the genetic information and put this genetic information to work in a cell.</a:t>
            </a:r>
          </a:p>
          <a:p>
            <a:pPr eaLnBrk="1" hangingPunct="1"/>
            <a:endParaRPr lang="en-US" sz="2100" dirty="0">
              <a:solidFill>
                <a:srgbClr val="FCD5B5"/>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900" decel="100000" fill="hold"/>
                                        <p:tgtEl>
                                          <p:spTgt spid="4"/>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900" decel="100000" fill="hold"/>
                                        <p:tgtEl>
                                          <p:spTgt spid="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1000"/>
                                        <p:tgtEl>
                                          <p:spTgt spid="8"/>
                                        </p:tgtEl>
                                      </p:cBhvr>
                                    </p:animEffect>
                                    <p:anim calcmode="lin" valueType="num">
                                      <p:cBhvr>
                                        <p:cTn id="24" dur="1000" fill="hold"/>
                                        <p:tgtEl>
                                          <p:spTgt spid="8"/>
                                        </p:tgtEl>
                                        <p:attrNameLst>
                                          <p:attrName>ppt_x</p:attrName>
                                        </p:attrNameLst>
                                      </p:cBhvr>
                                      <p:tavLst>
                                        <p:tav tm="0">
                                          <p:val>
                                            <p:strVal val="#ppt_x"/>
                                          </p:val>
                                        </p:tav>
                                        <p:tav tm="100000">
                                          <p:val>
                                            <p:strVal val="#ppt_x"/>
                                          </p:val>
                                        </p:tav>
                                      </p:tavLst>
                                    </p:anim>
                                    <p:anim calcmode="lin" valueType="num">
                                      <p:cBhvr>
                                        <p:cTn id="25" dur="900" decel="100000" fill="hold"/>
                                        <p:tgtEl>
                                          <p:spTgt spid="8"/>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36">
                                            <p:txEl>
                                              <p:pRg st="0" end="0"/>
                                            </p:txEl>
                                          </p:spTgt>
                                        </p:tgtEl>
                                        <p:attrNameLst>
                                          <p:attrName>style.visibility</p:attrName>
                                        </p:attrNameLst>
                                      </p:cBhvr>
                                      <p:to>
                                        <p:strVal val="visible"/>
                                      </p:to>
                                    </p:set>
                                    <p:animEffect transition="in" filter="fade">
                                      <p:cBhvr>
                                        <p:cTn id="31" dur="1000"/>
                                        <p:tgtEl>
                                          <p:spTgt spid="36">
                                            <p:txEl>
                                              <p:pRg st="0" end="0"/>
                                            </p:txEl>
                                          </p:spTgt>
                                        </p:tgtEl>
                                      </p:cBhvr>
                                    </p:animEffect>
                                    <p:anim calcmode="lin" valueType="num">
                                      <p:cBhvr>
                                        <p:cTn id="32" dur="1000" fill="hold"/>
                                        <p:tgtEl>
                                          <p:spTgt spid="36">
                                            <p:txEl>
                                              <p:pRg st="0" end="0"/>
                                            </p:txEl>
                                          </p:spTgt>
                                        </p:tgtEl>
                                        <p:attrNameLst>
                                          <p:attrName>ppt_x</p:attrName>
                                        </p:attrNameLst>
                                      </p:cBhvr>
                                      <p:tavLst>
                                        <p:tav tm="0">
                                          <p:val>
                                            <p:strVal val="#ppt_x"/>
                                          </p:val>
                                        </p:tav>
                                        <p:tav tm="100000">
                                          <p:val>
                                            <p:strVal val="#ppt_x"/>
                                          </p:val>
                                        </p:tav>
                                      </p:tavLst>
                                    </p:anim>
                                    <p:anim calcmode="lin" valueType="num">
                                      <p:cBhvr>
                                        <p:cTn id="33" dur="900" decel="100000" fill="hold"/>
                                        <p:tgtEl>
                                          <p:spTgt spid="36">
                                            <p:txEl>
                                              <p:pRg st="0" end="0"/>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36">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37" presetClass="entr" presetSubtype="0" fill="hold" nodeType="click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fade">
                                      <p:cBhvr>
                                        <p:cTn id="39" dur="1000"/>
                                        <p:tgtEl>
                                          <p:spTgt spid="16"/>
                                        </p:tgtEl>
                                      </p:cBhvr>
                                    </p:animEffect>
                                    <p:anim calcmode="lin" valueType="num">
                                      <p:cBhvr>
                                        <p:cTn id="40" dur="1000" fill="hold"/>
                                        <p:tgtEl>
                                          <p:spTgt spid="16"/>
                                        </p:tgtEl>
                                        <p:attrNameLst>
                                          <p:attrName>ppt_x</p:attrName>
                                        </p:attrNameLst>
                                      </p:cBhvr>
                                      <p:tavLst>
                                        <p:tav tm="0">
                                          <p:val>
                                            <p:strVal val="#ppt_x"/>
                                          </p:val>
                                        </p:tav>
                                        <p:tav tm="100000">
                                          <p:val>
                                            <p:strVal val="#ppt_x"/>
                                          </p:val>
                                        </p:tav>
                                      </p:tavLst>
                                    </p:anim>
                                    <p:anim calcmode="lin" valueType="num">
                                      <p:cBhvr>
                                        <p:cTn id="41" dur="900" decel="100000" fill="hold"/>
                                        <p:tgtEl>
                                          <p:spTgt spid="1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37" presetClass="entr" presetSubtype="0" fill="hold" grpId="0" nodeType="click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1000"/>
                                        <p:tgtEl>
                                          <p:spTgt spid="9"/>
                                        </p:tgtEl>
                                      </p:cBhvr>
                                    </p:animEffect>
                                    <p:anim calcmode="lin" valueType="num">
                                      <p:cBhvr>
                                        <p:cTn id="48" dur="1000" fill="hold"/>
                                        <p:tgtEl>
                                          <p:spTgt spid="9"/>
                                        </p:tgtEl>
                                        <p:attrNameLst>
                                          <p:attrName>ppt_x</p:attrName>
                                        </p:attrNameLst>
                                      </p:cBhvr>
                                      <p:tavLst>
                                        <p:tav tm="0">
                                          <p:val>
                                            <p:strVal val="#ppt_x"/>
                                          </p:val>
                                        </p:tav>
                                        <p:tav tm="100000">
                                          <p:val>
                                            <p:strVal val="#ppt_x"/>
                                          </p:val>
                                        </p:tav>
                                      </p:tavLst>
                                    </p:anim>
                                    <p:anim calcmode="lin" valueType="num">
                                      <p:cBhvr>
                                        <p:cTn id="49" dur="900" decel="100000" fill="hold"/>
                                        <p:tgtEl>
                                          <p:spTgt spid="9"/>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37" presetClass="entr" presetSubtype="0" fill="hold" nodeType="clickEffect">
                                  <p:stCondLst>
                                    <p:cond delay="0"/>
                                  </p:stCondLst>
                                  <p:childTnLst>
                                    <p:set>
                                      <p:cBhvr>
                                        <p:cTn id="54" dur="1" fill="hold">
                                          <p:stCondLst>
                                            <p:cond delay="0"/>
                                          </p:stCondLst>
                                        </p:cTn>
                                        <p:tgtEl>
                                          <p:spTgt spid="11"/>
                                        </p:tgtEl>
                                        <p:attrNameLst>
                                          <p:attrName>style.visibility</p:attrName>
                                        </p:attrNameLst>
                                      </p:cBhvr>
                                      <p:to>
                                        <p:strVal val="visible"/>
                                      </p:to>
                                    </p:set>
                                    <p:animEffect transition="in" filter="fade">
                                      <p:cBhvr>
                                        <p:cTn id="55" dur="1000"/>
                                        <p:tgtEl>
                                          <p:spTgt spid="11"/>
                                        </p:tgtEl>
                                      </p:cBhvr>
                                    </p:animEffect>
                                    <p:anim calcmode="lin" valueType="num">
                                      <p:cBhvr>
                                        <p:cTn id="56" dur="1000" fill="hold"/>
                                        <p:tgtEl>
                                          <p:spTgt spid="11"/>
                                        </p:tgtEl>
                                        <p:attrNameLst>
                                          <p:attrName>ppt_x</p:attrName>
                                        </p:attrNameLst>
                                      </p:cBhvr>
                                      <p:tavLst>
                                        <p:tav tm="0">
                                          <p:val>
                                            <p:strVal val="#ppt_x"/>
                                          </p:val>
                                        </p:tav>
                                        <p:tav tm="100000">
                                          <p:val>
                                            <p:strVal val="#ppt_x"/>
                                          </p:val>
                                        </p:tav>
                                      </p:tavLst>
                                    </p:anim>
                                    <p:anim calcmode="lin" valueType="num">
                                      <p:cBhvr>
                                        <p:cTn id="57" dur="900" decel="100000" fill="hold"/>
                                        <p:tgtEl>
                                          <p:spTgt spid="11"/>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childTnLst>
                    </p:cTn>
                  </p:par>
                  <p:par>
                    <p:cTn id="59" fill="hold" nodeType="clickPar">
                      <p:stCondLst>
                        <p:cond delay="indefinite"/>
                      </p:stCondLst>
                      <p:childTnLst>
                        <p:par>
                          <p:cTn id="60" fill="hold" nodeType="withGroup">
                            <p:stCondLst>
                              <p:cond delay="0"/>
                            </p:stCondLst>
                            <p:childTnLst>
                              <p:par>
                                <p:cTn id="61" presetID="37" presetClass="entr" presetSubtype="0" fill="hold" grpId="0" nodeType="click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900" decel="100000" fill="hold"/>
                                        <p:tgtEl>
                                          <p:spTgt spid="2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par>
                    <p:cTn id="67" fill="hold" nodeType="clickPar">
                      <p:stCondLst>
                        <p:cond delay="indefinite"/>
                      </p:stCondLst>
                      <p:childTnLst>
                        <p:par>
                          <p:cTn id="68" fill="hold" nodeType="withGroup">
                            <p:stCondLst>
                              <p:cond delay="0"/>
                            </p:stCondLst>
                            <p:childTnLst>
                              <p:par>
                                <p:cTn id="69" presetID="37" presetClass="entr" presetSubtype="0" fill="hold" nodeType="clickEffect">
                                  <p:stCondLst>
                                    <p:cond delay="0"/>
                                  </p:stCondLst>
                                  <p:childTnLst>
                                    <p:set>
                                      <p:cBhvr>
                                        <p:cTn id="70" dur="1" fill="hold">
                                          <p:stCondLst>
                                            <p:cond delay="0"/>
                                          </p:stCondLst>
                                        </p:cTn>
                                        <p:tgtEl>
                                          <p:spTgt spid="12"/>
                                        </p:tgtEl>
                                        <p:attrNameLst>
                                          <p:attrName>style.visibility</p:attrName>
                                        </p:attrNameLst>
                                      </p:cBhvr>
                                      <p:to>
                                        <p:strVal val="visible"/>
                                      </p:to>
                                    </p:set>
                                    <p:animEffect transition="in" filter="fade">
                                      <p:cBhvr>
                                        <p:cTn id="71" dur="1000"/>
                                        <p:tgtEl>
                                          <p:spTgt spid="12"/>
                                        </p:tgtEl>
                                      </p:cBhvr>
                                    </p:animEffect>
                                    <p:anim calcmode="lin" valueType="num">
                                      <p:cBhvr>
                                        <p:cTn id="72" dur="1000" fill="hold"/>
                                        <p:tgtEl>
                                          <p:spTgt spid="12"/>
                                        </p:tgtEl>
                                        <p:attrNameLst>
                                          <p:attrName>ppt_x</p:attrName>
                                        </p:attrNameLst>
                                      </p:cBhvr>
                                      <p:tavLst>
                                        <p:tav tm="0">
                                          <p:val>
                                            <p:strVal val="#ppt_x"/>
                                          </p:val>
                                        </p:tav>
                                        <p:tav tm="100000">
                                          <p:val>
                                            <p:strVal val="#ppt_x"/>
                                          </p:val>
                                        </p:tav>
                                      </p:tavLst>
                                    </p:anim>
                                    <p:anim calcmode="lin" valueType="num">
                                      <p:cBhvr>
                                        <p:cTn id="73" dur="900" decel="100000" fill="hold"/>
                                        <p:tgtEl>
                                          <p:spTgt spid="1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par>
                    <p:cTn id="75" fill="hold" nodeType="clickPar">
                      <p:stCondLst>
                        <p:cond delay="indefinite"/>
                      </p:stCondLst>
                      <p:childTnLst>
                        <p:par>
                          <p:cTn id="76" fill="hold" nodeType="withGroup">
                            <p:stCondLst>
                              <p:cond delay="0"/>
                            </p:stCondLst>
                            <p:childTnLst>
                              <p:par>
                                <p:cTn id="77" presetID="37" presetClass="entr" presetSubtype="0" fill="hold" grpId="0" nodeType="clickEffect">
                                  <p:stCondLst>
                                    <p:cond delay="0"/>
                                  </p:stCondLst>
                                  <p:childTnLst>
                                    <p:set>
                                      <p:cBhvr>
                                        <p:cTn id="78" dur="1" fill="hold">
                                          <p:stCondLst>
                                            <p:cond delay="0"/>
                                          </p:stCondLst>
                                        </p:cTn>
                                        <p:tgtEl>
                                          <p:spTgt spid="22"/>
                                        </p:tgtEl>
                                        <p:attrNameLst>
                                          <p:attrName>style.visibility</p:attrName>
                                        </p:attrNameLst>
                                      </p:cBhvr>
                                      <p:to>
                                        <p:strVal val="visible"/>
                                      </p:to>
                                    </p:set>
                                    <p:animEffect transition="in" filter="fade">
                                      <p:cBhvr>
                                        <p:cTn id="79" dur="1000"/>
                                        <p:tgtEl>
                                          <p:spTgt spid="22"/>
                                        </p:tgtEl>
                                      </p:cBhvr>
                                    </p:animEffect>
                                    <p:anim calcmode="lin" valueType="num">
                                      <p:cBhvr>
                                        <p:cTn id="80" dur="1000" fill="hold"/>
                                        <p:tgtEl>
                                          <p:spTgt spid="22"/>
                                        </p:tgtEl>
                                        <p:attrNameLst>
                                          <p:attrName>ppt_x</p:attrName>
                                        </p:attrNameLst>
                                      </p:cBhvr>
                                      <p:tavLst>
                                        <p:tav tm="0">
                                          <p:val>
                                            <p:strVal val="#ppt_x"/>
                                          </p:val>
                                        </p:tav>
                                        <p:tav tm="100000">
                                          <p:val>
                                            <p:strVal val="#ppt_x"/>
                                          </p:val>
                                        </p:tav>
                                      </p:tavLst>
                                    </p:anim>
                                    <p:anim calcmode="lin" valueType="num">
                                      <p:cBhvr>
                                        <p:cTn id="81" dur="900" decel="100000" fill="hold"/>
                                        <p:tgtEl>
                                          <p:spTgt spid="22"/>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childTnLst>
                    </p:cTn>
                  </p:par>
                  <p:par>
                    <p:cTn id="83" fill="hold" nodeType="clickPar">
                      <p:stCondLst>
                        <p:cond delay="indefinite"/>
                      </p:stCondLst>
                      <p:childTnLst>
                        <p:par>
                          <p:cTn id="84" fill="hold" nodeType="withGroup">
                            <p:stCondLst>
                              <p:cond delay="0"/>
                            </p:stCondLst>
                            <p:childTnLst>
                              <p:par>
                                <p:cTn id="85" presetID="37" presetClass="entr" presetSubtype="0" fill="hold" nodeType="clickEffect">
                                  <p:stCondLst>
                                    <p:cond delay="0"/>
                                  </p:stCondLst>
                                  <p:childTnLst>
                                    <p:set>
                                      <p:cBhvr>
                                        <p:cTn id="86" dur="1" fill="hold">
                                          <p:stCondLst>
                                            <p:cond delay="0"/>
                                          </p:stCondLst>
                                        </p:cTn>
                                        <p:tgtEl>
                                          <p:spTgt spid="13"/>
                                        </p:tgtEl>
                                        <p:attrNameLst>
                                          <p:attrName>style.visibility</p:attrName>
                                        </p:attrNameLst>
                                      </p:cBhvr>
                                      <p:to>
                                        <p:strVal val="visible"/>
                                      </p:to>
                                    </p:set>
                                    <p:animEffect transition="in" filter="fade">
                                      <p:cBhvr>
                                        <p:cTn id="87" dur="1000"/>
                                        <p:tgtEl>
                                          <p:spTgt spid="13"/>
                                        </p:tgtEl>
                                      </p:cBhvr>
                                    </p:animEffect>
                                    <p:anim calcmode="lin" valueType="num">
                                      <p:cBhvr>
                                        <p:cTn id="88" dur="1000" fill="hold"/>
                                        <p:tgtEl>
                                          <p:spTgt spid="13"/>
                                        </p:tgtEl>
                                        <p:attrNameLst>
                                          <p:attrName>ppt_x</p:attrName>
                                        </p:attrNameLst>
                                      </p:cBhvr>
                                      <p:tavLst>
                                        <p:tav tm="0">
                                          <p:val>
                                            <p:strVal val="#ppt_x"/>
                                          </p:val>
                                        </p:tav>
                                        <p:tav tm="100000">
                                          <p:val>
                                            <p:strVal val="#ppt_x"/>
                                          </p:val>
                                        </p:tav>
                                      </p:tavLst>
                                    </p:anim>
                                    <p:anim calcmode="lin" valueType="num">
                                      <p:cBhvr>
                                        <p:cTn id="89" dur="900" decel="100000" fill="hold"/>
                                        <p:tgtEl>
                                          <p:spTgt spid="13"/>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childTnLst>
                    </p:cTn>
                  </p:par>
                  <p:par>
                    <p:cTn id="91" fill="hold" nodeType="clickPar">
                      <p:stCondLst>
                        <p:cond delay="indefinite"/>
                      </p:stCondLst>
                      <p:childTnLst>
                        <p:par>
                          <p:cTn id="92" fill="hold" nodeType="withGroup">
                            <p:stCondLst>
                              <p:cond delay="0"/>
                            </p:stCondLst>
                            <p:childTnLst>
                              <p:par>
                                <p:cTn id="93" presetID="37" presetClass="entr" presetSubtype="0" fill="hold" grpId="0" nodeType="clickEffect">
                                  <p:stCondLst>
                                    <p:cond delay="0"/>
                                  </p:stCondLst>
                                  <p:childTnLst>
                                    <p:set>
                                      <p:cBhvr>
                                        <p:cTn id="94" dur="1" fill="hold">
                                          <p:stCondLst>
                                            <p:cond delay="0"/>
                                          </p:stCondLst>
                                        </p:cTn>
                                        <p:tgtEl>
                                          <p:spTgt spid="29"/>
                                        </p:tgtEl>
                                        <p:attrNameLst>
                                          <p:attrName>style.visibility</p:attrName>
                                        </p:attrNameLst>
                                      </p:cBhvr>
                                      <p:to>
                                        <p:strVal val="visible"/>
                                      </p:to>
                                    </p:set>
                                    <p:animEffect transition="in" filter="fade">
                                      <p:cBhvr>
                                        <p:cTn id="95" dur="1000"/>
                                        <p:tgtEl>
                                          <p:spTgt spid="29"/>
                                        </p:tgtEl>
                                      </p:cBhvr>
                                    </p:animEffect>
                                    <p:anim calcmode="lin" valueType="num">
                                      <p:cBhvr>
                                        <p:cTn id="96" dur="1000" fill="hold"/>
                                        <p:tgtEl>
                                          <p:spTgt spid="29"/>
                                        </p:tgtEl>
                                        <p:attrNameLst>
                                          <p:attrName>ppt_x</p:attrName>
                                        </p:attrNameLst>
                                      </p:cBhvr>
                                      <p:tavLst>
                                        <p:tav tm="0">
                                          <p:val>
                                            <p:strVal val="#ppt_x"/>
                                          </p:val>
                                        </p:tav>
                                        <p:tav tm="100000">
                                          <p:val>
                                            <p:strVal val="#ppt_x"/>
                                          </p:val>
                                        </p:tav>
                                      </p:tavLst>
                                    </p:anim>
                                    <p:anim calcmode="lin" valueType="num">
                                      <p:cBhvr>
                                        <p:cTn id="97" dur="900" decel="100000" fill="hold"/>
                                        <p:tgtEl>
                                          <p:spTgt spid="29"/>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childTnLst>
                    </p:cTn>
                  </p:par>
                  <p:par>
                    <p:cTn id="99" fill="hold" nodeType="clickPar">
                      <p:stCondLst>
                        <p:cond delay="indefinite"/>
                      </p:stCondLst>
                      <p:childTnLst>
                        <p:par>
                          <p:cTn id="100" fill="hold" nodeType="withGroup">
                            <p:stCondLst>
                              <p:cond delay="0"/>
                            </p:stCondLst>
                            <p:childTnLst>
                              <p:par>
                                <p:cTn id="101" presetID="37" presetClass="entr" presetSubtype="0" fill="hold" nodeType="click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fade">
                                      <p:cBhvr>
                                        <p:cTn id="103" dur="1000"/>
                                        <p:tgtEl>
                                          <p:spTgt spid="14"/>
                                        </p:tgtEl>
                                      </p:cBhvr>
                                    </p:animEffect>
                                    <p:anim calcmode="lin" valueType="num">
                                      <p:cBhvr>
                                        <p:cTn id="104" dur="1000" fill="hold"/>
                                        <p:tgtEl>
                                          <p:spTgt spid="14"/>
                                        </p:tgtEl>
                                        <p:attrNameLst>
                                          <p:attrName>ppt_x</p:attrName>
                                        </p:attrNameLst>
                                      </p:cBhvr>
                                      <p:tavLst>
                                        <p:tav tm="0">
                                          <p:val>
                                            <p:strVal val="#ppt_x"/>
                                          </p:val>
                                        </p:tav>
                                        <p:tav tm="100000">
                                          <p:val>
                                            <p:strVal val="#ppt_x"/>
                                          </p:val>
                                        </p:tav>
                                      </p:tavLst>
                                    </p:anim>
                                    <p:anim calcmode="lin" valueType="num">
                                      <p:cBhvr>
                                        <p:cTn id="105" dur="900" decel="100000" fill="hold"/>
                                        <p:tgtEl>
                                          <p:spTgt spid="1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childTnLst>
                    </p:cTn>
                  </p:par>
                  <p:par>
                    <p:cTn id="107" fill="hold" nodeType="clickPar">
                      <p:stCondLst>
                        <p:cond delay="indefinite"/>
                      </p:stCondLst>
                      <p:childTnLst>
                        <p:par>
                          <p:cTn id="108" fill="hold" nodeType="withGroup">
                            <p:stCondLst>
                              <p:cond delay="0"/>
                            </p:stCondLst>
                            <p:childTnLst>
                              <p:par>
                                <p:cTn id="109" presetID="37" presetClass="entr" presetSubtype="0" fill="hold" grpId="0" nodeType="click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par>
                    <p:cTn id="115" fill="hold" nodeType="clickPar">
                      <p:stCondLst>
                        <p:cond delay="indefinite"/>
                      </p:stCondLst>
                      <p:childTnLst>
                        <p:par>
                          <p:cTn id="116" fill="hold" nodeType="withGroup">
                            <p:stCondLst>
                              <p:cond delay="0"/>
                            </p:stCondLst>
                            <p:childTnLst>
                              <p:par>
                                <p:cTn id="117" presetID="37" presetClass="entr" presetSubtype="0" fill="hold" nodeType="clickEffect">
                                  <p:stCondLst>
                                    <p:cond delay="0"/>
                                  </p:stCondLst>
                                  <p:childTnLst>
                                    <p:set>
                                      <p:cBhvr>
                                        <p:cTn id="118" dur="1" fill="hold">
                                          <p:stCondLst>
                                            <p:cond delay="0"/>
                                          </p:stCondLst>
                                        </p:cTn>
                                        <p:tgtEl>
                                          <p:spTgt spid="15"/>
                                        </p:tgtEl>
                                        <p:attrNameLst>
                                          <p:attrName>style.visibility</p:attrName>
                                        </p:attrNameLst>
                                      </p:cBhvr>
                                      <p:to>
                                        <p:strVal val="visible"/>
                                      </p:to>
                                    </p:set>
                                    <p:animEffect transition="in" filter="fade">
                                      <p:cBhvr>
                                        <p:cTn id="119" dur="1000"/>
                                        <p:tgtEl>
                                          <p:spTgt spid="15"/>
                                        </p:tgtEl>
                                      </p:cBhvr>
                                    </p:animEffect>
                                    <p:anim calcmode="lin" valueType="num">
                                      <p:cBhvr>
                                        <p:cTn id="120" dur="1000" fill="hold"/>
                                        <p:tgtEl>
                                          <p:spTgt spid="15"/>
                                        </p:tgtEl>
                                        <p:attrNameLst>
                                          <p:attrName>ppt_x</p:attrName>
                                        </p:attrNameLst>
                                      </p:cBhvr>
                                      <p:tavLst>
                                        <p:tav tm="0">
                                          <p:val>
                                            <p:strVal val="#ppt_x"/>
                                          </p:val>
                                        </p:tav>
                                        <p:tav tm="100000">
                                          <p:val>
                                            <p:strVal val="#ppt_x"/>
                                          </p:val>
                                        </p:tav>
                                      </p:tavLst>
                                    </p:anim>
                                    <p:anim calcmode="lin" valueType="num">
                                      <p:cBhvr>
                                        <p:cTn id="121" dur="900" decel="100000" fill="hold"/>
                                        <p:tgtEl>
                                          <p:spTgt spid="15"/>
                                        </p:tgtEl>
                                        <p:attrNameLst>
                                          <p:attrName>ppt_y</p:attrName>
                                        </p:attrNameLst>
                                      </p:cBhvr>
                                      <p:tavLst>
                                        <p:tav tm="0">
                                          <p:val>
                                            <p:strVal val="#ppt_y+1"/>
                                          </p:val>
                                        </p:tav>
                                        <p:tav tm="100000">
                                          <p:val>
                                            <p:strVal val="#ppt_y-.03"/>
                                          </p:val>
                                        </p:tav>
                                      </p:tavLst>
                                    </p:anim>
                                    <p:anim calcmode="lin" valueType="num">
                                      <p:cBhvr>
                                        <p:cTn id="122"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childTnLst>
                    </p:cTn>
                  </p:par>
                  <p:par>
                    <p:cTn id="123" fill="hold" nodeType="clickPar">
                      <p:stCondLst>
                        <p:cond delay="indefinite"/>
                      </p:stCondLst>
                      <p:childTnLst>
                        <p:par>
                          <p:cTn id="124" fill="hold" nodeType="withGroup">
                            <p:stCondLst>
                              <p:cond delay="0"/>
                            </p:stCondLst>
                            <p:childTnLst>
                              <p:par>
                                <p:cTn id="125" presetID="37" presetClass="entr" presetSubtype="0" fill="hold" grpId="0" nodeType="clickEffect">
                                  <p:stCondLst>
                                    <p:cond delay="0"/>
                                  </p:stCondLst>
                                  <p:childTnLst>
                                    <p:set>
                                      <p:cBhvr>
                                        <p:cTn id="126" dur="1" fill="hold">
                                          <p:stCondLst>
                                            <p:cond delay="0"/>
                                          </p:stCondLst>
                                        </p:cTn>
                                        <p:tgtEl>
                                          <p:spTgt spid="30"/>
                                        </p:tgtEl>
                                        <p:attrNameLst>
                                          <p:attrName>style.visibility</p:attrName>
                                        </p:attrNameLst>
                                      </p:cBhvr>
                                      <p:to>
                                        <p:strVal val="visible"/>
                                      </p:to>
                                    </p:set>
                                    <p:animEffect transition="in" filter="fade">
                                      <p:cBhvr>
                                        <p:cTn id="127" dur="1000"/>
                                        <p:tgtEl>
                                          <p:spTgt spid="30"/>
                                        </p:tgtEl>
                                      </p:cBhvr>
                                    </p:animEffect>
                                    <p:anim calcmode="lin" valueType="num">
                                      <p:cBhvr>
                                        <p:cTn id="128" dur="1000" fill="hold"/>
                                        <p:tgtEl>
                                          <p:spTgt spid="30"/>
                                        </p:tgtEl>
                                        <p:attrNameLst>
                                          <p:attrName>ppt_x</p:attrName>
                                        </p:attrNameLst>
                                      </p:cBhvr>
                                      <p:tavLst>
                                        <p:tav tm="0">
                                          <p:val>
                                            <p:strVal val="#ppt_x"/>
                                          </p:val>
                                        </p:tav>
                                        <p:tav tm="100000">
                                          <p:val>
                                            <p:strVal val="#ppt_x"/>
                                          </p:val>
                                        </p:tav>
                                      </p:tavLst>
                                    </p:anim>
                                    <p:anim calcmode="lin" valueType="num">
                                      <p:cBhvr>
                                        <p:cTn id="129" dur="900" decel="100000" fill="hold"/>
                                        <p:tgtEl>
                                          <p:spTgt spid="30"/>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childTnLst>
                    </p:cTn>
                  </p:par>
                  <p:par>
                    <p:cTn id="131" fill="hold" nodeType="clickPar">
                      <p:stCondLst>
                        <p:cond delay="indefinite"/>
                      </p:stCondLst>
                      <p:childTnLst>
                        <p:par>
                          <p:cTn id="132" fill="hold" nodeType="withGroup">
                            <p:stCondLst>
                              <p:cond delay="0"/>
                            </p:stCondLst>
                            <p:childTnLst>
                              <p:par>
                                <p:cTn id="133" presetID="37" presetClass="entr" presetSubtype="0" fill="hold" grpId="0" nodeType="clickEffect">
                                  <p:stCondLst>
                                    <p:cond delay="0"/>
                                  </p:stCondLst>
                                  <p:childTnLst>
                                    <p:set>
                                      <p:cBhvr>
                                        <p:cTn id="134" dur="1" fill="hold">
                                          <p:stCondLst>
                                            <p:cond delay="0"/>
                                          </p:stCondLst>
                                        </p:cTn>
                                        <p:tgtEl>
                                          <p:spTgt spid="36">
                                            <p:txEl>
                                              <p:pRg st="1" end="1"/>
                                            </p:txEl>
                                          </p:spTgt>
                                        </p:tgtEl>
                                        <p:attrNameLst>
                                          <p:attrName>style.visibility</p:attrName>
                                        </p:attrNameLst>
                                      </p:cBhvr>
                                      <p:to>
                                        <p:strVal val="visible"/>
                                      </p:to>
                                    </p:set>
                                    <p:animEffect transition="in" filter="fade">
                                      <p:cBhvr>
                                        <p:cTn id="135" dur="1000"/>
                                        <p:tgtEl>
                                          <p:spTgt spid="36">
                                            <p:txEl>
                                              <p:pRg st="1" end="1"/>
                                            </p:txEl>
                                          </p:spTgt>
                                        </p:tgtEl>
                                      </p:cBhvr>
                                    </p:animEffect>
                                    <p:anim calcmode="lin" valueType="num">
                                      <p:cBhvr>
                                        <p:cTn id="136" dur="1000" fill="hold"/>
                                        <p:tgtEl>
                                          <p:spTgt spid="36">
                                            <p:txEl>
                                              <p:pRg st="1" end="1"/>
                                            </p:txEl>
                                          </p:spTgt>
                                        </p:tgtEl>
                                        <p:attrNameLst>
                                          <p:attrName>ppt_x</p:attrName>
                                        </p:attrNameLst>
                                      </p:cBhvr>
                                      <p:tavLst>
                                        <p:tav tm="0">
                                          <p:val>
                                            <p:strVal val="#ppt_x"/>
                                          </p:val>
                                        </p:tav>
                                        <p:tav tm="100000">
                                          <p:val>
                                            <p:strVal val="#ppt_x"/>
                                          </p:val>
                                        </p:tav>
                                      </p:tavLst>
                                    </p:anim>
                                    <p:anim calcmode="lin" valueType="num">
                                      <p:cBhvr>
                                        <p:cTn id="137" dur="900" decel="100000" fill="hold"/>
                                        <p:tgtEl>
                                          <p:spTgt spid="36">
                                            <p:txEl>
                                              <p:pRg st="1" end="1"/>
                                            </p:txEl>
                                          </p:spTgt>
                                        </p:tgtEl>
                                        <p:attrNameLst>
                                          <p:attrName>ppt_y</p:attrName>
                                        </p:attrNameLst>
                                      </p:cBhvr>
                                      <p:tavLst>
                                        <p:tav tm="0">
                                          <p:val>
                                            <p:strVal val="#ppt_y+1"/>
                                          </p:val>
                                        </p:tav>
                                        <p:tav tm="100000">
                                          <p:val>
                                            <p:strVal val="#ppt_y-.03"/>
                                          </p:val>
                                        </p:tav>
                                      </p:tavLst>
                                    </p:anim>
                                    <p:anim calcmode="lin" valueType="num">
                                      <p:cBhvr>
                                        <p:cTn id="138" dur="100" accel="100000" fill="hold">
                                          <p:stCondLst>
                                            <p:cond delay="900"/>
                                          </p:stCondLst>
                                        </p:cTn>
                                        <p:tgtEl>
                                          <p:spTgt spid="36">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139" fill="hold" nodeType="clickPar">
                      <p:stCondLst>
                        <p:cond delay="indefinite"/>
                      </p:stCondLst>
                      <p:childTnLst>
                        <p:par>
                          <p:cTn id="140" fill="hold" nodeType="withGroup">
                            <p:stCondLst>
                              <p:cond delay="0"/>
                            </p:stCondLst>
                            <p:childTnLst>
                              <p:par>
                                <p:cTn id="141" presetID="37" presetClass="entr" presetSubtype="0" fill="hold" grpId="0" nodeType="clickEffect">
                                  <p:stCondLst>
                                    <p:cond delay="0"/>
                                  </p:stCondLst>
                                  <p:childTnLst>
                                    <p:set>
                                      <p:cBhvr>
                                        <p:cTn id="142" dur="1" fill="hold">
                                          <p:stCondLst>
                                            <p:cond delay="0"/>
                                          </p:stCondLst>
                                        </p:cTn>
                                        <p:tgtEl>
                                          <p:spTgt spid="37"/>
                                        </p:tgtEl>
                                        <p:attrNameLst>
                                          <p:attrName>style.visibility</p:attrName>
                                        </p:attrNameLst>
                                      </p:cBhvr>
                                      <p:to>
                                        <p:strVal val="visible"/>
                                      </p:to>
                                    </p:set>
                                    <p:animEffect transition="in" filter="fade">
                                      <p:cBhvr>
                                        <p:cTn id="143" dur="1000"/>
                                        <p:tgtEl>
                                          <p:spTgt spid="37"/>
                                        </p:tgtEl>
                                      </p:cBhvr>
                                    </p:animEffect>
                                    <p:anim calcmode="lin" valueType="num">
                                      <p:cBhvr>
                                        <p:cTn id="144" dur="1000" fill="hold"/>
                                        <p:tgtEl>
                                          <p:spTgt spid="37"/>
                                        </p:tgtEl>
                                        <p:attrNameLst>
                                          <p:attrName>ppt_x</p:attrName>
                                        </p:attrNameLst>
                                      </p:cBhvr>
                                      <p:tavLst>
                                        <p:tav tm="0">
                                          <p:val>
                                            <p:strVal val="#ppt_x"/>
                                          </p:val>
                                        </p:tav>
                                        <p:tav tm="100000">
                                          <p:val>
                                            <p:strVal val="#ppt_x"/>
                                          </p:val>
                                        </p:tav>
                                      </p:tavLst>
                                    </p:anim>
                                    <p:anim calcmode="lin" valueType="num">
                                      <p:cBhvr>
                                        <p:cTn id="145" dur="900" decel="100000" fill="hold"/>
                                        <p:tgtEl>
                                          <p:spTgt spid="37"/>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childTnLst>
                    </p:cTn>
                  </p:par>
                  <p:par>
                    <p:cTn id="147" fill="hold" nodeType="clickPar">
                      <p:stCondLst>
                        <p:cond delay="indefinite"/>
                      </p:stCondLst>
                      <p:childTnLst>
                        <p:par>
                          <p:cTn id="148" fill="hold" nodeType="withGroup">
                            <p:stCondLst>
                              <p:cond delay="0"/>
                            </p:stCondLst>
                            <p:childTnLst>
                              <p:par>
                                <p:cTn id="149" presetID="37" presetClass="entr" presetSubtype="0" fill="hold" nodeType="clickEffect">
                                  <p:stCondLst>
                                    <p:cond delay="0"/>
                                  </p:stCondLst>
                                  <p:childTnLst>
                                    <p:set>
                                      <p:cBhvr>
                                        <p:cTn id="150" dur="1" fill="hold">
                                          <p:stCondLst>
                                            <p:cond delay="0"/>
                                          </p:stCondLst>
                                        </p:cTn>
                                        <p:tgtEl>
                                          <p:spTgt spid="17"/>
                                        </p:tgtEl>
                                        <p:attrNameLst>
                                          <p:attrName>style.visibility</p:attrName>
                                        </p:attrNameLst>
                                      </p:cBhvr>
                                      <p:to>
                                        <p:strVal val="visible"/>
                                      </p:to>
                                    </p:set>
                                    <p:animEffect transition="in" filter="fade">
                                      <p:cBhvr>
                                        <p:cTn id="151" dur="1000"/>
                                        <p:tgtEl>
                                          <p:spTgt spid="17"/>
                                        </p:tgtEl>
                                      </p:cBhvr>
                                    </p:animEffect>
                                    <p:anim calcmode="lin" valueType="num">
                                      <p:cBhvr>
                                        <p:cTn id="152" dur="1000" fill="hold"/>
                                        <p:tgtEl>
                                          <p:spTgt spid="17"/>
                                        </p:tgtEl>
                                        <p:attrNameLst>
                                          <p:attrName>ppt_x</p:attrName>
                                        </p:attrNameLst>
                                      </p:cBhvr>
                                      <p:tavLst>
                                        <p:tav tm="0">
                                          <p:val>
                                            <p:strVal val="#ppt_x"/>
                                          </p:val>
                                        </p:tav>
                                        <p:tav tm="100000">
                                          <p:val>
                                            <p:strVal val="#ppt_x"/>
                                          </p:val>
                                        </p:tav>
                                      </p:tavLst>
                                    </p:anim>
                                    <p:anim calcmode="lin" valueType="num">
                                      <p:cBhvr>
                                        <p:cTn id="153" dur="900" decel="100000" fill="hold"/>
                                        <p:tgtEl>
                                          <p:spTgt spid="17"/>
                                        </p:tgtEl>
                                        <p:attrNameLst>
                                          <p:attrName>ppt_y</p:attrName>
                                        </p:attrNameLst>
                                      </p:cBhvr>
                                      <p:tavLst>
                                        <p:tav tm="0">
                                          <p:val>
                                            <p:strVal val="#ppt_y+1"/>
                                          </p:val>
                                        </p:tav>
                                        <p:tav tm="100000">
                                          <p:val>
                                            <p:strVal val="#ppt_y-.03"/>
                                          </p:val>
                                        </p:tav>
                                      </p:tavLst>
                                    </p:anim>
                                    <p:anim calcmode="lin" valueType="num">
                                      <p:cBhvr>
                                        <p:cTn id="15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childTnLst>
                    </p:cTn>
                  </p:par>
                  <p:par>
                    <p:cTn id="155" fill="hold" nodeType="clickPar">
                      <p:stCondLst>
                        <p:cond delay="indefinite"/>
                      </p:stCondLst>
                      <p:childTnLst>
                        <p:par>
                          <p:cTn id="156" fill="hold" nodeType="withGroup">
                            <p:stCondLst>
                              <p:cond delay="0"/>
                            </p:stCondLst>
                            <p:childTnLst>
                              <p:par>
                                <p:cTn id="157" presetID="37" presetClass="entr" presetSubtype="0" fill="hold" grpId="0" nodeType="clickEffect">
                                  <p:stCondLst>
                                    <p:cond delay="0"/>
                                  </p:stCondLst>
                                  <p:childTnLst>
                                    <p:set>
                                      <p:cBhvr>
                                        <p:cTn id="158" dur="1" fill="hold">
                                          <p:stCondLst>
                                            <p:cond delay="0"/>
                                          </p:stCondLst>
                                        </p:cTn>
                                        <p:tgtEl>
                                          <p:spTgt spid="31"/>
                                        </p:tgtEl>
                                        <p:attrNameLst>
                                          <p:attrName>style.visibility</p:attrName>
                                        </p:attrNameLst>
                                      </p:cBhvr>
                                      <p:to>
                                        <p:strVal val="visible"/>
                                      </p:to>
                                    </p:set>
                                    <p:animEffect transition="in" filter="fade">
                                      <p:cBhvr>
                                        <p:cTn id="159" dur="1000"/>
                                        <p:tgtEl>
                                          <p:spTgt spid="31"/>
                                        </p:tgtEl>
                                      </p:cBhvr>
                                    </p:animEffect>
                                    <p:anim calcmode="lin" valueType="num">
                                      <p:cBhvr>
                                        <p:cTn id="160" dur="1000" fill="hold"/>
                                        <p:tgtEl>
                                          <p:spTgt spid="31"/>
                                        </p:tgtEl>
                                        <p:attrNameLst>
                                          <p:attrName>ppt_x</p:attrName>
                                        </p:attrNameLst>
                                      </p:cBhvr>
                                      <p:tavLst>
                                        <p:tav tm="0">
                                          <p:val>
                                            <p:strVal val="#ppt_x"/>
                                          </p:val>
                                        </p:tav>
                                        <p:tav tm="100000">
                                          <p:val>
                                            <p:strVal val="#ppt_x"/>
                                          </p:val>
                                        </p:tav>
                                      </p:tavLst>
                                    </p:anim>
                                    <p:anim calcmode="lin" valueType="num">
                                      <p:cBhvr>
                                        <p:cTn id="161" dur="900" decel="100000" fill="hold"/>
                                        <p:tgtEl>
                                          <p:spTgt spid="31"/>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childTnLst>
                    </p:cTn>
                  </p:par>
                  <p:par>
                    <p:cTn id="163" fill="hold" nodeType="clickPar">
                      <p:stCondLst>
                        <p:cond delay="indefinite"/>
                      </p:stCondLst>
                      <p:childTnLst>
                        <p:par>
                          <p:cTn id="164" fill="hold" nodeType="withGroup">
                            <p:stCondLst>
                              <p:cond delay="0"/>
                            </p:stCondLst>
                            <p:childTnLst>
                              <p:par>
                                <p:cTn id="165" presetID="37" presetClass="entr" presetSubtype="0" fill="hold" nodeType="clickEffect">
                                  <p:stCondLst>
                                    <p:cond delay="0"/>
                                  </p:stCondLst>
                                  <p:childTnLst>
                                    <p:set>
                                      <p:cBhvr>
                                        <p:cTn id="166" dur="1" fill="hold">
                                          <p:stCondLst>
                                            <p:cond delay="0"/>
                                          </p:stCondLst>
                                        </p:cTn>
                                        <p:tgtEl>
                                          <p:spTgt spid="32"/>
                                        </p:tgtEl>
                                        <p:attrNameLst>
                                          <p:attrName>style.visibility</p:attrName>
                                        </p:attrNameLst>
                                      </p:cBhvr>
                                      <p:to>
                                        <p:strVal val="visible"/>
                                      </p:to>
                                    </p:set>
                                    <p:animEffect transition="in" filter="fade">
                                      <p:cBhvr>
                                        <p:cTn id="167" dur="1000"/>
                                        <p:tgtEl>
                                          <p:spTgt spid="32"/>
                                        </p:tgtEl>
                                      </p:cBhvr>
                                    </p:animEffect>
                                    <p:anim calcmode="lin" valueType="num">
                                      <p:cBhvr>
                                        <p:cTn id="168" dur="1000" fill="hold"/>
                                        <p:tgtEl>
                                          <p:spTgt spid="32"/>
                                        </p:tgtEl>
                                        <p:attrNameLst>
                                          <p:attrName>ppt_x</p:attrName>
                                        </p:attrNameLst>
                                      </p:cBhvr>
                                      <p:tavLst>
                                        <p:tav tm="0">
                                          <p:val>
                                            <p:strVal val="#ppt_x"/>
                                          </p:val>
                                        </p:tav>
                                        <p:tav tm="100000">
                                          <p:val>
                                            <p:strVal val="#ppt_x"/>
                                          </p:val>
                                        </p:tav>
                                      </p:tavLst>
                                    </p:anim>
                                    <p:anim calcmode="lin" valueType="num">
                                      <p:cBhvr>
                                        <p:cTn id="169" dur="900" decel="100000" fill="hold"/>
                                        <p:tgtEl>
                                          <p:spTgt spid="32"/>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childTnLst>
                    </p:cTn>
                  </p:par>
                  <p:par>
                    <p:cTn id="171" fill="hold" nodeType="clickPar">
                      <p:stCondLst>
                        <p:cond delay="indefinite"/>
                      </p:stCondLst>
                      <p:childTnLst>
                        <p:par>
                          <p:cTn id="172" fill="hold" nodeType="withGroup">
                            <p:stCondLst>
                              <p:cond delay="0"/>
                            </p:stCondLst>
                            <p:childTnLst>
                              <p:par>
                                <p:cTn id="173" presetID="37" presetClass="entr" presetSubtype="0" fill="hold" grpId="0" nodeType="clickEffect">
                                  <p:stCondLst>
                                    <p:cond delay="0"/>
                                  </p:stCondLst>
                                  <p:childTnLst>
                                    <p:set>
                                      <p:cBhvr>
                                        <p:cTn id="174" dur="1" fill="hold">
                                          <p:stCondLst>
                                            <p:cond delay="0"/>
                                          </p:stCondLst>
                                        </p:cTn>
                                        <p:tgtEl>
                                          <p:spTgt spid="34"/>
                                        </p:tgtEl>
                                        <p:attrNameLst>
                                          <p:attrName>style.visibility</p:attrName>
                                        </p:attrNameLst>
                                      </p:cBhvr>
                                      <p:to>
                                        <p:strVal val="visible"/>
                                      </p:to>
                                    </p:set>
                                    <p:animEffect transition="in" filter="fade">
                                      <p:cBhvr>
                                        <p:cTn id="175" dur="1000"/>
                                        <p:tgtEl>
                                          <p:spTgt spid="34"/>
                                        </p:tgtEl>
                                      </p:cBhvr>
                                    </p:animEffect>
                                    <p:anim calcmode="lin" valueType="num">
                                      <p:cBhvr>
                                        <p:cTn id="176" dur="1000" fill="hold"/>
                                        <p:tgtEl>
                                          <p:spTgt spid="34"/>
                                        </p:tgtEl>
                                        <p:attrNameLst>
                                          <p:attrName>ppt_x</p:attrName>
                                        </p:attrNameLst>
                                      </p:cBhvr>
                                      <p:tavLst>
                                        <p:tav tm="0">
                                          <p:val>
                                            <p:strVal val="#ppt_x"/>
                                          </p:val>
                                        </p:tav>
                                        <p:tav tm="100000">
                                          <p:val>
                                            <p:strVal val="#ppt_x"/>
                                          </p:val>
                                        </p:tav>
                                      </p:tavLst>
                                    </p:anim>
                                    <p:anim calcmode="lin" valueType="num">
                                      <p:cBhvr>
                                        <p:cTn id="177" dur="900" decel="100000" fill="hold"/>
                                        <p:tgtEl>
                                          <p:spTgt spid="34"/>
                                        </p:tgtEl>
                                        <p:attrNameLst>
                                          <p:attrName>ppt_y</p:attrName>
                                        </p:attrNameLst>
                                      </p:cBhvr>
                                      <p:tavLst>
                                        <p:tav tm="0">
                                          <p:val>
                                            <p:strVal val="#ppt_y+1"/>
                                          </p:val>
                                        </p:tav>
                                        <p:tav tm="100000">
                                          <p:val>
                                            <p:strVal val="#ppt_y-.03"/>
                                          </p:val>
                                        </p:tav>
                                      </p:tavLst>
                                    </p:anim>
                                    <p:anim calcmode="lin" valueType="num">
                                      <p:cBhvr>
                                        <p:cTn id="178"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childTnLst>
                    </p:cTn>
                  </p:par>
                  <p:par>
                    <p:cTn id="179" fill="hold" nodeType="clickPar">
                      <p:stCondLst>
                        <p:cond delay="indefinite"/>
                      </p:stCondLst>
                      <p:childTnLst>
                        <p:par>
                          <p:cTn id="180" fill="hold" nodeType="withGroup">
                            <p:stCondLst>
                              <p:cond delay="0"/>
                            </p:stCondLst>
                            <p:childTnLst>
                              <p:par>
                                <p:cTn id="181" presetID="37" presetClass="entr" presetSubtype="0" fill="hold" nodeType="clickEffect">
                                  <p:stCondLst>
                                    <p:cond delay="0"/>
                                  </p:stCondLst>
                                  <p:childTnLst>
                                    <p:set>
                                      <p:cBhvr>
                                        <p:cTn id="182" dur="1" fill="hold">
                                          <p:stCondLst>
                                            <p:cond delay="0"/>
                                          </p:stCondLst>
                                        </p:cTn>
                                        <p:tgtEl>
                                          <p:spTgt spid="33"/>
                                        </p:tgtEl>
                                        <p:attrNameLst>
                                          <p:attrName>style.visibility</p:attrName>
                                        </p:attrNameLst>
                                      </p:cBhvr>
                                      <p:to>
                                        <p:strVal val="visible"/>
                                      </p:to>
                                    </p:set>
                                    <p:animEffect transition="in" filter="fade">
                                      <p:cBhvr>
                                        <p:cTn id="183" dur="1000"/>
                                        <p:tgtEl>
                                          <p:spTgt spid="33"/>
                                        </p:tgtEl>
                                      </p:cBhvr>
                                    </p:animEffect>
                                    <p:anim calcmode="lin" valueType="num">
                                      <p:cBhvr>
                                        <p:cTn id="184" dur="1000" fill="hold"/>
                                        <p:tgtEl>
                                          <p:spTgt spid="33"/>
                                        </p:tgtEl>
                                        <p:attrNameLst>
                                          <p:attrName>ppt_x</p:attrName>
                                        </p:attrNameLst>
                                      </p:cBhvr>
                                      <p:tavLst>
                                        <p:tav tm="0">
                                          <p:val>
                                            <p:strVal val="#ppt_x"/>
                                          </p:val>
                                        </p:tav>
                                        <p:tav tm="100000">
                                          <p:val>
                                            <p:strVal val="#ppt_x"/>
                                          </p:val>
                                        </p:tav>
                                      </p:tavLst>
                                    </p:anim>
                                    <p:anim calcmode="lin" valueType="num">
                                      <p:cBhvr>
                                        <p:cTn id="185" dur="900" decel="100000" fill="hold"/>
                                        <p:tgtEl>
                                          <p:spTgt spid="33"/>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childTnLst>
                    </p:cTn>
                  </p:par>
                  <p:par>
                    <p:cTn id="187" fill="hold" nodeType="clickPar">
                      <p:stCondLst>
                        <p:cond delay="indefinite"/>
                      </p:stCondLst>
                      <p:childTnLst>
                        <p:par>
                          <p:cTn id="188" fill="hold" nodeType="withGroup">
                            <p:stCondLst>
                              <p:cond delay="0"/>
                            </p:stCondLst>
                            <p:childTnLst>
                              <p:par>
                                <p:cTn id="189" presetID="37" presetClass="entr" presetSubtype="0" fill="hold" grpId="0" nodeType="clickEffect">
                                  <p:stCondLst>
                                    <p:cond delay="0"/>
                                  </p:stCondLst>
                                  <p:childTnLst>
                                    <p:set>
                                      <p:cBhvr>
                                        <p:cTn id="190" dur="1" fill="hold">
                                          <p:stCondLst>
                                            <p:cond delay="0"/>
                                          </p:stCondLst>
                                        </p:cTn>
                                        <p:tgtEl>
                                          <p:spTgt spid="35"/>
                                        </p:tgtEl>
                                        <p:attrNameLst>
                                          <p:attrName>style.visibility</p:attrName>
                                        </p:attrNameLst>
                                      </p:cBhvr>
                                      <p:to>
                                        <p:strVal val="visible"/>
                                      </p:to>
                                    </p:set>
                                    <p:animEffect transition="in" filter="fade">
                                      <p:cBhvr>
                                        <p:cTn id="191" dur="1000"/>
                                        <p:tgtEl>
                                          <p:spTgt spid="35"/>
                                        </p:tgtEl>
                                      </p:cBhvr>
                                    </p:animEffect>
                                    <p:anim calcmode="lin" valueType="num">
                                      <p:cBhvr>
                                        <p:cTn id="192" dur="1000" fill="hold"/>
                                        <p:tgtEl>
                                          <p:spTgt spid="35"/>
                                        </p:tgtEl>
                                        <p:attrNameLst>
                                          <p:attrName>ppt_x</p:attrName>
                                        </p:attrNameLst>
                                      </p:cBhvr>
                                      <p:tavLst>
                                        <p:tav tm="0">
                                          <p:val>
                                            <p:strVal val="#ppt_x"/>
                                          </p:val>
                                        </p:tav>
                                        <p:tav tm="100000">
                                          <p:val>
                                            <p:strVal val="#ppt_x"/>
                                          </p:val>
                                        </p:tav>
                                      </p:tavLst>
                                    </p:anim>
                                    <p:anim calcmode="lin" valueType="num">
                                      <p:cBhvr>
                                        <p:cTn id="193" dur="900" decel="100000" fill="hold"/>
                                        <p:tgtEl>
                                          <p:spTgt spid="35"/>
                                        </p:tgtEl>
                                        <p:attrNameLst>
                                          <p:attrName>ppt_y</p:attrName>
                                        </p:attrNameLst>
                                      </p:cBhvr>
                                      <p:tavLst>
                                        <p:tav tm="0">
                                          <p:val>
                                            <p:strVal val="#ppt_y+1"/>
                                          </p:val>
                                        </p:tav>
                                        <p:tav tm="100000">
                                          <p:val>
                                            <p:strVal val="#ppt_y-.03"/>
                                          </p:val>
                                        </p:tav>
                                      </p:tavLst>
                                    </p:anim>
                                    <p:anim calcmode="lin" valueType="num">
                                      <p:cBhvr>
                                        <p:cTn id="194"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par>
                    <p:cTn id="195" fill="hold" nodeType="clickPar">
                      <p:stCondLst>
                        <p:cond delay="indefinite"/>
                      </p:stCondLst>
                      <p:childTnLst>
                        <p:par>
                          <p:cTn id="196" fill="hold" nodeType="withGroup">
                            <p:stCondLst>
                              <p:cond delay="0"/>
                            </p:stCondLst>
                            <p:childTnLst>
                              <p:par>
                                <p:cTn id="197" presetID="37" presetClass="entr" presetSubtype="0" fill="hold" grpId="0" nodeType="clickEffect">
                                  <p:stCondLst>
                                    <p:cond delay="0"/>
                                  </p:stCondLst>
                                  <p:childTnLst>
                                    <p:set>
                                      <p:cBhvr>
                                        <p:cTn id="198" dur="1" fill="hold">
                                          <p:stCondLst>
                                            <p:cond delay="0"/>
                                          </p:stCondLst>
                                        </p:cTn>
                                        <p:tgtEl>
                                          <p:spTgt spid="38"/>
                                        </p:tgtEl>
                                        <p:attrNameLst>
                                          <p:attrName>style.visibility</p:attrName>
                                        </p:attrNameLst>
                                      </p:cBhvr>
                                      <p:to>
                                        <p:strVal val="visible"/>
                                      </p:to>
                                    </p:set>
                                    <p:animEffect transition="in" filter="fade">
                                      <p:cBhvr>
                                        <p:cTn id="199" dur="1000"/>
                                        <p:tgtEl>
                                          <p:spTgt spid="38"/>
                                        </p:tgtEl>
                                      </p:cBhvr>
                                    </p:animEffect>
                                    <p:anim calcmode="lin" valueType="num">
                                      <p:cBhvr>
                                        <p:cTn id="200" dur="1000" fill="hold"/>
                                        <p:tgtEl>
                                          <p:spTgt spid="38"/>
                                        </p:tgtEl>
                                        <p:attrNameLst>
                                          <p:attrName>ppt_x</p:attrName>
                                        </p:attrNameLst>
                                      </p:cBhvr>
                                      <p:tavLst>
                                        <p:tav tm="0">
                                          <p:val>
                                            <p:strVal val="#ppt_x"/>
                                          </p:val>
                                        </p:tav>
                                        <p:tav tm="100000">
                                          <p:val>
                                            <p:strVal val="#ppt_x"/>
                                          </p:val>
                                        </p:tav>
                                      </p:tavLst>
                                    </p:anim>
                                    <p:anim calcmode="lin" valueType="num">
                                      <p:cBhvr>
                                        <p:cTn id="201" dur="900" decel="100000" fill="hold"/>
                                        <p:tgtEl>
                                          <p:spTgt spid="38"/>
                                        </p:tgtEl>
                                        <p:attrNameLst>
                                          <p:attrName>ppt_y</p:attrName>
                                        </p:attrNameLst>
                                      </p:cBhvr>
                                      <p:tavLst>
                                        <p:tav tm="0">
                                          <p:val>
                                            <p:strVal val="#ppt_y+1"/>
                                          </p:val>
                                        </p:tav>
                                        <p:tav tm="100000">
                                          <p:val>
                                            <p:strVal val="#ppt_y-.03"/>
                                          </p:val>
                                        </p:tav>
                                      </p:tavLst>
                                    </p:anim>
                                    <p:anim calcmode="lin" valueType="num">
                                      <p:cBhvr>
                                        <p:cTn id="202"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P spid="9" grpId="0"/>
      <p:bldP spid="22" grpId="0"/>
      <p:bldP spid="24" grpId="0"/>
      <p:bldP spid="25" grpId="0"/>
      <p:bldP spid="29" grpId="0"/>
      <p:bldP spid="30" grpId="0"/>
      <p:bldP spid="31" grpId="0"/>
      <p:bldP spid="34" grpId="0"/>
      <p:bldP spid="35" grpId="0"/>
      <p:bldP spid="36" grpId="0" build="p"/>
      <p:bldP spid="37" grpId="0"/>
      <p:bldP spid="3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Aspect.thmx</Template>
  <TotalTime>5628</TotalTime>
  <Words>5182</Words>
  <Application>Microsoft Office PowerPoint</Application>
  <PresentationFormat>On-screen Show (4:3)</PresentationFormat>
  <Paragraphs>693</Paragraphs>
  <Slides>70</Slides>
  <Notes>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70</vt:i4>
      </vt:variant>
    </vt:vector>
  </HeadingPairs>
  <TitlesOfParts>
    <vt:vector size="77" baseType="lpstr">
      <vt:lpstr>MS PGothic</vt:lpstr>
      <vt:lpstr>Apple Casual</vt:lpstr>
      <vt:lpstr>Arial</vt:lpstr>
      <vt:lpstr>Calibri</vt:lpstr>
      <vt:lpstr>Chalkboard</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Shelby County Schools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teacher</dc:creator>
  <cp:lastModifiedBy>Mundy, David</cp:lastModifiedBy>
  <cp:revision>188</cp:revision>
  <dcterms:created xsi:type="dcterms:W3CDTF">2010-12-28T22:07:15Z</dcterms:created>
  <dcterms:modified xsi:type="dcterms:W3CDTF">2020-03-13T01:43:27Z</dcterms:modified>
</cp:coreProperties>
</file>