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319" r:id="rId3"/>
    <p:sldId id="449" r:id="rId4"/>
    <p:sldId id="450" r:id="rId5"/>
    <p:sldId id="451" r:id="rId6"/>
    <p:sldId id="453" r:id="rId7"/>
    <p:sldId id="454" r:id="rId8"/>
    <p:sldId id="456" r:id="rId9"/>
    <p:sldId id="457" r:id="rId10"/>
    <p:sldId id="458" r:id="rId11"/>
    <p:sldId id="460" r:id="rId12"/>
    <p:sldId id="461" r:id="rId13"/>
    <p:sldId id="462" r:id="rId14"/>
    <p:sldId id="464" r:id="rId15"/>
    <p:sldId id="465" r:id="rId16"/>
    <p:sldId id="466" r:id="rId17"/>
    <p:sldId id="44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0" autoAdjust="0"/>
    <p:restoredTop sz="80107" autoAdjust="0"/>
  </p:normalViewPr>
  <p:slideViewPr>
    <p:cSldViewPr>
      <p:cViewPr varScale="1">
        <p:scale>
          <a:sx n="43" d="100"/>
          <a:sy n="43" d="100"/>
        </p:scale>
        <p:origin x="936"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B8AD3-170F-48EE-9552-CA92820854CA}" type="datetimeFigureOut">
              <a:rPr lang="en-US" smtClean="0"/>
              <a:t>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72B36D-9E47-4933-AA4C-5893621979E1}" type="slidenum">
              <a:rPr lang="en-US" smtClean="0"/>
              <a:t>‹#›</a:t>
            </a:fld>
            <a:endParaRPr lang="en-US"/>
          </a:p>
        </p:txBody>
      </p:sp>
    </p:spTree>
    <p:extLst>
      <p:ext uri="{BB962C8B-B14F-4D97-AF65-F5344CB8AC3E}">
        <p14:creationId xmlns:p14="http://schemas.microsoft.com/office/powerpoint/2010/main" val="4132041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272576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28" charset="0"/>
            </a:endParaRPr>
          </a:p>
        </p:txBody>
      </p:sp>
    </p:spTree>
    <p:extLst>
      <p:ext uri="{BB962C8B-B14F-4D97-AF65-F5344CB8AC3E}">
        <p14:creationId xmlns:p14="http://schemas.microsoft.com/office/powerpoint/2010/main" val="127332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28" charset="0"/>
            </a:endParaRPr>
          </a:p>
        </p:txBody>
      </p:sp>
    </p:spTree>
    <p:extLst>
      <p:ext uri="{BB962C8B-B14F-4D97-AF65-F5344CB8AC3E}">
        <p14:creationId xmlns:p14="http://schemas.microsoft.com/office/powerpoint/2010/main" val="238737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28" charset="0"/>
            </a:endParaRPr>
          </a:p>
        </p:txBody>
      </p:sp>
    </p:spTree>
    <p:extLst>
      <p:ext uri="{BB962C8B-B14F-4D97-AF65-F5344CB8AC3E}">
        <p14:creationId xmlns:p14="http://schemas.microsoft.com/office/powerpoint/2010/main" val="1510612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28" charset="0"/>
            </a:endParaRPr>
          </a:p>
        </p:txBody>
      </p:sp>
    </p:spTree>
    <p:extLst>
      <p:ext uri="{BB962C8B-B14F-4D97-AF65-F5344CB8AC3E}">
        <p14:creationId xmlns:p14="http://schemas.microsoft.com/office/powerpoint/2010/main" val="187319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28" charset="0"/>
            </a:endParaRPr>
          </a:p>
        </p:txBody>
      </p:sp>
    </p:spTree>
    <p:extLst>
      <p:ext uri="{BB962C8B-B14F-4D97-AF65-F5344CB8AC3E}">
        <p14:creationId xmlns:p14="http://schemas.microsoft.com/office/powerpoint/2010/main" val="104972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28" charset="0"/>
            </a:endParaRPr>
          </a:p>
        </p:txBody>
      </p:sp>
    </p:spTree>
    <p:extLst>
      <p:ext uri="{BB962C8B-B14F-4D97-AF65-F5344CB8AC3E}">
        <p14:creationId xmlns:p14="http://schemas.microsoft.com/office/powerpoint/2010/main" val="138493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28" charset="0"/>
            </a:endParaRPr>
          </a:p>
        </p:txBody>
      </p:sp>
    </p:spTree>
    <p:extLst>
      <p:ext uri="{BB962C8B-B14F-4D97-AF65-F5344CB8AC3E}">
        <p14:creationId xmlns:p14="http://schemas.microsoft.com/office/powerpoint/2010/main" val="98395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1912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cs typeface="Arial"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FB54F5BC-869E-42DD-9F25-7BB31904711D}" type="slidenum">
              <a:rPr lang="en-US" sz="1200" smtClean="0">
                <a:latin typeface="Arial" charset="0"/>
                <a:ea typeface="ＭＳ Ｐゴシック" pitchFamily="34" charset="-128"/>
                <a:cs typeface="Arial" charset="0"/>
              </a:rPr>
              <a:pPr/>
              <a:t>2</a:t>
            </a:fld>
            <a:endParaRPr lang="en-US" sz="120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44392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28" charset="0"/>
              </a:defRPr>
            </a:lvl1pPr>
            <a:lvl2pPr marL="742950" indent="-285750">
              <a:defRPr sz="2800">
                <a:solidFill>
                  <a:schemeClr val="tx1"/>
                </a:solidFill>
                <a:latin typeface="Times New Roman" pitchFamily="28" charset="0"/>
              </a:defRPr>
            </a:lvl2pPr>
            <a:lvl3pPr marL="1143000" indent="-228600">
              <a:defRPr sz="2800">
                <a:solidFill>
                  <a:schemeClr val="tx1"/>
                </a:solidFill>
                <a:latin typeface="Times New Roman" pitchFamily="28" charset="0"/>
              </a:defRPr>
            </a:lvl3pPr>
            <a:lvl4pPr marL="1600200" indent="-228600">
              <a:defRPr sz="2800">
                <a:solidFill>
                  <a:schemeClr val="tx1"/>
                </a:solidFill>
                <a:latin typeface="Times New Roman" pitchFamily="28" charset="0"/>
              </a:defRPr>
            </a:lvl4pPr>
            <a:lvl5pPr marL="2057400" indent="-228600">
              <a:defRPr sz="2800">
                <a:solidFill>
                  <a:schemeClr val="tx1"/>
                </a:solidFill>
                <a:latin typeface="Times New Roman" pitchFamily="28" charset="0"/>
              </a:defRPr>
            </a:lvl5pPr>
            <a:lvl6pPr marL="2514600" indent="-228600" eaLnBrk="0" fontAlgn="base" hangingPunct="0">
              <a:spcBef>
                <a:spcPct val="0"/>
              </a:spcBef>
              <a:spcAft>
                <a:spcPct val="0"/>
              </a:spcAft>
              <a:defRPr sz="2800">
                <a:solidFill>
                  <a:schemeClr val="tx1"/>
                </a:solidFill>
                <a:latin typeface="Times New Roman" pitchFamily="28" charset="0"/>
              </a:defRPr>
            </a:lvl6pPr>
            <a:lvl7pPr marL="2971800" indent="-228600" eaLnBrk="0" fontAlgn="base" hangingPunct="0">
              <a:spcBef>
                <a:spcPct val="0"/>
              </a:spcBef>
              <a:spcAft>
                <a:spcPct val="0"/>
              </a:spcAft>
              <a:defRPr sz="2800">
                <a:solidFill>
                  <a:schemeClr val="tx1"/>
                </a:solidFill>
                <a:latin typeface="Times New Roman" pitchFamily="28" charset="0"/>
              </a:defRPr>
            </a:lvl7pPr>
            <a:lvl8pPr marL="3429000" indent="-228600" eaLnBrk="0" fontAlgn="base" hangingPunct="0">
              <a:spcBef>
                <a:spcPct val="0"/>
              </a:spcBef>
              <a:spcAft>
                <a:spcPct val="0"/>
              </a:spcAft>
              <a:defRPr sz="2800">
                <a:solidFill>
                  <a:schemeClr val="tx1"/>
                </a:solidFill>
                <a:latin typeface="Times New Roman" pitchFamily="28" charset="0"/>
              </a:defRPr>
            </a:lvl8pPr>
            <a:lvl9pPr marL="3886200" indent="-228600" eaLnBrk="0" fontAlgn="base" hangingPunct="0">
              <a:spcBef>
                <a:spcPct val="0"/>
              </a:spcBef>
              <a:spcAft>
                <a:spcPct val="0"/>
              </a:spcAft>
              <a:defRPr sz="2800">
                <a:solidFill>
                  <a:schemeClr val="tx1"/>
                </a:solidFill>
                <a:latin typeface="Times New Roman" pitchFamily="28" charset="0"/>
              </a:defRPr>
            </a:lvl9pPr>
          </a:lstStyle>
          <a:p>
            <a:pPr algn="r" eaLnBrk="1" hangingPunct="1"/>
            <a:fld id="{C4766D5F-3B75-43D1-8570-5462111BC5C9}" type="slidenum">
              <a:rPr lang="en-US" sz="1200">
                <a:latin typeface="Arial" charset="0"/>
                <a:cs typeface="Arial" charset="0"/>
              </a:rPr>
              <a:pPr algn="r" eaLnBrk="1" hangingPunct="1"/>
              <a:t>3</a:t>
            </a:fld>
            <a:endParaRPr lang="en-US" sz="1200">
              <a:latin typeface="Arial" charset="0"/>
              <a:cs typeface="Arial" charset="0"/>
            </a:endParaRPr>
          </a:p>
        </p:txBody>
      </p:sp>
      <p:sp>
        <p:nvSpPr>
          <p:cNvPr id="190467" name="Slide Image Placeholder 1"/>
          <p:cNvSpPr>
            <a:spLocks noGrp="1" noRot="1" noChangeAspect="1" noTextEdit="1"/>
          </p:cNvSpPr>
          <p:nvPr>
            <p:ph type="sldImg"/>
          </p:nvPr>
        </p:nvSpPr>
        <p:spPr>
          <a:ln/>
        </p:spPr>
      </p:sp>
      <p:sp>
        <p:nvSpPr>
          <p:cNvPr id="190468"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Times New Roman" pitchFamily="28" charset="0"/>
            </a:endParaRPr>
          </a:p>
        </p:txBody>
      </p:sp>
      <p:sp>
        <p:nvSpPr>
          <p:cNvPr id="19046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28" charset="0"/>
              </a:defRPr>
            </a:lvl1pPr>
            <a:lvl2pPr marL="742950" indent="-285750">
              <a:defRPr sz="2800">
                <a:solidFill>
                  <a:schemeClr val="tx1"/>
                </a:solidFill>
                <a:latin typeface="Times New Roman" pitchFamily="28" charset="0"/>
              </a:defRPr>
            </a:lvl2pPr>
            <a:lvl3pPr marL="1143000" indent="-228600">
              <a:defRPr sz="2800">
                <a:solidFill>
                  <a:schemeClr val="tx1"/>
                </a:solidFill>
                <a:latin typeface="Times New Roman" pitchFamily="28" charset="0"/>
              </a:defRPr>
            </a:lvl3pPr>
            <a:lvl4pPr marL="1600200" indent="-228600">
              <a:defRPr sz="2800">
                <a:solidFill>
                  <a:schemeClr val="tx1"/>
                </a:solidFill>
                <a:latin typeface="Times New Roman" pitchFamily="28" charset="0"/>
              </a:defRPr>
            </a:lvl4pPr>
            <a:lvl5pPr marL="2057400" indent="-228600">
              <a:defRPr sz="2800">
                <a:solidFill>
                  <a:schemeClr val="tx1"/>
                </a:solidFill>
                <a:latin typeface="Times New Roman" pitchFamily="28" charset="0"/>
              </a:defRPr>
            </a:lvl5pPr>
            <a:lvl6pPr marL="2514600" indent="-228600" eaLnBrk="0" fontAlgn="base" hangingPunct="0">
              <a:spcBef>
                <a:spcPct val="0"/>
              </a:spcBef>
              <a:spcAft>
                <a:spcPct val="0"/>
              </a:spcAft>
              <a:defRPr sz="2800">
                <a:solidFill>
                  <a:schemeClr val="tx1"/>
                </a:solidFill>
                <a:latin typeface="Times New Roman" pitchFamily="28" charset="0"/>
              </a:defRPr>
            </a:lvl6pPr>
            <a:lvl7pPr marL="2971800" indent="-228600" eaLnBrk="0" fontAlgn="base" hangingPunct="0">
              <a:spcBef>
                <a:spcPct val="0"/>
              </a:spcBef>
              <a:spcAft>
                <a:spcPct val="0"/>
              </a:spcAft>
              <a:defRPr sz="2800">
                <a:solidFill>
                  <a:schemeClr val="tx1"/>
                </a:solidFill>
                <a:latin typeface="Times New Roman" pitchFamily="28" charset="0"/>
              </a:defRPr>
            </a:lvl7pPr>
            <a:lvl8pPr marL="3429000" indent="-228600" eaLnBrk="0" fontAlgn="base" hangingPunct="0">
              <a:spcBef>
                <a:spcPct val="0"/>
              </a:spcBef>
              <a:spcAft>
                <a:spcPct val="0"/>
              </a:spcAft>
              <a:defRPr sz="2800">
                <a:solidFill>
                  <a:schemeClr val="tx1"/>
                </a:solidFill>
                <a:latin typeface="Times New Roman" pitchFamily="28" charset="0"/>
              </a:defRPr>
            </a:lvl8pPr>
            <a:lvl9pPr marL="3886200" indent="-228600" eaLnBrk="0" fontAlgn="base" hangingPunct="0">
              <a:spcBef>
                <a:spcPct val="0"/>
              </a:spcBef>
              <a:spcAft>
                <a:spcPct val="0"/>
              </a:spcAft>
              <a:defRPr sz="2800">
                <a:solidFill>
                  <a:schemeClr val="tx1"/>
                </a:solidFill>
                <a:latin typeface="Times New Roman" pitchFamily="28" charset="0"/>
              </a:defRPr>
            </a:lvl9pPr>
          </a:lstStyle>
          <a:p>
            <a:pPr algn="r" eaLnBrk="1" hangingPunct="1"/>
            <a:fld id="{6D171F4C-60BC-4398-BCB7-DE0CFF864BEA}" type="slidenum">
              <a:rPr lang="en-US" sz="1200">
                <a:latin typeface="Calibri" pitchFamily="34" charset="0"/>
                <a:cs typeface="Arial" charset="0"/>
              </a:rPr>
              <a:pPr algn="r" eaLnBrk="1" hangingPunct="1"/>
              <a:t>3</a:t>
            </a:fld>
            <a:endParaRPr lang="en-US" sz="1200">
              <a:latin typeface="Calibri" pitchFamily="34" charset="0"/>
              <a:cs typeface="Arial" charset="0"/>
            </a:endParaRPr>
          </a:p>
        </p:txBody>
      </p:sp>
    </p:spTree>
    <p:extLst>
      <p:ext uri="{BB962C8B-B14F-4D97-AF65-F5344CB8AC3E}">
        <p14:creationId xmlns:p14="http://schemas.microsoft.com/office/powerpoint/2010/main" val="161813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28" charset="0"/>
            </a:endParaRPr>
          </a:p>
        </p:txBody>
      </p:sp>
    </p:spTree>
    <p:extLst>
      <p:ext uri="{BB962C8B-B14F-4D97-AF65-F5344CB8AC3E}">
        <p14:creationId xmlns:p14="http://schemas.microsoft.com/office/powerpoint/2010/main" val="292849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28" charset="0"/>
            </a:endParaRPr>
          </a:p>
        </p:txBody>
      </p:sp>
    </p:spTree>
    <p:extLst>
      <p:ext uri="{BB962C8B-B14F-4D97-AF65-F5344CB8AC3E}">
        <p14:creationId xmlns:p14="http://schemas.microsoft.com/office/powerpoint/2010/main" val="361976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28" charset="0"/>
            </a:endParaRPr>
          </a:p>
        </p:txBody>
      </p:sp>
    </p:spTree>
    <p:extLst>
      <p:ext uri="{BB962C8B-B14F-4D97-AF65-F5344CB8AC3E}">
        <p14:creationId xmlns:p14="http://schemas.microsoft.com/office/powerpoint/2010/main" val="340901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28" charset="0"/>
            </a:endParaRPr>
          </a:p>
        </p:txBody>
      </p:sp>
    </p:spTree>
    <p:extLst>
      <p:ext uri="{BB962C8B-B14F-4D97-AF65-F5344CB8AC3E}">
        <p14:creationId xmlns:p14="http://schemas.microsoft.com/office/powerpoint/2010/main" val="213657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28" charset="0"/>
              </a:defRPr>
            </a:lvl1pPr>
            <a:lvl2pPr marL="742950" indent="-285750">
              <a:defRPr sz="2800">
                <a:solidFill>
                  <a:schemeClr val="tx1"/>
                </a:solidFill>
                <a:latin typeface="Times New Roman" pitchFamily="28" charset="0"/>
              </a:defRPr>
            </a:lvl2pPr>
            <a:lvl3pPr marL="1143000" indent="-228600">
              <a:defRPr sz="2800">
                <a:solidFill>
                  <a:schemeClr val="tx1"/>
                </a:solidFill>
                <a:latin typeface="Times New Roman" pitchFamily="28" charset="0"/>
              </a:defRPr>
            </a:lvl3pPr>
            <a:lvl4pPr marL="1600200" indent="-228600">
              <a:defRPr sz="2800">
                <a:solidFill>
                  <a:schemeClr val="tx1"/>
                </a:solidFill>
                <a:latin typeface="Times New Roman" pitchFamily="28" charset="0"/>
              </a:defRPr>
            </a:lvl4pPr>
            <a:lvl5pPr marL="2057400" indent="-228600">
              <a:defRPr sz="2800">
                <a:solidFill>
                  <a:schemeClr val="tx1"/>
                </a:solidFill>
                <a:latin typeface="Times New Roman" pitchFamily="28" charset="0"/>
              </a:defRPr>
            </a:lvl5pPr>
            <a:lvl6pPr marL="2514600" indent="-228600" eaLnBrk="0" fontAlgn="base" hangingPunct="0">
              <a:spcBef>
                <a:spcPct val="0"/>
              </a:spcBef>
              <a:spcAft>
                <a:spcPct val="0"/>
              </a:spcAft>
              <a:defRPr sz="2800">
                <a:solidFill>
                  <a:schemeClr val="tx1"/>
                </a:solidFill>
                <a:latin typeface="Times New Roman" pitchFamily="28" charset="0"/>
              </a:defRPr>
            </a:lvl6pPr>
            <a:lvl7pPr marL="2971800" indent="-228600" eaLnBrk="0" fontAlgn="base" hangingPunct="0">
              <a:spcBef>
                <a:spcPct val="0"/>
              </a:spcBef>
              <a:spcAft>
                <a:spcPct val="0"/>
              </a:spcAft>
              <a:defRPr sz="2800">
                <a:solidFill>
                  <a:schemeClr val="tx1"/>
                </a:solidFill>
                <a:latin typeface="Times New Roman" pitchFamily="28" charset="0"/>
              </a:defRPr>
            </a:lvl7pPr>
            <a:lvl8pPr marL="3429000" indent="-228600" eaLnBrk="0" fontAlgn="base" hangingPunct="0">
              <a:spcBef>
                <a:spcPct val="0"/>
              </a:spcBef>
              <a:spcAft>
                <a:spcPct val="0"/>
              </a:spcAft>
              <a:defRPr sz="2800">
                <a:solidFill>
                  <a:schemeClr val="tx1"/>
                </a:solidFill>
                <a:latin typeface="Times New Roman" pitchFamily="28" charset="0"/>
              </a:defRPr>
            </a:lvl8pPr>
            <a:lvl9pPr marL="3886200" indent="-228600" eaLnBrk="0" fontAlgn="base" hangingPunct="0">
              <a:spcBef>
                <a:spcPct val="0"/>
              </a:spcBef>
              <a:spcAft>
                <a:spcPct val="0"/>
              </a:spcAft>
              <a:defRPr sz="2800">
                <a:solidFill>
                  <a:schemeClr val="tx1"/>
                </a:solidFill>
                <a:latin typeface="Times New Roman" pitchFamily="28" charset="0"/>
              </a:defRPr>
            </a:lvl9pPr>
          </a:lstStyle>
          <a:p>
            <a:pPr algn="r" eaLnBrk="1" hangingPunct="1"/>
            <a:fld id="{7BC76212-2E48-4DDA-B849-FE490768558C}" type="slidenum">
              <a:rPr lang="en-US" sz="1200">
                <a:latin typeface="Arial" charset="0"/>
                <a:cs typeface="Arial" charset="0"/>
              </a:rPr>
              <a:pPr algn="r" eaLnBrk="1" hangingPunct="1"/>
              <a:t>8</a:t>
            </a:fld>
            <a:endParaRPr lang="en-US" sz="1200">
              <a:latin typeface="Arial" charset="0"/>
              <a:cs typeface="Arial" charset="0"/>
            </a:endParaRPr>
          </a:p>
        </p:txBody>
      </p:sp>
      <p:sp>
        <p:nvSpPr>
          <p:cNvPr id="199683" name="Slide Image Placeholder 1"/>
          <p:cNvSpPr>
            <a:spLocks noGrp="1" noRot="1" noChangeAspect="1" noTextEdit="1"/>
          </p:cNvSpPr>
          <p:nvPr>
            <p:ph type="sldImg"/>
          </p:nvPr>
        </p:nvSpPr>
        <p:spPr>
          <a:ln/>
        </p:spPr>
      </p:sp>
      <p:sp>
        <p:nvSpPr>
          <p:cNvPr id="199684"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Times New Roman" pitchFamily="28" charset="0"/>
            </a:endParaRPr>
          </a:p>
        </p:txBody>
      </p:sp>
      <p:sp>
        <p:nvSpPr>
          <p:cNvPr id="1996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28" charset="0"/>
              </a:defRPr>
            </a:lvl1pPr>
            <a:lvl2pPr marL="742950" indent="-285750">
              <a:defRPr sz="2800">
                <a:solidFill>
                  <a:schemeClr val="tx1"/>
                </a:solidFill>
                <a:latin typeface="Times New Roman" pitchFamily="28" charset="0"/>
              </a:defRPr>
            </a:lvl2pPr>
            <a:lvl3pPr marL="1143000" indent="-228600">
              <a:defRPr sz="2800">
                <a:solidFill>
                  <a:schemeClr val="tx1"/>
                </a:solidFill>
                <a:latin typeface="Times New Roman" pitchFamily="28" charset="0"/>
              </a:defRPr>
            </a:lvl3pPr>
            <a:lvl4pPr marL="1600200" indent="-228600">
              <a:defRPr sz="2800">
                <a:solidFill>
                  <a:schemeClr val="tx1"/>
                </a:solidFill>
                <a:latin typeface="Times New Roman" pitchFamily="28" charset="0"/>
              </a:defRPr>
            </a:lvl4pPr>
            <a:lvl5pPr marL="2057400" indent="-228600">
              <a:defRPr sz="2800">
                <a:solidFill>
                  <a:schemeClr val="tx1"/>
                </a:solidFill>
                <a:latin typeface="Times New Roman" pitchFamily="28" charset="0"/>
              </a:defRPr>
            </a:lvl5pPr>
            <a:lvl6pPr marL="2514600" indent="-228600" eaLnBrk="0" fontAlgn="base" hangingPunct="0">
              <a:spcBef>
                <a:spcPct val="0"/>
              </a:spcBef>
              <a:spcAft>
                <a:spcPct val="0"/>
              </a:spcAft>
              <a:defRPr sz="2800">
                <a:solidFill>
                  <a:schemeClr val="tx1"/>
                </a:solidFill>
                <a:latin typeface="Times New Roman" pitchFamily="28" charset="0"/>
              </a:defRPr>
            </a:lvl6pPr>
            <a:lvl7pPr marL="2971800" indent="-228600" eaLnBrk="0" fontAlgn="base" hangingPunct="0">
              <a:spcBef>
                <a:spcPct val="0"/>
              </a:spcBef>
              <a:spcAft>
                <a:spcPct val="0"/>
              </a:spcAft>
              <a:defRPr sz="2800">
                <a:solidFill>
                  <a:schemeClr val="tx1"/>
                </a:solidFill>
                <a:latin typeface="Times New Roman" pitchFamily="28" charset="0"/>
              </a:defRPr>
            </a:lvl7pPr>
            <a:lvl8pPr marL="3429000" indent="-228600" eaLnBrk="0" fontAlgn="base" hangingPunct="0">
              <a:spcBef>
                <a:spcPct val="0"/>
              </a:spcBef>
              <a:spcAft>
                <a:spcPct val="0"/>
              </a:spcAft>
              <a:defRPr sz="2800">
                <a:solidFill>
                  <a:schemeClr val="tx1"/>
                </a:solidFill>
                <a:latin typeface="Times New Roman" pitchFamily="28" charset="0"/>
              </a:defRPr>
            </a:lvl8pPr>
            <a:lvl9pPr marL="3886200" indent="-228600" eaLnBrk="0" fontAlgn="base" hangingPunct="0">
              <a:spcBef>
                <a:spcPct val="0"/>
              </a:spcBef>
              <a:spcAft>
                <a:spcPct val="0"/>
              </a:spcAft>
              <a:defRPr sz="2800">
                <a:solidFill>
                  <a:schemeClr val="tx1"/>
                </a:solidFill>
                <a:latin typeface="Times New Roman" pitchFamily="28" charset="0"/>
              </a:defRPr>
            </a:lvl9pPr>
          </a:lstStyle>
          <a:p>
            <a:pPr algn="r" eaLnBrk="1" hangingPunct="1"/>
            <a:fld id="{F8A61177-275D-4D00-81B9-BE542A8EDD31}" type="slidenum">
              <a:rPr lang="en-US" sz="1200">
                <a:latin typeface="Calibri" pitchFamily="34" charset="0"/>
                <a:cs typeface="Arial" charset="0"/>
              </a:rPr>
              <a:pPr algn="r" eaLnBrk="1" hangingPunct="1"/>
              <a:t>8</a:t>
            </a:fld>
            <a:endParaRPr lang="en-US" sz="1200">
              <a:latin typeface="Calibri" pitchFamily="34" charset="0"/>
              <a:cs typeface="Arial" charset="0"/>
            </a:endParaRPr>
          </a:p>
        </p:txBody>
      </p:sp>
    </p:spTree>
    <p:extLst>
      <p:ext uri="{BB962C8B-B14F-4D97-AF65-F5344CB8AC3E}">
        <p14:creationId xmlns:p14="http://schemas.microsoft.com/office/powerpoint/2010/main" val="211124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28" charset="0"/>
            </a:endParaRPr>
          </a:p>
        </p:txBody>
      </p:sp>
    </p:spTree>
    <p:extLst>
      <p:ext uri="{BB962C8B-B14F-4D97-AF65-F5344CB8AC3E}">
        <p14:creationId xmlns:p14="http://schemas.microsoft.com/office/powerpoint/2010/main" val="1862471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2100" y="6594475"/>
            <a:ext cx="36179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pPr>
            <a:r>
              <a:rPr lang="en-US" sz="900">
                <a:solidFill>
                  <a:srgbClr val="808080"/>
                </a:solidFill>
              </a:rPr>
              <a:t>Copyright © 2006 Pearson Education, Inc., publishing as Benjamin Cummings</a:t>
            </a:r>
          </a:p>
        </p:txBody>
      </p:sp>
      <p:sp>
        <p:nvSpPr>
          <p:cNvPr id="5" name="Rectangle 5"/>
          <p:cNvSpPr>
            <a:spLocks noChangeArrowheads="1"/>
          </p:cNvSpPr>
          <p:nvPr/>
        </p:nvSpPr>
        <p:spPr bwMode="auto">
          <a:xfrm flipV="1">
            <a:off x="0" y="0"/>
            <a:ext cx="9140825" cy="84138"/>
          </a:xfrm>
          <a:prstGeom prst="rect">
            <a:avLst/>
          </a:prstGeom>
          <a:gradFill rotWithShape="0">
            <a:gsLst>
              <a:gs pos="0">
                <a:srgbClr val="65CAE3"/>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800">
              <a:solidFill>
                <a:srgbClr val="000000"/>
              </a:solidFill>
            </a:endParaRPr>
          </a:p>
        </p:txBody>
      </p:sp>
      <p:pic>
        <p:nvPicPr>
          <p:cNvPr id="6" name="Picture 6" descr="cover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1620838" y="5888038"/>
            <a:ext cx="36718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0" fontAlgn="base" hangingPunct="0">
              <a:spcBef>
                <a:spcPct val="0"/>
              </a:spcBef>
              <a:spcAft>
                <a:spcPct val="0"/>
              </a:spcAft>
            </a:pPr>
            <a:r>
              <a:rPr lang="en-US" sz="1400">
                <a:solidFill>
                  <a:srgbClr val="000000"/>
                </a:solidFill>
                <a:latin typeface="Arial" charset="0"/>
              </a:rPr>
              <a:t>PowerPoint</a:t>
            </a:r>
            <a:r>
              <a:rPr lang="en-US" sz="1400" baseline="30000">
                <a:solidFill>
                  <a:srgbClr val="000000"/>
                </a:solidFill>
                <a:latin typeface="Arial" charset="0"/>
              </a:rPr>
              <a:t>®</a:t>
            </a:r>
            <a:r>
              <a:rPr lang="en-US" sz="1400">
                <a:solidFill>
                  <a:srgbClr val="000000"/>
                </a:solidFill>
                <a:latin typeface="Arial" charset="0"/>
              </a:rPr>
              <a:t> Slides prepared by </a:t>
            </a:r>
          </a:p>
          <a:p>
            <a:pPr algn="r" eaLnBrk="0" fontAlgn="base" hangingPunct="0">
              <a:spcBef>
                <a:spcPct val="0"/>
              </a:spcBef>
              <a:spcAft>
                <a:spcPct val="0"/>
              </a:spcAft>
            </a:pPr>
            <a:r>
              <a:rPr lang="en-US" sz="1400">
                <a:solidFill>
                  <a:srgbClr val="000000"/>
                </a:solidFill>
                <a:latin typeface="Arial" charset="0"/>
              </a:rPr>
              <a:t>Jay Withgott and Heidi Marcum</a:t>
            </a:r>
          </a:p>
        </p:txBody>
      </p:sp>
      <p:sp>
        <p:nvSpPr>
          <p:cNvPr id="8" name="Text Box 8"/>
          <p:cNvSpPr txBox="1">
            <a:spLocks noChangeArrowheads="1"/>
          </p:cNvSpPr>
          <p:nvPr/>
        </p:nvSpPr>
        <p:spPr bwMode="auto">
          <a:xfrm>
            <a:off x="641350" y="2133600"/>
            <a:ext cx="14208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pPr>
            <a:r>
              <a:rPr lang="en-US" sz="4800" b="1">
                <a:solidFill>
                  <a:srgbClr val="009DCC"/>
                </a:solidFill>
              </a:rPr>
              <a:t>Ch 3</a:t>
            </a:r>
          </a:p>
        </p:txBody>
      </p:sp>
      <p:sp>
        <p:nvSpPr>
          <p:cNvPr id="9" name="Text Box 9"/>
          <p:cNvSpPr txBox="1">
            <a:spLocks noChangeArrowheads="1"/>
          </p:cNvSpPr>
          <p:nvPr/>
        </p:nvSpPr>
        <p:spPr bwMode="auto">
          <a:xfrm>
            <a:off x="655638" y="3400425"/>
            <a:ext cx="2406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pPr>
            <a:r>
              <a:rPr lang="en-US" sz="3200" b="1">
                <a:solidFill>
                  <a:srgbClr val="009DCC"/>
                </a:solidFill>
              </a:rPr>
              <a:t>Chapter title</a:t>
            </a:r>
          </a:p>
        </p:txBody>
      </p:sp>
      <p:sp>
        <p:nvSpPr>
          <p:cNvPr id="10" name="Text Box 10"/>
          <p:cNvSpPr txBox="1">
            <a:spLocks noChangeArrowheads="1"/>
          </p:cNvSpPr>
          <p:nvPr/>
        </p:nvSpPr>
        <p:spPr bwMode="auto">
          <a:xfrm>
            <a:off x="782638" y="4514850"/>
            <a:ext cx="122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pPr>
            <a:r>
              <a:rPr lang="en-US" sz="2400">
                <a:solidFill>
                  <a:srgbClr val="BD3B18"/>
                </a:solidFill>
              </a:rPr>
              <a:t>Part title</a:t>
            </a:r>
          </a:p>
        </p:txBody>
      </p:sp>
      <p:sp>
        <p:nvSpPr>
          <p:cNvPr id="11" name="Rectangle 11"/>
          <p:cNvSpPr>
            <a:spLocks noChangeArrowheads="1"/>
          </p:cNvSpPr>
          <p:nvPr userDrawn="1"/>
        </p:nvSpPr>
        <p:spPr bwMode="auto">
          <a:xfrm flipV="1">
            <a:off x="0" y="0"/>
            <a:ext cx="9140825" cy="84138"/>
          </a:xfrm>
          <a:prstGeom prst="rect">
            <a:avLst/>
          </a:prstGeom>
          <a:solidFill>
            <a:srgbClr val="68D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800">
              <a:solidFill>
                <a:srgbClr val="000000"/>
              </a:solidFill>
            </a:endParaRPr>
          </a:p>
        </p:txBody>
      </p:sp>
      <p:sp>
        <p:nvSpPr>
          <p:cNvPr id="416770" name="Rectangle 2"/>
          <p:cNvSpPr>
            <a:spLocks noGrp="1" noChangeArrowheads="1"/>
          </p:cNvSpPr>
          <p:nvPr>
            <p:ph type="ctrTitle"/>
          </p:nvPr>
        </p:nvSpPr>
        <p:spPr>
          <a:xfrm>
            <a:off x="685800" y="2286000"/>
            <a:ext cx="7772400" cy="536575"/>
          </a:xfrm>
        </p:spPr>
        <p:txBody>
          <a:bodyPr/>
          <a:lstStyle>
            <a:lvl1pPr>
              <a:defRPr/>
            </a:lvl1pPr>
          </a:lstStyle>
          <a:p>
            <a:r>
              <a:rPr lang="en-US"/>
              <a:t>Click to edit Master title style</a:t>
            </a:r>
          </a:p>
        </p:txBody>
      </p:sp>
      <p:sp>
        <p:nvSpPr>
          <p:cNvPr id="416771" name="Rectangle 3"/>
          <p:cNvSpPr>
            <a:spLocks noGrp="1" noChangeArrowheads="1"/>
          </p:cNvSpPr>
          <p:nvPr>
            <p:ph type="subTitle" idx="1"/>
          </p:nvPr>
        </p:nvSpPr>
        <p:spPr>
          <a:xfrm>
            <a:off x="1371600" y="4524375"/>
            <a:ext cx="6400800" cy="476250"/>
          </a:xfrm>
        </p:spPr>
        <p:txBody>
          <a:bodyPr/>
          <a:lstStyle>
            <a:lvl1pPr marL="0" indent="0" algn="ctr">
              <a:buFont typeface="Times New Roman" pitchFamily="18" charset="0"/>
              <a:buNone/>
              <a:defRPr/>
            </a:lvl1pPr>
          </a:lstStyle>
          <a:p>
            <a:r>
              <a:rPr lang="en-US"/>
              <a:t>Click to edit Master subtitle style</a:t>
            </a:r>
          </a:p>
        </p:txBody>
      </p:sp>
    </p:spTree>
    <p:extLst>
      <p:ext uri="{BB962C8B-B14F-4D97-AF65-F5344CB8AC3E}">
        <p14:creationId xmlns:p14="http://schemas.microsoft.com/office/powerpoint/2010/main" val="29990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ppt_w/2"/>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104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180975"/>
            <a:ext cx="2197100" cy="476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88" y="180975"/>
            <a:ext cx="6438900" cy="4765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297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48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070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88" y="2247900"/>
            <a:ext cx="4318000" cy="269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2247900"/>
            <a:ext cx="4318000" cy="269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22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054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039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8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543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95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68288" y="180975"/>
            <a:ext cx="86852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192088" y="2247900"/>
            <a:ext cx="87884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5749" name="Rectangle 5"/>
          <p:cNvSpPr>
            <a:spLocks noChangeArrowheads="1"/>
          </p:cNvSpPr>
          <p:nvPr/>
        </p:nvSpPr>
        <p:spPr bwMode="auto">
          <a:xfrm flipV="1">
            <a:off x="0" y="0"/>
            <a:ext cx="9140825" cy="84138"/>
          </a:xfrm>
          <a:prstGeom prst="rect">
            <a:avLst/>
          </a:prstGeom>
          <a:gradFill rotWithShape="1">
            <a:gsLst>
              <a:gs pos="0">
                <a:srgbClr val="05AAE5"/>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800">
              <a:solidFill>
                <a:srgbClr val="000000"/>
              </a:solidFill>
            </a:endParaRPr>
          </a:p>
        </p:txBody>
      </p:sp>
      <p:sp>
        <p:nvSpPr>
          <p:cNvPr id="415750" name="Rectangle 6"/>
          <p:cNvSpPr>
            <a:spLocks noChangeArrowheads="1"/>
          </p:cNvSpPr>
          <p:nvPr userDrawn="1"/>
        </p:nvSpPr>
        <p:spPr bwMode="auto">
          <a:xfrm flipV="1">
            <a:off x="0" y="0"/>
            <a:ext cx="9140825" cy="84138"/>
          </a:xfrm>
          <a:prstGeom prst="rect">
            <a:avLst/>
          </a:prstGeom>
          <a:gradFill rotWithShape="1">
            <a:gsLst>
              <a:gs pos="0">
                <a:srgbClr val="05AAE5"/>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800">
              <a:solidFill>
                <a:srgbClr val="000000"/>
              </a:solidFill>
            </a:endParaRPr>
          </a:p>
        </p:txBody>
      </p:sp>
      <p:sp>
        <p:nvSpPr>
          <p:cNvPr id="4102" name="Rectangle 9"/>
          <p:cNvSpPr>
            <a:spLocks noChangeArrowheads="1"/>
          </p:cNvSpPr>
          <p:nvPr userDrawn="1"/>
        </p:nvSpPr>
        <p:spPr bwMode="auto">
          <a:xfrm>
            <a:off x="3581400" y="6553200"/>
            <a:ext cx="19796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sz="1000">
                <a:solidFill>
                  <a:srgbClr val="000000"/>
                </a:solidFill>
                <a:latin typeface="Arial" charset="0"/>
              </a:rPr>
              <a:t>© 2011 Pearson Education, Inc.</a:t>
            </a:r>
          </a:p>
        </p:txBody>
      </p:sp>
    </p:spTree>
    <p:extLst>
      <p:ext uri="{BB962C8B-B14F-4D97-AF65-F5344CB8AC3E}">
        <p14:creationId xmlns:p14="http://schemas.microsoft.com/office/powerpoint/2010/main" val="2083282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15749"/>
                                        </p:tgtEl>
                                        <p:attrNameLst>
                                          <p:attrName>style.visibility</p:attrName>
                                        </p:attrNameLst>
                                      </p:cBhvr>
                                      <p:to>
                                        <p:strVal val="visible"/>
                                      </p:to>
                                    </p:set>
                                    <p:anim calcmode="lin" valueType="num">
                                      <p:cBhvr>
                                        <p:cTn id="7" dur="500" fill="hold"/>
                                        <p:tgtEl>
                                          <p:spTgt spid="415749"/>
                                        </p:tgtEl>
                                        <p:attrNameLst>
                                          <p:attrName>ppt_x</p:attrName>
                                        </p:attrNameLst>
                                      </p:cBhvr>
                                      <p:tavLst>
                                        <p:tav tm="0">
                                          <p:val>
                                            <p:strVal val="#ppt_x-#ppt_w/2"/>
                                          </p:val>
                                        </p:tav>
                                        <p:tav tm="100000">
                                          <p:val>
                                            <p:strVal val="#ppt_x"/>
                                          </p:val>
                                        </p:tav>
                                      </p:tavLst>
                                    </p:anim>
                                    <p:anim calcmode="lin" valueType="num">
                                      <p:cBhvr>
                                        <p:cTn id="8" dur="500" fill="hold"/>
                                        <p:tgtEl>
                                          <p:spTgt spid="415749"/>
                                        </p:tgtEl>
                                        <p:attrNameLst>
                                          <p:attrName>ppt_y</p:attrName>
                                        </p:attrNameLst>
                                      </p:cBhvr>
                                      <p:tavLst>
                                        <p:tav tm="0">
                                          <p:val>
                                            <p:strVal val="#ppt_y"/>
                                          </p:val>
                                        </p:tav>
                                        <p:tav tm="100000">
                                          <p:val>
                                            <p:strVal val="#ppt_y"/>
                                          </p:val>
                                        </p:tav>
                                      </p:tavLst>
                                    </p:anim>
                                    <p:anim calcmode="lin" valueType="num">
                                      <p:cBhvr>
                                        <p:cTn id="9" dur="500" fill="hold"/>
                                        <p:tgtEl>
                                          <p:spTgt spid="415749"/>
                                        </p:tgtEl>
                                        <p:attrNameLst>
                                          <p:attrName>ppt_w</p:attrName>
                                        </p:attrNameLst>
                                      </p:cBhvr>
                                      <p:tavLst>
                                        <p:tav tm="0">
                                          <p:val>
                                            <p:fltVal val="0"/>
                                          </p:val>
                                        </p:tav>
                                        <p:tav tm="100000">
                                          <p:val>
                                            <p:strVal val="#ppt_w"/>
                                          </p:val>
                                        </p:tav>
                                      </p:tavLst>
                                    </p:anim>
                                    <p:anim calcmode="lin" valueType="num">
                                      <p:cBhvr>
                                        <p:cTn id="10" dur="500" fill="hold"/>
                                        <p:tgtEl>
                                          <p:spTgt spid="41574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15750"/>
                                        </p:tgtEl>
                                        <p:attrNameLst>
                                          <p:attrName>style.visibility</p:attrName>
                                        </p:attrNameLst>
                                      </p:cBhvr>
                                      <p:to>
                                        <p:strVal val="visible"/>
                                      </p:to>
                                    </p:set>
                                    <p:anim calcmode="lin" valueType="num">
                                      <p:cBhvr>
                                        <p:cTn id="14" dur="500" fill="hold"/>
                                        <p:tgtEl>
                                          <p:spTgt spid="415750"/>
                                        </p:tgtEl>
                                        <p:attrNameLst>
                                          <p:attrName>ppt_x</p:attrName>
                                        </p:attrNameLst>
                                      </p:cBhvr>
                                      <p:tavLst>
                                        <p:tav tm="0">
                                          <p:val>
                                            <p:strVal val="#ppt_x-#ppt_w/2"/>
                                          </p:val>
                                        </p:tav>
                                        <p:tav tm="100000">
                                          <p:val>
                                            <p:strVal val="#ppt_x"/>
                                          </p:val>
                                        </p:tav>
                                      </p:tavLst>
                                    </p:anim>
                                    <p:anim calcmode="lin" valueType="num">
                                      <p:cBhvr>
                                        <p:cTn id="15" dur="500" fill="hold"/>
                                        <p:tgtEl>
                                          <p:spTgt spid="415750"/>
                                        </p:tgtEl>
                                        <p:attrNameLst>
                                          <p:attrName>ppt_y</p:attrName>
                                        </p:attrNameLst>
                                      </p:cBhvr>
                                      <p:tavLst>
                                        <p:tav tm="0">
                                          <p:val>
                                            <p:strVal val="#ppt_y"/>
                                          </p:val>
                                        </p:tav>
                                        <p:tav tm="100000">
                                          <p:val>
                                            <p:strVal val="#ppt_y"/>
                                          </p:val>
                                        </p:tav>
                                      </p:tavLst>
                                    </p:anim>
                                    <p:anim calcmode="lin" valueType="num">
                                      <p:cBhvr>
                                        <p:cTn id="16" dur="500" fill="hold"/>
                                        <p:tgtEl>
                                          <p:spTgt spid="415750"/>
                                        </p:tgtEl>
                                        <p:attrNameLst>
                                          <p:attrName>ppt_w</p:attrName>
                                        </p:attrNameLst>
                                      </p:cBhvr>
                                      <p:tavLst>
                                        <p:tav tm="0">
                                          <p:val>
                                            <p:fltVal val="0"/>
                                          </p:val>
                                        </p:tav>
                                        <p:tav tm="100000">
                                          <p:val>
                                            <p:strVal val="#ppt_w"/>
                                          </p:val>
                                        </p:tav>
                                      </p:tavLst>
                                    </p:anim>
                                    <p:anim calcmode="lin" valueType="num">
                                      <p:cBhvr>
                                        <p:cTn id="17" dur="500" fill="hold"/>
                                        <p:tgtEl>
                                          <p:spTgt spid="4157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9" grpId="0" animBg="1"/>
      <p:bldP spid="415750" grpId="0" animBg="1"/>
    </p:bldLst>
  </p:timing>
  <p:txStyles>
    <p:titleStyle>
      <a:lvl1pPr algn="l" rtl="0" eaLnBrk="0" fontAlgn="base" hangingPunct="0">
        <a:lnSpc>
          <a:spcPct val="110000"/>
        </a:lnSpc>
        <a:spcBef>
          <a:spcPct val="0"/>
        </a:spcBef>
        <a:spcAft>
          <a:spcPct val="0"/>
        </a:spcAft>
        <a:defRPr sz="3200" b="1">
          <a:solidFill>
            <a:srgbClr val="003399"/>
          </a:solidFill>
          <a:latin typeface="+mj-lt"/>
          <a:ea typeface="+mj-ea"/>
          <a:cs typeface="+mj-cs"/>
        </a:defRPr>
      </a:lvl1pPr>
      <a:lvl2pPr algn="l" rtl="0" eaLnBrk="0" fontAlgn="base" hangingPunct="0">
        <a:lnSpc>
          <a:spcPct val="110000"/>
        </a:lnSpc>
        <a:spcBef>
          <a:spcPct val="0"/>
        </a:spcBef>
        <a:spcAft>
          <a:spcPct val="0"/>
        </a:spcAft>
        <a:defRPr sz="3200" b="1">
          <a:solidFill>
            <a:srgbClr val="003399"/>
          </a:solidFill>
          <a:latin typeface="Arial" charset="0"/>
        </a:defRPr>
      </a:lvl2pPr>
      <a:lvl3pPr algn="l" rtl="0" eaLnBrk="0" fontAlgn="base" hangingPunct="0">
        <a:lnSpc>
          <a:spcPct val="110000"/>
        </a:lnSpc>
        <a:spcBef>
          <a:spcPct val="0"/>
        </a:spcBef>
        <a:spcAft>
          <a:spcPct val="0"/>
        </a:spcAft>
        <a:defRPr sz="3200" b="1">
          <a:solidFill>
            <a:srgbClr val="003399"/>
          </a:solidFill>
          <a:latin typeface="Arial" charset="0"/>
        </a:defRPr>
      </a:lvl3pPr>
      <a:lvl4pPr algn="l" rtl="0" eaLnBrk="0" fontAlgn="base" hangingPunct="0">
        <a:lnSpc>
          <a:spcPct val="110000"/>
        </a:lnSpc>
        <a:spcBef>
          <a:spcPct val="0"/>
        </a:spcBef>
        <a:spcAft>
          <a:spcPct val="0"/>
        </a:spcAft>
        <a:defRPr sz="3200" b="1">
          <a:solidFill>
            <a:srgbClr val="003399"/>
          </a:solidFill>
          <a:latin typeface="Arial" charset="0"/>
        </a:defRPr>
      </a:lvl4pPr>
      <a:lvl5pPr algn="l" rtl="0" eaLnBrk="0" fontAlgn="base" hangingPunct="0">
        <a:lnSpc>
          <a:spcPct val="110000"/>
        </a:lnSpc>
        <a:spcBef>
          <a:spcPct val="0"/>
        </a:spcBef>
        <a:spcAft>
          <a:spcPct val="0"/>
        </a:spcAft>
        <a:defRPr sz="3200" b="1">
          <a:solidFill>
            <a:srgbClr val="003399"/>
          </a:solidFill>
          <a:latin typeface="Arial" charset="0"/>
        </a:defRPr>
      </a:lvl5pPr>
      <a:lvl6pPr marL="457200" algn="l" rtl="0" fontAlgn="base">
        <a:lnSpc>
          <a:spcPct val="110000"/>
        </a:lnSpc>
        <a:spcBef>
          <a:spcPct val="0"/>
        </a:spcBef>
        <a:spcAft>
          <a:spcPct val="0"/>
        </a:spcAft>
        <a:defRPr sz="3200" b="1">
          <a:solidFill>
            <a:srgbClr val="003399"/>
          </a:solidFill>
          <a:latin typeface="Arial" charset="0"/>
        </a:defRPr>
      </a:lvl6pPr>
      <a:lvl7pPr marL="914400" algn="l" rtl="0" fontAlgn="base">
        <a:lnSpc>
          <a:spcPct val="110000"/>
        </a:lnSpc>
        <a:spcBef>
          <a:spcPct val="0"/>
        </a:spcBef>
        <a:spcAft>
          <a:spcPct val="0"/>
        </a:spcAft>
        <a:defRPr sz="3200" b="1">
          <a:solidFill>
            <a:srgbClr val="003399"/>
          </a:solidFill>
          <a:latin typeface="Arial" charset="0"/>
        </a:defRPr>
      </a:lvl7pPr>
      <a:lvl8pPr marL="1371600" algn="l" rtl="0" fontAlgn="base">
        <a:lnSpc>
          <a:spcPct val="110000"/>
        </a:lnSpc>
        <a:spcBef>
          <a:spcPct val="0"/>
        </a:spcBef>
        <a:spcAft>
          <a:spcPct val="0"/>
        </a:spcAft>
        <a:defRPr sz="3200" b="1">
          <a:solidFill>
            <a:srgbClr val="003399"/>
          </a:solidFill>
          <a:latin typeface="Arial" charset="0"/>
        </a:defRPr>
      </a:lvl8pPr>
      <a:lvl9pPr marL="1828800" algn="l" rtl="0" fontAlgn="base">
        <a:lnSpc>
          <a:spcPct val="110000"/>
        </a:lnSpc>
        <a:spcBef>
          <a:spcPct val="0"/>
        </a:spcBef>
        <a:spcAft>
          <a:spcPct val="0"/>
        </a:spcAft>
        <a:defRPr sz="3200" b="1">
          <a:solidFill>
            <a:srgbClr val="003399"/>
          </a:solidFill>
          <a:latin typeface="Arial" charset="0"/>
        </a:defRPr>
      </a:lvl9pPr>
    </p:titleStyle>
    <p:bodyStyle>
      <a:lvl1pPr marL="342900" indent="-342900" algn="l" rtl="0" eaLnBrk="0" fontAlgn="base" hangingPunct="0">
        <a:lnSpc>
          <a:spcPct val="90000"/>
        </a:lnSpc>
        <a:spcBef>
          <a:spcPct val="40000"/>
        </a:spcBef>
        <a:spcAft>
          <a:spcPct val="0"/>
        </a:spcAft>
        <a:buClr>
          <a:srgbClr val="006600"/>
        </a:buClr>
        <a:buFont typeface="Times New Roman" pitchFamily="18" charset="0"/>
        <a:buChar char="•"/>
        <a:defRPr sz="2800">
          <a:solidFill>
            <a:schemeClr val="tx1"/>
          </a:solidFill>
          <a:latin typeface="+mn-lt"/>
          <a:ea typeface="+mn-ea"/>
          <a:cs typeface="+mn-cs"/>
        </a:defRPr>
      </a:lvl1pPr>
      <a:lvl2pPr marL="742950" indent="-285750" algn="l" rtl="0" eaLnBrk="0" fontAlgn="base" hangingPunct="0">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2pPr>
      <a:lvl3pPr marL="1143000" indent="-228600" algn="l" rtl="0" eaLnBrk="0" fontAlgn="base" hangingPunct="0">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3pPr>
      <a:lvl4pPr marL="1600200" indent="-228600" algn="l" rtl="0" eaLnBrk="0" fontAlgn="base" hangingPunct="0">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4pPr>
      <a:lvl5pPr marL="2057400" indent="-228600" algn="l" rtl="0" eaLnBrk="0" fontAlgn="base" hangingPunct="0">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5pPr>
      <a:lvl6pPr marL="2514600" indent="-228600" algn="l" rtl="0" fontAlgn="base">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6pPr>
      <a:lvl7pPr marL="2971800" indent="-228600" algn="l" rtl="0" fontAlgn="base">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7pPr>
      <a:lvl8pPr marL="3429000" indent="-228600" algn="l" rtl="0" fontAlgn="base">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8pPr>
      <a:lvl9pPr marL="3886200" indent="-228600" algn="l" rtl="0" fontAlgn="base">
        <a:lnSpc>
          <a:spcPct val="90000"/>
        </a:lnSpc>
        <a:spcBef>
          <a:spcPct val="40000"/>
        </a:spcBef>
        <a:spcAft>
          <a:spcPct val="0"/>
        </a:spcAft>
        <a:buClr>
          <a:schemeClr val="accent2"/>
        </a:buClr>
        <a:buFont typeface="Times New Roman" pitchFamily="18"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85800" y="2776538"/>
            <a:ext cx="8318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0" fontAlgn="base" hangingPunct="0">
              <a:spcBef>
                <a:spcPts val="1200"/>
              </a:spcBef>
              <a:spcAft>
                <a:spcPct val="0"/>
              </a:spcAft>
              <a:defRPr/>
            </a:pPr>
            <a:r>
              <a:rPr lang="en-US" sz="4800" b="1" dirty="0">
                <a:solidFill>
                  <a:srgbClr val="009DCC"/>
                </a:solidFill>
              </a:rPr>
              <a:t>Biogeochemical Cycles</a:t>
            </a:r>
          </a:p>
        </p:txBody>
      </p:sp>
      <p:sp>
        <p:nvSpPr>
          <p:cNvPr id="2" name="TextBox 1"/>
          <p:cNvSpPr txBox="1"/>
          <p:nvPr/>
        </p:nvSpPr>
        <p:spPr>
          <a:xfrm>
            <a:off x="533400" y="495300"/>
            <a:ext cx="8077200" cy="523220"/>
          </a:xfrm>
          <a:prstGeom prst="rect">
            <a:avLst/>
          </a:prstGeom>
          <a:noFill/>
        </p:spPr>
        <p:txBody>
          <a:bodyPr wrap="square">
            <a:spAutoFit/>
          </a:bodyPr>
          <a:lstStyle/>
          <a:p>
            <a:pPr algn="ctr" eaLnBrk="0" fontAlgn="base" hangingPunct="0">
              <a:spcBef>
                <a:spcPct val="0"/>
              </a:spcBef>
              <a:spcAft>
                <a:spcPct val="0"/>
              </a:spcAft>
              <a:defRPr/>
            </a:pPr>
            <a:r>
              <a:rPr lang="en-US" sz="2800" b="1" dirty="0">
                <a:solidFill>
                  <a:srgbClr val="000000"/>
                </a:solidFill>
                <a:latin typeface="Arial"/>
              </a:rPr>
              <a:t>AP Environmental </a:t>
            </a:r>
            <a:r>
              <a:rPr lang="en-US" sz="2800" b="1" dirty="0" smtClean="0">
                <a:solidFill>
                  <a:srgbClr val="000000"/>
                </a:solidFill>
                <a:latin typeface="Arial"/>
              </a:rPr>
              <a:t>Science</a:t>
            </a:r>
            <a:endParaRPr lang="en-US" sz="2800" b="1" dirty="0">
              <a:solidFill>
                <a:srgbClr val="000000"/>
              </a:solidFill>
              <a:latin typeface="Arial"/>
            </a:endParaRPr>
          </a:p>
        </p:txBody>
      </p:sp>
    </p:spTree>
    <p:extLst>
      <p:ext uri="{BB962C8B-B14F-4D97-AF65-F5344CB8AC3E}">
        <p14:creationId xmlns:p14="http://schemas.microsoft.com/office/powerpoint/2010/main" val="2808552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5"/>
          <p:cNvSpPr>
            <a:spLocks noGrp="1" noChangeArrowheads="1"/>
          </p:cNvSpPr>
          <p:nvPr>
            <p:ph type="title" idx="4294967295"/>
          </p:nvPr>
        </p:nvSpPr>
        <p:spPr/>
        <p:txBody>
          <a:bodyPr/>
          <a:lstStyle/>
          <a:p>
            <a:pPr eaLnBrk="1" hangingPunct="1"/>
            <a:r>
              <a:rPr lang="en-US" smtClean="0"/>
              <a:t>The carbon cycle</a:t>
            </a:r>
          </a:p>
        </p:txBody>
      </p:sp>
      <p:pic>
        <p:nvPicPr>
          <p:cNvPr id="201733" name="Picture 5" descr="SBS_4e_Figure_05_16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5" y="957263"/>
            <a:ext cx="6627813" cy="557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835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a:xfrm>
            <a:off x="268288" y="180975"/>
            <a:ext cx="8685212" cy="541687"/>
          </a:xfrm>
        </p:spPr>
        <p:txBody>
          <a:bodyPr/>
          <a:lstStyle/>
          <a:p>
            <a:pPr eaLnBrk="1" hangingPunct="1"/>
            <a:r>
              <a:rPr lang="en-US" dirty="0" smtClean="0"/>
              <a:t>The Nitrogen </a:t>
            </a:r>
            <a:r>
              <a:rPr lang="en-US" dirty="0"/>
              <a:t>C</a:t>
            </a:r>
            <a:r>
              <a:rPr lang="en-US" dirty="0" smtClean="0"/>
              <a:t>ycle</a:t>
            </a:r>
          </a:p>
        </p:txBody>
      </p:sp>
      <p:sp>
        <p:nvSpPr>
          <p:cNvPr id="203779" name="Rectangle 3"/>
          <p:cNvSpPr>
            <a:spLocks noGrp="1" noChangeArrowheads="1"/>
          </p:cNvSpPr>
          <p:nvPr>
            <p:ph type="body" sz="half" idx="4294967295"/>
          </p:nvPr>
        </p:nvSpPr>
        <p:spPr>
          <a:xfrm>
            <a:off x="381000" y="1539541"/>
            <a:ext cx="8534400" cy="3496342"/>
          </a:xfrm>
        </p:spPr>
        <p:txBody>
          <a:bodyPr/>
          <a:lstStyle/>
          <a:p>
            <a:pPr eaLnBrk="1" hangingPunct="1"/>
            <a:r>
              <a:rPr lang="en-US" dirty="0" smtClean="0">
                <a:latin typeface="+mj-lt"/>
              </a:rPr>
              <a:t>Nitrogen comprises </a:t>
            </a:r>
            <a:r>
              <a:rPr lang="en-US" b="1" u="sng" dirty="0" smtClean="0">
                <a:solidFill>
                  <a:srgbClr val="FF0000"/>
                </a:solidFill>
                <a:latin typeface="+mj-lt"/>
              </a:rPr>
              <a:t>78%</a:t>
            </a:r>
            <a:r>
              <a:rPr lang="en-US" dirty="0" smtClean="0">
                <a:latin typeface="+mj-lt"/>
              </a:rPr>
              <a:t> of our atmosphere</a:t>
            </a:r>
          </a:p>
          <a:p>
            <a:pPr lvl="1" eaLnBrk="1" hangingPunct="1"/>
            <a:r>
              <a:rPr lang="en-US" dirty="0" smtClean="0">
                <a:latin typeface="+mj-lt"/>
              </a:rPr>
              <a:t>It is found in </a:t>
            </a:r>
            <a:r>
              <a:rPr lang="en-US" b="1" u="sng" dirty="0" smtClean="0">
                <a:solidFill>
                  <a:srgbClr val="FF0000"/>
                </a:solidFill>
                <a:latin typeface="+mj-lt"/>
              </a:rPr>
              <a:t>proteins, DNA and RNA</a:t>
            </a:r>
          </a:p>
          <a:p>
            <a:pPr lvl="1" eaLnBrk="1" hangingPunct="1"/>
            <a:r>
              <a:rPr lang="en-US" dirty="0" smtClean="0">
                <a:latin typeface="+mj-lt"/>
              </a:rPr>
              <a:t>Nitrogen gas cannot be used by organisms</a:t>
            </a:r>
          </a:p>
          <a:p>
            <a:pPr eaLnBrk="1" hangingPunct="1"/>
            <a:r>
              <a:rPr lang="en-US" b="1" u="sng" dirty="0" smtClean="0">
                <a:solidFill>
                  <a:srgbClr val="FF0000"/>
                </a:solidFill>
                <a:latin typeface="+mj-lt"/>
              </a:rPr>
              <a:t>Nitrogen fixation </a:t>
            </a:r>
            <a:r>
              <a:rPr lang="en-US" dirty="0" smtClean="0">
                <a:latin typeface="+mj-lt"/>
              </a:rPr>
              <a:t>= lightning or nitrogen-fixing bacteria combine (fix) nitrogen with hydrogen </a:t>
            </a:r>
          </a:p>
          <a:p>
            <a:pPr lvl="1" eaLnBrk="1" hangingPunct="1"/>
            <a:r>
              <a:rPr lang="en-US" dirty="0" smtClean="0">
                <a:latin typeface="+mj-lt"/>
              </a:rPr>
              <a:t>To form ammonium which can be used</a:t>
            </a:r>
            <a:br>
              <a:rPr lang="en-US" dirty="0" smtClean="0">
                <a:latin typeface="+mj-lt"/>
              </a:rPr>
            </a:br>
            <a:r>
              <a:rPr lang="en-US" dirty="0" smtClean="0">
                <a:latin typeface="+mj-lt"/>
              </a:rPr>
              <a:t> by plants</a:t>
            </a:r>
          </a:p>
        </p:txBody>
      </p:sp>
    </p:spTree>
    <p:extLst>
      <p:ext uri="{BB962C8B-B14F-4D97-AF65-F5344CB8AC3E}">
        <p14:creationId xmlns:p14="http://schemas.microsoft.com/office/powerpoint/2010/main" val="3221526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pPr eaLnBrk="1" hangingPunct="1"/>
            <a:r>
              <a:rPr lang="en-US" dirty="0" smtClean="0"/>
              <a:t>Nitrification and denitrification</a:t>
            </a:r>
          </a:p>
        </p:txBody>
      </p:sp>
      <p:sp>
        <p:nvSpPr>
          <p:cNvPr id="204803" name="Rectangle 3"/>
          <p:cNvSpPr>
            <a:spLocks noGrp="1" noChangeArrowheads="1"/>
          </p:cNvSpPr>
          <p:nvPr>
            <p:ph type="body" idx="4294967295"/>
          </p:nvPr>
        </p:nvSpPr>
        <p:spPr>
          <a:xfrm>
            <a:off x="152400" y="872578"/>
            <a:ext cx="8788400" cy="5392245"/>
          </a:xfrm>
        </p:spPr>
        <p:txBody>
          <a:bodyPr/>
          <a:lstStyle/>
          <a:p>
            <a:pPr eaLnBrk="1" hangingPunct="1"/>
            <a:r>
              <a:rPr lang="en-US" b="1" u="sng" dirty="0" smtClean="0">
                <a:solidFill>
                  <a:srgbClr val="FF0000"/>
                </a:solidFill>
                <a:latin typeface="+mj-lt"/>
              </a:rPr>
              <a:t>Nitrification</a:t>
            </a:r>
            <a:r>
              <a:rPr lang="en-US" dirty="0" smtClean="0">
                <a:solidFill>
                  <a:srgbClr val="FF0000"/>
                </a:solidFill>
                <a:latin typeface="+mj-lt"/>
              </a:rPr>
              <a:t> </a:t>
            </a:r>
            <a:r>
              <a:rPr lang="en-US" dirty="0" smtClean="0">
                <a:latin typeface="+mj-lt"/>
              </a:rPr>
              <a:t>= bacteria convert ammonium ions first into nitrite ions then into nitrate ions</a:t>
            </a:r>
          </a:p>
          <a:p>
            <a:pPr lvl="1" eaLnBrk="1" hangingPunct="1"/>
            <a:r>
              <a:rPr lang="en-US" dirty="0" smtClean="0">
                <a:latin typeface="+mj-lt"/>
              </a:rPr>
              <a:t>Plants can take up these ions</a:t>
            </a:r>
          </a:p>
          <a:p>
            <a:pPr eaLnBrk="1" hangingPunct="1"/>
            <a:r>
              <a:rPr lang="en-US" dirty="0" smtClean="0">
                <a:latin typeface="+mj-lt"/>
              </a:rPr>
              <a:t>Consumers obtain nitrogen by eating plants or other animals</a:t>
            </a:r>
          </a:p>
          <a:p>
            <a:pPr eaLnBrk="1" hangingPunct="1"/>
            <a:r>
              <a:rPr lang="en-US" dirty="0" smtClean="0">
                <a:latin typeface="+mj-lt"/>
              </a:rPr>
              <a:t>Decomposers get it from dead and decaying plants or other animals</a:t>
            </a:r>
          </a:p>
          <a:p>
            <a:pPr lvl="1" eaLnBrk="1" hangingPunct="1"/>
            <a:r>
              <a:rPr lang="en-US" dirty="0" smtClean="0">
                <a:latin typeface="+mj-lt"/>
              </a:rPr>
              <a:t>Releasing ammonium ions to nitrifying bacteria</a:t>
            </a:r>
          </a:p>
          <a:p>
            <a:pPr eaLnBrk="1" hangingPunct="1"/>
            <a:r>
              <a:rPr lang="en-US" b="1" u="sng" dirty="0" smtClean="0">
                <a:solidFill>
                  <a:srgbClr val="FF0000"/>
                </a:solidFill>
                <a:latin typeface="+mj-lt"/>
              </a:rPr>
              <a:t>Denitrifying bacteria</a:t>
            </a:r>
            <a:r>
              <a:rPr lang="en-US" u="sng" dirty="0" smtClean="0">
                <a:solidFill>
                  <a:srgbClr val="FF0000"/>
                </a:solidFill>
                <a:latin typeface="+mj-lt"/>
              </a:rPr>
              <a:t> </a:t>
            </a:r>
            <a:r>
              <a:rPr lang="en-US" dirty="0" smtClean="0">
                <a:latin typeface="+mj-lt"/>
              </a:rPr>
              <a:t>= convert nitrates in soil or water to gaseous nitrogen</a:t>
            </a:r>
          </a:p>
          <a:p>
            <a:pPr lvl="1" eaLnBrk="1" hangingPunct="1"/>
            <a:r>
              <a:rPr lang="en-US" dirty="0" smtClean="0">
                <a:latin typeface="+mj-lt"/>
              </a:rPr>
              <a:t>Releasing it back into the atmosphere</a:t>
            </a:r>
          </a:p>
        </p:txBody>
      </p:sp>
    </p:spTree>
    <p:extLst>
      <p:ext uri="{BB962C8B-B14F-4D97-AF65-F5344CB8AC3E}">
        <p14:creationId xmlns:p14="http://schemas.microsoft.com/office/powerpoint/2010/main" val="3101577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pPr eaLnBrk="1" hangingPunct="1"/>
            <a:r>
              <a:rPr lang="en-US" smtClean="0"/>
              <a:t>The nitrogen cycle</a:t>
            </a:r>
          </a:p>
        </p:txBody>
      </p:sp>
      <p:pic>
        <p:nvPicPr>
          <p:cNvPr id="205829" name="Picture 5" descr="SBS_4e_Figure_05_17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781050"/>
            <a:ext cx="7300913" cy="573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519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5"/>
          <p:cNvSpPr>
            <a:spLocks noGrp="1" noChangeArrowheads="1"/>
          </p:cNvSpPr>
          <p:nvPr>
            <p:ph type="title" idx="4294967295"/>
          </p:nvPr>
        </p:nvSpPr>
        <p:spPr>
          <a:xfrm>
            <a:off x="268288" y="180975"/>
            <a:ext cx="8685212" cy="500063"/>
          </a:xfrm>
        </p:spPr>
        <p:txBody>
          <a:bodyPr/>
          <a:lstStyle/>
          <a:p>
            <a:pPr eaLnBrk="1" hangingPunct="1"/>
            <a:r>
              <a:rPr lang="en-US" smtClean="0"/>
              <a:t>Humans put nitrogen into the environment</a:t>
            </a:r>
          </a:p>
        </p:txBody>
      </p:sp>
      <p:sp>
        <p:nvSpPr>
          <p:cNvPr id="207875" name="Text Box 7"/>
          <p:cNvSpPr txBox="1">
            <a:spLocks noChangeArrowheads="1"/>
          </p:cNvSpPr>
          <p:nvPr/>
        </p:nvSpPr>
        <p:spPr bwMode="auto">
          <a:xfrm>
            <a:off x="304800" y="5795963"/>
            <a:ext cx="825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28" charset="0"/>
              </a:defRPr>
            </a:lvl1pPr>
            <a:lvl2pPr marL="742950" indent="-285750">
              <a:defRPr sz="2800">
                <a:solidFill>
                  <a:schemeClr val="tx1"/>
                </a:solidFill>
                <a:latin typeface="Times New Roman" pitchFamily="28" charset="0"/>
              </a:defRPr>
            </a:lvl2pPr>
            <a:lvl3pPr marL="1143000" indent="-228600">
              <a:defRPr sz="2800">
                <a:solidFill>
                  <a:schemeClr val="tx1"/>
                </a:solidFill>
                <a:latin typeface="Times New Roman" pitchFamily="28" charset="0"/>
              </a:defRPr>
            </a:lvl3pPr>
            <a:lvl4pPr marL="1600200" indent="-228600">
              <a:defRPr sz="2800">
                <a:solidFill>
                  <a:schemeClr val="tx1"/>
                </a:solidFill>
                <a:latin typeface="Times New Roman" pitchFamily="28" charset="0"/>
              </a:defRPr>
            </a:lvl4pPr>
            <a:lvl5pPr marL="2057400" indent="-228600">
              <a:defRPr sz="2800">
                <a:solidFill>
                  <a:schemeClr val="tx1"/>
                </a:solidFill>
                <a:latin typeface="Times New Roman" pitchFamily="28" charset="0"/>
              </a:defRPr>
            </a:lvl5pPr>
            <a:lvl6pPr marL="2514600" indent="-228600" eaLnBrk="0" fontAlgn="base" hangingPunct="0">
              <a:spcBef>
                <a:spcPct val="0"/>
              </a:spcBef>
              <a:spcAft>
                <a:spcPct val="0"/>
              </a:spcAft>
              <a:defRPr sz="2800">
                <a:solidFill>
                  <a:schemeClr val="tx1"/>
                </a:solidFill>
                <a:latin typeface="Times New Roman" pitchFamily="28" charset="0"/>
              </a:defRPr>
            </a:lvl6pPr>
            <a:lvl7pPr marL="2971800" indent="-228600" eaLnBrk="0" fontAlgn="base" hangingPunct="0">
              <a:spcBef>
                <a:spcPct val="0"/>
              </a:spcBef>
              <a:spcAft>
                <a:spcPct val="0"/>
              </a:spcAft>
              <a:defRPr sz="2800">
                <a:solidFill>
                  <a:schemeClr val="tx1"/>
                </a:solidFill>
                <a:latin typeface="Times New Roman" pitchFamily="28" charset="0"/>
              </a:defRPr>
            </a:lvl7pPr>
            <a:lvl8pPr marL="3429000" indent="-228600" eaLnBrk="0" fontAlgn="base" hangingPunct="0">
              <a:spcBef>
                <a:spcPct val="0"/>
              </a:spcBef>
              <a:spcAft>
                <a:spcPct val="0"/>
              </a:spcAft>
              <a:defRPr sz="2800">
                <a:solidFill>
                  <a:schemeClr val="tx1"/>
                </a:solidFill>
                <a:latin typeface="Times New Roman" pitchFamily="28" charset="0"/>
              </a:defRPr>
            </a:lvl8pPr>
            <a:lvl9pPr marL="3886200" indent="-228600" eaLnBrk="0" fontAlgn="base" hangingPunct="0">
              <a:spcBef>
                <a:spcPct val="0"/>
              </a:spcBef>
              <a:spcAft>
                <a:spcPct val="0"/>
              </a:spcAft>
              <a:defRPr sz="2800">
                <a:solidFill>
                  <a:schemeClr val="tx1"/>
                </a:solidFill>
                <a:latin typeface="Times New Roman" pitchFamily="28" charset="0"/>
              </a:defRPr>
            </a:lvl9pPr>
          </a:lstStyle>
          <a:p>
            <a:pPr eaLnBrk="1" hangingPunct="1"/>
            <a:r>
              <a:rPr lang="en-US" sz="2400" i="1">
                <a:cs typeface="Arial" charset="0"/>
              </a:rPr>
              <a:t>Fully half of nitrogen entering the environment is of human origin</a:t>
            </a:r>
          </a:p>
        </p:txBody>
      </p:sp>
      <p:pic>
        <p:nvPicPr>
          <p:cNvPr id="207878" name="Picture 6" descr="SBS_4e_Figure_05_19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825500"/>
            <a:ext cx="7324725" cy="498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5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a:xfrm>
            <a:off x="268288" y="180975"/>
            <a:ext cx="8685212" cy="541687"/>
          </a:xfrm>
        </p:spPr>
        <p:txBody>
          <a:bodyPr/>
          <a:lstStyle/>
          <a:p>
            <a:pPr eaLnBrk="1" hangingPunct="1"/>
            <a:r>
              <a:rPr lang="en-US" dirty="0" smtClean="0"/>
              <a:t>The Phosphorus </a:t>
            </a:r>
            <a:r>
              <a:rPr lang="en-US" dirty="0"/>
              <a:t>C</a:t>
            </a:r>
            <a:r>
              <a:rPr lang="en-US" dirty="0" smtClean="0"/>
              <a:t>ycle</a:t>
            </a:r>
          </a:p>
        </p:txBody>
      </p:sp>
      <p:sp>
        <p:nvSpPr>
          <p:cNvPr id="208899" name="Rectangle 3"/>
          <p:cNvSpPr>
            <a:spLocks noGrp="1" noChangeArrowheads="1"/>
          </p:cNvSpPr>
          <p:nvPr>
            <p:ph type="body" idx="4294967295"/>
          </p:nvPr>
        </p:nvSpPr>
        <p:spPr>
          <a:xfrm>
            <a:off x="192088" y="2125781"/>
            <a:ext cx="8788400" cy="3323987"/>
          </a:xfrm>
        </p:spPr>
        <p:txBody>
          <a:bodyPr/>
          <a:lstStyle/>
          <a:p>
            <a:pPr eaLnBrk="1" hangingPunct="1"/>
            <a:r>
              <a:rPr lang="en-US" dirty="0" smtClean="0">
                <a:latin typeface="+mj-lt"/>
              </a:rPr>
              <a:t>Phosphorus (P) is a key component of </a:t>
            </a:r>
            <a:r>
              <a:rPr lang="en-US" b="1" u="sng" dirty="0" smtClean="0">
                <a:solidFill>
                  <a:srgbClr val="FF0000"/>
                </a:solidFill>
                <a:latin typeface="+mj-lt"/>
              </a:rPr>
              <a:t>cell membranes, DNA, RNA, ATP and ADP</a:t>
            </a:r>
          </a:p>
          <a:p>
            <a:pPr marL="0" indent="0" eaLnBrk="1" hangingPunct="1">
              <a:buNone/>
            </a:pPr>
            <a:r>
              <a:rPr lang="en-US" dirty="0" smtClean="0">
                <a:latin typeface="+mj-lt"/>
              </a:rPr>
              <a:t>Most phosphorus is within </a:t>
            </a:r>
            <a:r>
              <a:rPr lang="en-US" b="1" u="sng" dirty="0" smtClean="0">
                <a:solidFill>
                  <a:srgbClr val="FF0000"/>
                </a:solidFill>
                <a:latin typeface="+mj-lt"/>
              </a:rPr>
              <a:t>rocks</a:t>
            </a:r>
            <a:r>
              <a:rPr lang="en-US" dirty="0" smtClean="0">
                <a:solidFill>
                  <a:srgbClr val="FF0000"/>
                </a:solidFill>
                <a:latin typeface="+mj-lt"/>
              </a:rPr>
              <a:t> </a:t>
            </a:r>
            <a:r>
              <a:rPr lang="en-US" dirty="0" smtClean="0">
                <a:latin typeface="+mj-lt"/>
              </a:rPr>
              <a:t>and is released by </a:t>
            </a:r>
            <a:r>
              <a:rPr lang="en-US" b="1" u="sng" dirty="0" smtClean="0">
                <a:solidFill>
                  <a:srgbClr val="FF0000"/>
                </a:solidFill>
                <a:latin typeface="+mj-lt"/>
              </a:rPr>
              <a:t>weathering</a:t>
            </a:r>
          </a:p>
          <a:p>
            <a:pPr marL="0" indent="0" eaLnBrk="1" hangingPunct="1">
              <a:buNone/>
            </a:pPr>
            <a:r>
              <a:rPr lang="en-US" b="1" dirty="0" smtClean="0">
                <a:latin typeface="+mj-lt"/>
              </a:rPr>
              <a:t>****There is </a:t>
            </a:r>
            <a:r>
              <a:rPr lang="en-US" b="1" u="sng" dirty="0" smtClean="0">
                <a:solidFill>
                  <a:srgbClr val="FF0000"/>
                </a:solidFill>
                <a:latin typeface="+mj-lt"/>
              </a:rPr>
              <a:t>no significant atmospheric component</a:t>
            </a:r>
          </a:p>
          <a:p>
            <a:pPr eaLnBrk="1" hangingPunct="1"/>
            <a:r>
              <a:rPr lang="en-US" dirty="0" smtClean="0">
                <a:latin typeface="+mj-lt"/>
              </a:rPr>
              <a:t>With naturally low environmental concentrations phosphorus is a limiting factor for plant growth</a:t>
            </a:r>
          </a:p>
        </p:txBody>
      </p:sp>
    </p:spTree>
    <p:extLst>
      <p:ext uri="{BB962C8B-B14F-4D97-AF65-F5344CB8AC3E}">
        <p14:creationId xmlns:p14="http://schemas.microsoft.com/office/powerpoint/2010/main" val="1077502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p:txBody>
          <a:bodyPr/>
          <a:lstStyle/>
          <a:p>
            <a:pPr eaLnBrk="1" hangingPunct="1"/>
            <a:r>
              <a:rPr lang="en-US" smtClean="0"/>
              <a:t>The phosphorus cycle</a:t>
            </a:r>
          </a:p>
        </p:txBody>
      </p:sp>
      <p:pic>
        <p:nvPicPr>
          <p:cNvPr id="209925" name="Picture 5" descr="SBS_4e_Figure_05_20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823913"/>
            <a:ext cx="8021638" cy="560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455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28600"/>
            <a:ext cx="8305800" cy="369332"/>
          </a:xfrm>
        </p:spPr>
        <p:txBody>
          <a:bodyPr/>
          <a:lstStyle/>
          <a:p>
            <a:pPr eaLnBrk="1" hangingPunct="1">
              <a:lnSpc>
                <a:spcPct val="100000"/>
              </a:lnSpc>
              <a:spcBef>
                <a:spcPts val="600"/>
              </a:spcBef>
            </a:pPr>
            <a:r>
              <a:rPr lang="en-US" sz="2400" dirty="0" smtClean="0">
                <a:solidFill>
                  <a:srgbClr val="FF0000"/>
                </a:solidFill>
              </a:rPr>
              <a:t>APES Water &amp; Biogeochemical Cycles Project</a:t>
            </a:r>
            <a:endParaRPr lang="en-US" sz="2400" dirty="0">
              <a:solidFill>
                <a:srgbClr val="FF0000"/>
              </a:solidFill>
            </a:endParaRPr>
          </a:p>
        </p:txBody>
      </p:sp>
      <p:sp>
        <p:nvSpPr>
          <p:cNvPr id="6147" name="Rectangle 3"/>
          <p:cNvSpPr>
            <a:spLocks noGrp="1" noChangeArrowheads="1"/>
          </p:cNvSpPr>
          <p:nvPr>
            <p:ph type="body" idx="1"/>
          </p:nvPr>
        </p:nvSpPr>
        <p:spPr>
          <a:xfrm>
            <a:off x="304800" y="422330"/>
            <a:ext cx="8534400" cy="3631763"/>
          </a:xfrm>
        </p:spPr>
        <p:txBody>
          <a:bodyPr/>
          <a:lstStyle/>
          <a:p>
            <a:pPr marL="0" indent="0" eaLnBrk="1" hangingPunct="1">
              <a:lnSpc>
                <a:spcPct val="100000"/>
              </a:lnSpc>
              <a:spcBef>
                <a:spcPts val="1800"/>
              </a:spcBef>
              <a:buClr>
                <a:srgbClr val="0070C0"/>
              </a:buClr>
              <a:buNone/>
            </a:pPr>
            <a:r>
              <a:rPr lang="en-US" sz="2400" dirty="0"/>
              <a:t>For each of the five cycles, draw a </a:t>
            </a:r>
            <a:r>
              <a:rPr lang="en-US" sz="2400" i="1" dirty="0"/>
              <a:t>detailed</a:t>
            </a:r>
            <a:r>
              <a:rPr lang="en-US" sz="2400" dirty="0"/>
              <a:t> diagram, including labels and captions. After this project, you should be able to thoroughly explain the processes involved, so if there is any part that is not clear (to you), dig deeper and add more detail to your diagram.  </a:t>
            </a:r>
            <a:r>
              <a:rPr lang="en-US" sz="2400" u="sng" dirty="0"/>
              <a:t>This part must be hand-drawn &amp; labeled.</a:t>
            </a:r>
            <a:endParaRPr lang="en-US" sz="2400" dirty="0"/>
          </a:p>
          <a:p>
            <a:pPr marL="0" indent="0" eaLnBrk="1" hangingPunct="1">
              <a:lnSpc>
                <a:spcPct val="100000"/>
              </a:lnSpc>
              <a:spcBef>
                <a:spcPts val="1800"/>
              </a:spcBef>
              <a:buClr>
                <a:srgbClr val="0070C0"/>
              </a:buClr>
              <a:buNone/>
            </a:pPr>
            <a:r>
              <a:rPr lang="en-US" sz="2400" dirty="0"/>
              <a:t>In addition, describe the ways in which humans have an effect on each cycle: </a:t>
            </a:r>
          </a:p>
          <a:p>
            <a:pPr marL="0" indent="0" eaLnBrk="1" hangingPunct="1">
              <a:lnSpc>
                <a:spcPct val="100000"/>
              </a:lnSpc>
              <a:spcBef>
                <a:spcPts val="1800"/>
              </a:spcBef>
              <a:buClr>
                <a:srgbClr val="0070C0"/>
              </a:buClr>
              <a:buNone/>
            </a:pPr>
            <a:endParaRPr lang="en-US" sz="2400"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15463147"/>
              </p:ext>
            </p:extLst>
          </p:nvPr>
        </p:nvGraphicFramePr>
        <p:xfrm>
          <a:off x="295834" y="3374865"/>
          <a:ext cx="8543365" cy="2873535"/>
        </p:xfrm>
        <a:graphic>
          <a:graphicData uri="http://schemas.openxmlformats.org/drawingml/2006/table">
            <a:tbl>
              <a:tblPr firstRow="1" firstCol="1" bandRow="1">
                <a:tableStyleId>{5C22544A-7EE6-4342-B048-85BDC9FD1C3A}</a:tableStyleId>
              </a:tblPr>
              <a:tblGrid>
                <a:gridCol w="3773320"/>
                <a:gridCol w="4770045"/>
              </a:tblGrid>
              <a:tr h="2873535">
                <a:tc>
                  <a:txBody>
                    <a:bodyPr/>
                    <a:lstStyle/>
                    <a:p>
                      <a:pPr marL="0" marR="0">
                        <a:lnSpc>
                          <a:spcPct val="107000"/>
                        </a:lnSpc>
                        <a:spcBef>
                          <a:spcPts val="0"/>
                        </a:spcBef>
                        <a:spcAft>
                          <a:spcPts val="0"/>
                        </a:spcAft>
                      </a:pPr>
                      <a:r>
                        <a:rPr lang="en-US" sz="1800" dirty="0">
                          <a:solidFill>
                            <a:schemeClr val="tx2">
                              <a:lumMod val="95000"/>
                              <a:lumOff val="5000"/>
                            </a:schemeClr>
                          </a:solidFill>
                          <a:effectLst/>
                        </a:rPr>
                        <a:t> </a:t>
                      </a:r>
                    </a:p>
                    <a:p>
                      <a:pPr marL="0" marR="0">
                        <a:lnSpc>
                          <a:spcPct val="107000"/>
                        </a:lnSpc>
                        <a:spcBef>
                          <a:spcPts val="0"/>
                        </a:spcBef>
                        <a:spcAft>
                          <a:spcPts val="0"/>
                        </a:spcAft>
                      </a:pPr>
                      <a:r>
                        <a:rPr lang="en-US" sz="1800" dirty="0">
                          <a:solidFill>
                            <a:schemeClr val="tx2">
                              <a:lumMod val="95000"/>
                              <a:lumOff val="5000"/>
                            </a:schemeClr>
                          </a:solidFill>
                          <a:effectLst/>
                        </a:rPr>
                        <a:t>Water Cycle – at least 3 ways</a:t>
                      </a:r>
                    </a:p>
                    <a:p>
                      <a:pPr marL="0" marR="0">
                        <a:lnSpc>
                          <a:spcPct val="107000"/>
                        </a:lnSpc>
                        <a:spcBef>
                          <a:spcPts val="0"/>
                        </a:spcBef>
                        <a:spcAft>
                          <a:spcPts val="0"/>
                        </a:spcAft>
                      </a:pPr>
                      <a:r>
                        <a:rPr lang="en-US" sz="1800" dirty="0">
                          <a:solidFill>
                            <a:schemeClr val="tx2">
                              <a:lumMod val="95000"/>
                              <a:lumOff val="5000"/>
                            </a:schemeClr>
                          </a:solidFill>
                          <a:effectLst/>
                        </a:rPr>
                        <a:t>Carbon Cycle – at least 2 ways</a:t>
                      </a:r>
                    </a:p>
                    <a:p>
                      <a:pPr marL="0" marR="0">
                        <a:lnSpc>
                          <a:spcPct val="107000"/>
                        </a:lnSpc>
                        <a:spcBef>
                          <a:spcPts val="0"/>
                        </a:spcBef>
                        <a:spcAft>
                          <a:spcPts val="0"/>
                        </a:spcAft>
                      </a:pPr>
                      <a:r>
                        <a:rPr lang="en-US" sz="1800" dirty="0">
                          <a:solidFill>
                            <a:schemeClr val="tx2">
                              <a:lumMod val="95000"/>
                              <a:lumOff val="5000"/>
                            </a:schemeClr>
                          </a:solidFill>
                          <a:effectLst/>
                        </a:rPr>
                        <a:t>Nitrogen Cycle – at least 5 ways Phosphorus Cycle – at least 3 ways</a:t>
                      </a:r>
                    </a:p>
                    <a:p>
                      <a:pPr marL="0" marR="0">
                        <a:lnSpc>
                          <a:spcPct val="107000"/>
                        </a:lnSpc>
                        <a:spcBef>
                          <a:spcPts val="0"/>
                        </a:spcBef>
                        <a:spcAft>
                          <a:spcPts val="0"/>
                        </a:spcAft>
                      </a:pPr>
                      <a:r>
                        <a:rPr lang="en-US" sz="1800" dirty="0">
                          <a:solidFill>
                            <a:schemeClr val="tx2">
                              <a:lumMod val="95000"/>
                              <a:lumOff val="5000"/>
                            </a:schemeClr>
                          </a:solidFill>
                          <a:effectLst/>
                        </a:rPr>
                        <a:t>Sulfur Cycle – at least 3 ways</a:t>
                      </a:r>
                      <a:endParaRPr lang="en-US" sz="18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solidFill>
                            <a:schemeClr val="tx2">
                              <a:lumMod val="95000"/>
                              <a:lumOff val="5000"/>
                            </a:schemeClr>
                          </a:solidFill>
                          <a:effectLst/>
                        </a:rPr>
                        <a:t> </a:t>
                      </a:r>
                    </a:p>
                    <a:p>
                      <a:pPr marL="0" marR="0">
                        <a:lnSpc>
                          <a:spcPct val="107000"/>
                        </a:lnSpc>
                        <a:spcBef>
                          <a:spcPts val="0"/>
                        </a:spcBef>
                        <a:spcAft>
                          <a:spcPts val="0"/>
                        </a:spcAft>
                      </a:pPr>
                      <a:r>
                        <a:rPr lang="en-US" sz="1800" dirty="0">
                          <a:solidFill>
                            <a:schemeClr val="tx2">
                              <a:lumMod val="95000"/>
                              <a:lumOff val="5000"/>
                            </a:schemeClr>
                          </a:solidFill>
                          <a:effectLst/>
                        </a:rPr>
                        <a:t>This part does not need to be hand-written, but don’t just cut and paste. You need to understand and be able to explain the impacts that humans have had and continue to have on each of these global cycles.</a:t>
                      </a:r>
                      <a:endParaRPr lang="en-US" sz="18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6244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5"/>
          <p:cNvSpPr txBox="1">
            <a:spLocks noChangeArrowheads="1"/>
          </p:cNvSpPr>
          <p:nvPr/>
        </p:nvSpPr>
        <p:spPr bwMode="auto">
          <a:xfrm>
            <a:off x="739775" y="2497138"/>
            <a:ext cx="7562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p>
        </p:txBody>
      </p:sp>
      <p:sp>
        <p:nvSpPr>
          <p:cNvPr id="7" name="TextBox 6"/>
          <p:cNvSpPr txBox="1"/>
          <p:nvPr/>
        </p:nvSpPr>
        <p:spPr>
          <a:xfrm>
            <a:off x="268288" y="132170"/>
            <a:ext cx="8305800" cy="2554545"/>
          </a:xfrm>
          <a:prstGeom prst="rect">
            <a:avLst/>
          </a:prstGeom>
          <a:noFill/>
        </p:spPr>
        <p:txBody>
          <a:bodyPr wrap="square">
            <a:spAutoFit/>
          </a:bodyPr>
          <a:lstStyle/>
          <a:p>
            <a:pPr>
              <a:defRPr/>
            </a:pPr>
            <a:r>
              <a:rPr lang="en-US" sz="4000" b="1" dirty="0" smtClean="0">
                <a:latin typeface="+mj-lt"/>
                <a:ea typeface="ＭＳ Ｐゴシック" pitchFamily="32" charset="-128"/>
                <a:cs typeface="Arial" charset="0"/>
              </a:rPr>
              <a:t>Biogeochemical Cycle: </a:t>
            </a:r>
            <a:r>
              <a:rPr lang="en-US" sz="4000" dirty="0" smtClean="0">
                <a:latin typeface="+mj-lt"/>
                <a:ea typeface="ＭＳ Ｐゴシック" pitchFamily="32" charset="-128"/>
                <a:cs typeface="Arial" charset="0"/>
              </a:rPr>
              <a:t> The comprehensive set of cyclical pathways by which a given nutrient moves through the environment.</a:t>
            </a:r>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2613025"/>
            <a:ext cx="7772400" cy="4371975"/>
          </a:xfrm>
          <a:prstGeom prst="rect">
            <a:avLst/>
          </a:prstGeom>
        </p:spPr>
      </p:pic>
    </p:spTree>
    <p:extLst>
      <p:ext uri="{BB962C8B-B14F-4D97-AF65-F5344CB8AC3E}">
        <p14:creationId xmlns:p14="http://schemas.microsoft.com/office/powerpoint/2010/main" val="372019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idx="4294967295"/>
          </p:nvPr>
        </p:nvSpPr>
        <p:spPr>
          <a:xfrm>
            <a:off x="268288" y="88900"/>
            <a:ext cx="8685212" cy="628650"/>
          </a:xfrm>
        </p:spPr>
        <p:txBody>
          <a:bodyPr lIns="91440" tIns="45720" rIns="91440" bIns="45720" anchor="ctr"/>
          <a:lstStyle/>
          <a:p>
            <a:pPr eaLnBrk="1" hangingPunct="1"/>
            <a:r>
              <a:rPr lang="en-US" dirty="0" smtClean="0"/>
              <a:t>Nutrients circulate through ecosystems</a:t>
            </a:r>
          </a:p>
        </p:txBody>
      </p:sp>
      <p:sp>
        <p:nvSpPr>
          <p:cNvPr id="189443" name="Content Placeholder 2"/>
          <p:cNvSpPr>
            <a:spLocks noGrp="1"/>
          </p:cNvSpPr>
          <p:nvPr>
            <p:ph idx="4294967295"/>
          </p:nvPr>
        </p:nvSpPr>
        <p:spPr>
          <a:xfrm>
            <a:off x="196850" y="923925"/>
            <a:ext cx="8775700" cy="5392245"/>
          </a:xfrm>
        </p:spPr>
        <p:txBody>
          <a:bodyPr anchor="t"/>
          <a:lstStyle/>
          <a:p>
            <a:pPr eaLnBrk="1" hangingPunct="1"/>
            <a:r>
              <a:rPr lang="en-US" dirty="0" smtClean="0">
                <a:latin typeface="+mj-lt"/>
              </a:rPr>
              <a:t>Matter is continually circulated in ecosystems</a:t>
            </a:r>
          </a:p>
          <a:p>
            <a:pPr eaLnBrk="1" hangingPunct="1"/>
            <a:r>
              <a:rPr lang="en-US" b="1" dirty="0" smtClean="0">
                <a:latin typeface="+mj-lt"/>
              </a:rPr>
              <a:t>Nutrient (biogeochemical) cycles</a:t>
            </a:r>
            <a:r>
              <a:rPr lang="en-US" dirty="0" smtClean="0">
                <a:latin typeface="+mj-lt"/>
              </a:rPr>
              <a:t> = the movement of nutrients through ecosystems</a:t>
            </a:r>
          </a:p>
          <a:p>
            <a:pPr lvl="1" eaLnBrk="1" hangingPunct="1"/>
            <a:r>
              <a:rPr lang="en-US" dirty="0" smtClean="0">
                <a:latin typeface="+mj-lt"/>
              </a:rPr>
              <a:t>Atmosphere, hydrosphere, lithosphere, and biosphere</a:t>
            </a:r>
          </a:p>
          <a:p>
            <a:pPr eaLnBrk="1" hangingPunct="1"/>
            <a:r>
              <a:rPr lang="en-US" b="1" u="sng" dirty="0" smtClean="0">
                <a:solidFill>
                  <a:srgbClr val="FF0000"/>
                </a:solidFill>
                <a:latin typeface="+mj-lt"/>
              </a:rPr>
              <a:t>Pools</a:t>
            </a:r>
            <a:r>
              <a:rPr lang="en-US" u="sng" dirty="0" smtClean="0">
                <a:solidFill>
                  <a:srgbClr val="FF0000"/>
                </a:solidFill>
                <a:latin typeface="+mj-lt"/>
              </a:rPr>
              <a:t> </a:t>
            </a:r>
            <a:r>
              <a:rPr lang="en-US" b="1" u="sng" dirty="0" smtClean="0">
                <a:solidFill>
                  <a:srgbClr val="FF0000"/>
                </a:solidFill>
                <a:latin typeface="+mj-lt"/>
              </a:rPr>
              <a:t>(reservoirs)</a:t>
            </a:r>
            <a:r>
              <a:rPr lang="en-US" u="sng" dirty="0" smtClean="0">
                <a:solidFill>
                  <a:srgbClr val="FF0000"/>
                </a:solidFill>
                <a:latin typeface="+mj-lt"/>
              </a:rPr>
              <a:t> </a:t>
            </a:r>
            <a:r>
              <a:rPr lang="en-US" dirty="0" smtClean="0">
                <a:latin typeface="+mj-lt"/>
              </a:rPr>
              <a:t>= where nutrients reside for varying amounts of time (the </a:t>
            </a:r>
            <a:r>
              <a:rPr lang="en-US" b="1" dirty="0" smtClean="0">
                <a:latin typeface="+mj-lt"/>
              </a:rPr>
              <a:t>residence time</a:t>
            </a:r>
            <a:r>
              <a:rPr lang="en-US" dirty="0" smtClean="0">
                <a:latin typeface="+mj-lt"/>
              </a:rPr>
              <a:t>)</a:t>
            </a:r>
          </a:p>
          <a:p>
            <a:pPr eaLnBrk="1" hangingPunct="1"/>
            <a:r>
              <a:rPr lang="en-US" b="1" u="sng" dirty="0" smtClean="0">
                <a:solidFill>
                  <a:srgbClr val="FF0000"/>
                </a:solidFill>
                <a:latin typeface="+mj-lt"/>
              </a:rPr>
              <a:t>Flux</a:t>
            </a:r>
            <a:r>
              <a:rPr lang="en-US" dirty="0" smtClean="0">
                <a:solidFill>
                  <a:srgbClr val="FF0000"/>
                </a:solidFill>
                <a:latin typeface="+mj-lt"/>
              </a:rPr>
              <a:t> </a:t>
            </a:r>
            <a:r>
              <a:rPr lang="en-US" dirty="0" smtClean="0">
                <a:latin typeface="+mj-lt"/>
              </a:rPr>
              <a:t>= the rate at which materials move between pools</a:t>
            </a:r>
          </a:p>
          <a:p>
            <a:pPr lvl="1" eaLnBrk="1" hangingPunct="1"/>
            <a:r>
              <a:rPr lang="en-US" dirty="0" smtClean="0">
                <a:latin typeface="+mj-lt"/>
              </a:rPr>
              <a:t>Can change over time </a:t>
            </a:r>
          </a:p>
          <a:p>
            <a:pPr lvl="1" eaLnBrk="1" hangingPunct="1"/>
            <a:r>
              <a:rPr lang="en-US" dirty="0" smtClean="0">
                <a:latin typeface="+mj-lt"/>
              </a:rPr>
              <a:t>Is influenced by human activities</a:t>
            </a:r>
          </a:p>
        </p:txBody>
      </p:sp>
    </p:spTree>
    <p:extLst>
      <p:ext uri="{BB962C8B-B14F-4D97-AF65-F5344CB8AC3E}">
        <p14:creationId xmlns:p14="http://schemas.microsoft.com/office/powerpoint/2010/main" val="3173905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idx="4294967295"/>
          </p:nvPr>
        </p:nvSpPr>
        <p:spPr/>
        <p:txBody>
          <a:bodyPr/>
          <a:lstStyle/>
          <a:p>
            <a:pPr eaLnBrk="1" hangingPunct="1"/>
            <a:r>
              <a:rPr lang="en-US" dirty="0" smtClean="0"/>
              <a:t>Main components of a biogeochemical cycle</a:t>
            </a:r>
          </a:p>
        </p:txBody>
      </p:sp>
      <p:sp>
        <p:nvSpPr>
          <p:cNvPr id="191491" name="Content Placeholder 5"/>
          <p:cNvSpPr>
            <a:spLocks noGrp="1"/>
          </p:cNvSpPr>
          <p:nvPr>
            <p:ph idx="4294967295"/>
          </p:nvPr>
        </p:nvSpPr>
        <p:spPr>
          <a:xfrm>
            <a:off x="127000" y="4918978"/>
            <a:ext cx="8788400" cy="1815882"/>
          </a:xfrm>
        </p:spPr>
        <p:txBody>
          <a:bodyPr/>
          <a:lstStyle/>
          <a:p>
            <a:pPr eaLnBrk="1" hangingPunct="1"/>
            <a:r>
              <a:rPr lang="en-US" b="1" u="sng" dirty="0" smtClean="0">
                <a:solidFill>
                  <a:srgbClr val="FF0000"/>
                </a:solidFill>
                <a:latin typeface="+mj-lt"/>
              </a:rPr>
              <a:t>Source</a:t>
            </a:r>
            <a:r>
              <a:rPr lang="en-US" dirty="0" smtClean="0">
                <a:solidFill>
                  <a:srgbClr val="FF0000"/>
                </a:solidFill>
                <a:latin typeface="+mj-lt"/>
              </a:rPr>
              <a:t> </a:t>
            </a:r>
            <a:r>
              <a:rPr lang="en-US" dirty="0" smtClean="0">
                <a:latin typeface="+mj-lt"/>
              </a:rPr>
              <a:t>= a pool that releases more nutrients than it accepts</a:t>
            </a:r>
          </a:p>
          <a:p>
            <a:pPr eaLnBrk="1" hangingPunct="1"/>
            <a:r>
              <a:rPr lang="en-US" b="1" u="sng" dirty="0" smtClean="0">
                <a:solidFill>
                  <a:srgbClr val="FF0000"/>
                </a:solidFill>
                <a:latin typeface="+mj-lt"/>
              </a:rPr>
              <a:t>Sinks</a:t>
            </a:r>
            <a:r>
              <a:rPr lang="en-US" dirty="0" smtClean="0">
                <a:solidFill>
                  <a:srgbClr val="FF0000"/>
                </a:solidFill>
                <a:latin typeface="+mj-lt"/>
              </a:rPr>
              <a:t> </a:t>
            </a:r>
            <a:r>
              <a:rPr lang="en-US" dirty="0" smtClean="0">
                <a:latin typeface="+mj-lt"/>
              </a:rPr>
              <a:t>= a pool that accepts more nutrients than it releases</a:t>
            </a:r>
          </a:p>
        </p:txBody>
      </p:sp>
      <p:pic>
        <p:nvPicPr>
          <p:cNvPr id="191494" name="Picture 6" descr="SBS_4e_Figure_05_14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754063"/>
            <a:ext cx="8026400" cy="404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761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a:xfrm>
            <a:off x="268288" y="180975"/>
            <a:ext cx="8685212" cy="541687"/>
          </a:xfrm>
        </p:spPr>
        <p:txBody>
          <a:bodyPr/>
          <a:lstStyle/>
          <a:p>
            <a:pPr eaLnBrk="1" hangingPunct="1"/>
            <a:r>
              <a:rPr lang="en-US" dirty="0" smtClean="0"/>
              <a:t>The Hydrologic </a:t>
            </a:r>
            <a:r>
              <a:rPr lang="en-US" dirty="0"/>
              <a:t>C</a:t>
            </a:r>
            <a:r>
              <a:rPr lang="en-US" dirty="0" smtClean="0"/>
              <a:t>ycle</a:t>
            </a:r>
          </a:p>
        </p:txBody>
      </p:sp>
      <p:sp>
        <p:nvSpPr>
          <p:cNvPr id="192515" name="Rectangle 3"/>
          <p:cNvSpPr>
            <a:spLocks noGrp="1" noChangeArrowheads="1"/>
          </p:cNvSpPr>
          <p:nvPr>
            <p:ph type="body" idx="4294967295"/>
          </p:nvPr>
        </p:nvSpPr>
        <p:spPr>
          <a:xfrm>
            <a:off x="152400" y="1139685"/>
            <a:ext cx="8828088" cy="5392245"/>
          </a:xfrm>
        </p:spPr>
        <p:txBody>
          <a:bodyPr/>
          <a:lstStyle/>
          <a:p>
            <a:pPr eaLnBrk="1" hangingPunct="1"/>
            <a:r>
              <a:rPr lang="en-US" dirty="0" smtClean="0">
                <a:latin typeface="+mj-lt"/>
              </a:rPr>
              <a:t>Water is essential for </a:t>
            </a:r>
            <a:r>
              <a:rPr lang="en-US" b="1" u="sng" dirty="0" smtClean="0">
                <a:solidFill>
                  <a:srgbClr val="FF0000"/>
                </a:solidFill>
                <a:latin typeface="+mj-lt"/>
              </a:rPr>
              <a:t>biochemical reactions </a:t>
            </a:r>
          </a:p>
          <a:p>
            <a:pPr lvl="1" eaLnBrk="1" hangingPunct="1"/>
            <a:r>
              <a:rPr lang="en-US" dirty="0" smtClean="0">
                <a:latin typeface="+mj-lt"/>
              </a:rPr>
              <a:t>It is involved in every environmental system</a:t>
            </a:r>
          </a:p>
          <a:p>
            <a:pPr eaLnBrk="1" hangingPunct="1"/>
            <a:r>
              <a:rPr lang="en-US" b="1" dirty="0" smtClean="0">
                <a:latin typeface="+mj-lt"/>
              </a:rPr>
              <a:t>Hydrologic cycle</a:t>
            </a:r>
            <a:r>
              <a:rPr lang="en-US" dirty="0" smtClean="0">
                <a:latin typeface="+mj-lt"/>
              </a:rPr>
              <a:t> summarizes how liquid, gaseous and solid water flows through the environment</a:t>
            </a:r>
          </a:p>
          <a:p>
            <a:pPr lvl="1" eaLnBrk="1" hangingPunct="1"/>
            <a:r>
              <a:rPr lang="en-US" b="1" u="sng" dirty="0" smtClean="0">
                <a:solidFill>
                  <a:srgbClr val="FF0000"/>
                </a:solidFill>
                <a:latin typeface="+mj-lt"/>
              </a:rPr>
              <a:t>Oceans</a:t>
            </a:r>
            <a:r>
              <a:rPr lang="en-US" dirty="0" smtClean="0">
                <a:solidFill>
                  <a:srgbClr val="FF0000"/>
                </a:solidFill>
                <a:latin typeface="+mj-lt"/>
              </a:rPr>
              <a:t> </a:t>
            </a:r>
            <a:r>
              <a:rPr lang="en-US" dirty="0" smtClean="0">
                <a:latin typeface="+mj-lt"/>
              </a:rPr>
              <a:t>are the main reservoir </a:t>
            </a:r>
          </a:p>
          <a:p>
            <a:pPr eaLnBrk="1" hangingPunct="1"/>
            <a:r>
              <a:rPr lang="en-US" b="1" u="sng" dirty="0" smtClean="0">
                <a:solidFill>
                  <a:srgbClr val="FF0000"/>
                </a:solidFill>
                <a:latin typeface="+mj-lt"/>
              </a:rPr>
              <a:t>Evaporation</a:t>
            </a:r>
            <a:r>
              <a:rPr lang="en-US" dirty="0" smtClean="0">
                <a:solidFill>
                  <a:srgbClr val="FF0000"/>
                </a:solidFill>
                <a:latin typeface="+mj-lt"/>
              </a:rPr>
              <a:t> </a:t>
            </a:r>
            <a:r>
              <a:rPr lang="en-US" dirty="0" smtClean="0">
                <a:latin typeface="+mj-lt"/>
              </a:rPr>
              <a:t>= water moves from aquatic and land systems into the atmosphere</a:t>
            </a:r>
          </a:p>
          <a:p>
            <a:pPr eaLnBrk="1" hangingPunct="1"/>
            <a:r>
              <a:rPr lang="en-US" b="1" u="sng" dirty="0" smtClean="0">
                <a:solidFill>
                  <a:srgbClr val="FF0000"/>
                </a:solidFill>
                <a:latin typeface="+mj-lt"/>
              </a:rPr>
              <a:t>Transpiration</a:t>
            </a:r>
            <a:r>
              <a:rPr lang="en-US" dirty="0" smtClean="0">
                <a:solidFill>
                  <a:srgbClr val="FF0000"/>
                </a:solidFill>
                <a:latin typeface="+mj-lt"/>
              </a:rPr>
              <a:t> </a:t>
            </a:r>
            <a:r>
              <a:rPr lang="en-US" dirty="0" smtClean="0">
                <a:latin typeface="+mj-lt"/>
              </a:rPr>
              <a:t>= release of water vapor by plants</a:t>
            </a:r>
          </a:p>
          <a:p>
            <a:pPr eaLnBrk="1" hangingPunct="1"/>
            <a:r>
              <a:rPr lang="en-US" b="1" dirty="0" smtClean="0">
                <a:latin typeface="+mj-lt"/>
              </a:rPr>
              <a:t>Precipitation, runoff, and surface water </a:t>
            </a:r>
            <a:r>
              <a:rPr lang="en-US" dirty="0" smtClean="0">
                <a:latin typeface="+mj-lt"/>
              </a:rPr>
              <a:t>= water returns to Earth as rain or snow and flows into streams, oceans, etc.</a:t>
            </a:r>
          </a:p>
        </p:txBody>
      </p:sp>
    </p:spTree>
    <p:extLst>
      <p:ext uri="{BB962C8B-B14F-4D97-AF65-F5344CB8AC3E}">
        <p14:creationId xmlns:p14="http://schemas.microsoft.com/office/powerpoint/2010/main" val="448057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p:txBody>
          <a:bodyPr/>
          <a:lstStyle/>
          <a:p>
            <a:pPr eaLnBrk="1" hangingPunct="1"/>
            <a:r>
              <a:rPr lang="en-US" dirty="0" smtClean="0"/>
              <a:t>Groundwater</a:t>
            </a:r>
          </a:p>
        </p:txBody>
      </p:sp>
      <p:sp>
        <p:nvSpPr>
          <p:cNvPr id="194563" name="Rectangle 3"/>
          <p:cNvSpPr>
            <a:spLocks noGrp="1" noChangeArrowheads="1"/>
          </p:cNvSpPr>
          <p:nvPr>
            <p:ph type="body" idx="4294967295"/>
          </p:nvPr>
        </p:nvSpPr>
        <p:spPr>
          <a:xfrm>
            <a:off x="192088" y="1285780"/>
            <a:ext cx="8788400" cy="5219891"/>
          </a:xfrm>
        </p:spPr>
        <p:txBody>
          <a:bodyPr/>
          <a:lstStyle/>
          <a:p>
            <a:pPr eaLnBrk="1" hangingPunct="1"/>
            <a:r>
              <a:rPr lang="en-US" b="1" u="sng" dirty="0" smtClean="0">
                <a:solidFill>
                  <a:srgbClr val="FF0000"/>
                </a:solidFill>
                <a:latin typeface="+mj-lt"/>
              </a:rPr>
              <a:t>Aquifers</a:t>
            </a:r>
            <a:r>
              <a:rPr lang="en-US" dirty="0" smtClean="0">
                <a:solidFill>
                  <a:srgbClr val="FF0000"/>
                </a:solidFill>
                <a:latin typeface="+mj-lt"/>
              </a:rPr>
              <a:t> </a:t>
            </a:r>
            <a:r>
              <a:rPr lang="en-US" dirty="0" smtClean="0">
                <a:latin typeface="+mj-lt"/>
              </a:rPr>
              <a:t>= underground reservoirs of sponge-like regions of rock and soil that hold…</a:t>
            </a:r>
          </a:p>
          <a:p>
            <a:pPr lvl="1" eaLnBrk="1" hangingPunct="1"/>
            <a:r>
              <a:rPr lang="en-US" b="1" dirty="0" smtClean="0">
                <a:latin typeface="+mj-lt"/>
              </a:rPr>
              <a:t>Groundwater</a:t>
            </a:r>
            <a:r>
              <a:rPr lang="en-US" dirty="0" smtClean="0">
                <a:latin typeface="+mj-lt"/>
              </a:rPr>
              <a:t> = water found underground beneath layers of soil</a:t>
            </a:r>
          </a:p>
          <a:p>
            <a:pPr eaLnBrk="1" hangingPunct="1"/>
            <a:r>
              <a:rPr lang="en-US" b="1" u="sng" dirty="0" smtClean="0">
                <a:solidFill>
                  <a:srgbClr val="FF0000"/>
                </a:solidFill>
                <a:latin typeface="+mj-lt"/>
              </a:rPr>
              <a:t>Water table</a:t>
            </a:r>
            <a:r>
              <a:rPr lang="en-US" dirty="0" smtClean="0">
                <a:latin typeface="+mj-lt"/>
              </a:rPr>
              <a:t> = the upper limit of groundwater in an aquifer</a:t>
            </a:r>
          </a:p>
          <a:p>
            <a:pPr lvl="1" eaLnBrk="1" hangingPunct="1"/>
            <a:r>
              <a:rPr lang="en-US" dirty="0" smtClean="0">
                <a:latin typeface="+mj-lt"/>
              </a:rPr>
              <a:t>Water may be ancient (thousands of years old)</a:t>
            </a:r>
          </a:p>
          <a:p>
            <a:pPr eaLnBrk="1" hangingPunct="1"/>
            <a:r>
              <a:rPr lang="en-US" dirty="0" smtClean="0">
                <a:latin typeface="+mj-lt"/>
              </a:rPr>
              <a:t>Groundwater becomes exposed to the air where the water table reaches the surface</a:t>
            </a:r>
          </a:p>
          <a:p>
            <a:pPr lvl="1" eaLnBrk="1" hangingPunct="1"/>
            <a:r>
              <a:rPr lang="en-US" dirty="0" smtClean="0">
                <a:latin typeface="+mj-lt"/>
              </a:rPr>
              <a:t>Exposed water runs off to the ocean or evaporates</a:t>
            </a:r>
          </a:p>
        </p:txBody>
      </p:sp>
    </p:spTree>
    <p:extLst>
      <p:ext uri="{BB962C8B-B14F-4D97-AF65-F5344CB8AC3E}">
        <p14:creationId xmlns:p14="http://schemas.microsoft.com/office/powerpoint/2010/main" val="2453168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pPr eaLnBrk="1" hangingPunct="1"/>
            <a:r>
              <a:rPr lang="en-US" smtClean="0"/>
              <a:t>The hydrologic cycle</a:t>
            </a:r>
          </a:p>
        </p:txBody>
      </p:sp>
      <p:pic>
        <p:nvPicPr>
          <p:cNvPr id="195589" name="Picture 5" descr="SBS_4e_Figure_05_15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960438"/>
            <a:ext cx="8548687" cy="523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3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idx="4294967295"/>
          </p:nvPr>
        </p:nvSpPr>
        <p:spPr>
          <a:xfrm>
            <a:off x="268288" y="68753"/>
            <a:ext cx="8685212" cy="634020"/>
          </a:xfrm>
        </p:spPr>
        <p:txBody>
          <a:bodyPr lIns="91440" tIns="45720" rIns="91440" bIns="45720" anchor="ctr"/>
          <a:lstStyle/>
          <a:p>
            <a:pPr eaLnBrk="1" hangingPunct="1"/>
            <a:r>
              <a:rPr lang="en-US" dirty="0" smtClean="0"/>
              <a:t>The Carbon </a:t>
            </a:r>
            <a:r>
              <a:rPr lang="en-US" dirty="0"/>
              <a:t>C</a:t>
            </a:r>
            <a:r>
              <a:rPr lang="en-US" dirty="0" smtClean="0"/>
              <a:t>ycle</a:t>
            </a:r>
          </a:p>
        </p:txBody>
      </p:sp>
      <p:sp>
        <p:nvSpPr>
          <p:cNvPr id="198659" name="Content Placeholder 2"/>
          <p:cNvSpPr>
            <a:spLocks noGrp="1"/>
          </p:cNvSpPr>
          <p:nvPr>
            <p:ph type="body" idx="4294967295"/>
          </p:nvPr>
        </p:nvSpPr>
        <p:spPr>
          <a:xfrm>
            <a:off x="152400" y="990600"/>
            <a:ext cx="8788400" cy="4228850"/>
          </a:xfrm>
        </p:spPr>
        <p:txBody>
          <a:bodyPr anchor="t"/>
          <a:lstStyle/>
          <a:p>
            <a:pPr eaLnBrk="1" hangingPunct="1"/>
            <a:r>
              <a:rPr lang="en-US" dirty="0" smtClean="0">
                <a:latin typeface="+mj-lt"/>
              </a:rPr>
              <a:t>Carbon is found in </a:t>
            </a:r>
            <a:r>
              <a:rPr lang="en-US" b="1" u="sng" dirty="0" smtClean="0">
                <a:solidFill>
                  <a:srgbClr val="FF0000"/>
                </a:solidFill>
                <a:latin typeface="+mj-lt"/>
              </a:rPr>
              <a:t>carbohydrates, fats, proteins, bones, cartilage and shells </a:t>
            </a:r>
          </a:p>
          <a:p>
            <a:pPr eaLnBrk="1" hangingPunct="1"/>
            <a:r>
              <a:rPr lang="en-US" dirty="0" smtClean="0">
                <a:latin typeface="+mj-lt"/>
              </a:rPr>
              <a:t>Photosynthesis by plants, algae and cyanobacteria</a:t>
            </a:r>
          </a:p>
          <a:p>
            <a:pPr lvl="1" eaLnBrk="1" hangingPunct="1"/>
            <a:r>
              <a:rPr lang="en-US" dirty="0" smtClean="0">
                <a:latin typeface="+mj-lt"/>
              </a:rPr>
              <a:t>Removes </a:t>
            </a:r>
            <a:r>
              <a:rPr lang="en-US" b="1" u="sng" dirty="0" smtClean="0">
                <a:solidFill>
                  <a:srgbClr val="FF0000"/>
                </a:solidFill>
                <a:latin typeface="+mj-lt"/>
              </a:rPr>
              <a:t>carbon dioxide </a:t>
            </a:r>
            <a:r>
              <a:rPr lang="en-US" dirty="0" smtClean="0">
                <a:latin typeface="+mj-lt"/>
              </a:rPr>
              <a:t>from air and water </a:t>
            </a:r>
          </a:p>
          <a:p>
            <a:pPr lvl="1" eaLnBrk="1" hangingPunct="1"/>
            <a:r>
              <a:rPr lang="en-US" dirty="0" smtClean="0">
                <a:latin typeface="+mj-lt"/>
              </a:rPr>
              <a:t>Produces </a:t>
            </a:r>
            <a:r>
              <a:rPr lang="en-US" b="1" u="sng" dirty="0" smtClean="0">
                <a:solidFill>
                  <a:srgbClr val="FF0000"/>
                </a:solidFill>
                <a:latin typeface="+mj-lt"/>
              </a:rPr>
              <a:t>oxygen</a:t>
            </a:r>
            <a:r>
              <a:rPr lang="en-US" dirty="0" smtClean="0">
                <a:solidFill>
                  <a:srgbClr val="FF0000"/>
                </a:solidFill>
                <a:latin typeface="+mj-lt"/>
              </a:rPr>
              <a:t> </a:t>
            </a:r>
            <a:r>
              <a:rPr lang="en-US" dirty="0" smtClean="0">
                <a:latin typeface="+mj-lt"/>
              </a:rPr>
              <a:t>and </a:t>
            </a:r>
            <a:r>
              <a:rPr lang="en-US" b="1" u="sng" dirty="0" smtClean="0">
                <a:solidFill>
                  <a:srgbClr val="FF0000"/>
                </a:solidFill>
                <a:latin typeface="+mj-lt"/>
              </a:rPr>
              <a:t>carbohydrates</a:t>
            </a:r>
          </a:p>
          <a:p>
            <a:pPr lvl="1" eaLnBrk="1" hangingPunct="1"/>
            <a:r>
              <a:rPr lang="en-US" dirty="0" smtClean="0">
                <a:latin typeface="+mj-lt"/>
              </a:rPr>
              <a:t>Plants are carbon reservoirs</a:t>
            </a:r>
          </a:p>
          <a:p>
            <a:pPr eaLnBrk="1" hangingPunct="1"/>
            <a:r>
              <a:rPr lang="en-US" b="1" u="sng" dirty="0" smtClean="0">
                <a:solidFill>
                  <a:srgbClr val="FF0000"/>
                </a:solidFill>
                <a:latin typeface="+mj-lt"/>
              </a:rPr>
              <a:t>Respiration</a:t>
            </a:r>
            <a:r>
              <a:rPr lang="en-US" dirty="0" smtClean="0">
                <a:solidFill>
                  <a:srgbClr val="FF0000"/>
                </a:solidFill>
                <a:latin typeface="+mj-lt"/>
              </a:rPr>
              <a:t> </a:t>
            </a:r>
            <a:r>
              <a:rPr lang="en-US" dirty="0" smtClean="0">
                <a:latin typeface="+mj-lt"/>
              </a:rPr>
              <a:t>returns carbon to the air and oceans</a:t>
            </a:r>
          </a:p>
          <a:p>
            <a:pPr lvl="1" eaLnBrk="1" hangingPunct="1"/>
            <a:r>
              <a:rPr lang="en-US" dirty="0">
                <a:latin typeface="+mj-lt"/>
              </a:rPr>
              <a:t>C</a:t>
            </a:r>
            <a:r>
              <a:rPr lang="en-US" dirty="0" smtClean="0">
                <a:latin typeface="+mj-lt"/>
              </a:rPr>
              <a:t>onsumers and decomposers</a:t>
            </a:r>
          </a:p>
        </p:txBody>
      </p:sp>
    </p:spTree>
    <p:extLst>
      <p:ext uri="{BB962C8B-B14F-4D97-AF65-F5344CB8AC3E}">
        <p14:creationId xmlns:p14="http://schemas.microsoft.com/office/powerpoint/2010/main" val="3252959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idx="4294967295"/>
          </p:nvPr>
        </p:nvSpPr>
        <p:spPr>
          <a:xfrm>
            <a:off x="268288" y="180975"/>
            <a:ext cx="8685212" cy="541687"/>
          </a:xfrm>
        </p:spPr>
        <p:txBody>
          <a:bodyPr/>
          <a:lstStyle/>
          <a:p>
            <a:pPr eaLnBrk="1" hangingPunct="1"/>
            <a:r>
              <a:rPr lang="en-US" dirty="0" smtClean="0"/>
              <a:t>Sediment Storage of Carbon</a:t>
            </a:r>
          </a:p>
        </p:txBody>
      </p:sp>
      <p:sp>
        <p:nvSpPr>
          <p:cNvPr id="200707" name="Content Placeholder 2"/>
          <p:cNvSpPr>
            <a:spLocks noGrp="1"/>
          </p:cNvSpPr>
          <p:nvPr>
            <p:ph idx="4294967295"/>
          </p:nvPr>
        </p:nvSpPr>
        <p:spPr>
          <a:xfrm>
            <a:off x="203200" y="1066800"/>
            <a:ext cx="8788400" cy="4789488"/>
          </a:xfrm>
        </p:spPr>
        <p:txBody>
          <a:bodyPr/>
          <a:lstStyle/>
          <a:p>
            <a:pPr eaLnBrk="1" hangingPunct="1"/>
            <a:r>
              <a:rPr lang="en-US" b="1" u="sng" dirty="0" smtClean="0">
                <a:solidFill>
                  <a:srgbClr val="FF0000"/>
                </a:solidFill>
                <a:latin typeface="+mj-lt"/>
              </a:rPr>
              <a:t>Decomposition</a:t>
            </a:r>
            <a:r>
              <a:rPr lang="en-US" dirty="0" smtClean="0">
                <a:solidFill>
                  <a:srgbClr val="FF0000"/>
                </a:solidFill>
                <a:latin typeface="+mj-lt"/>
              </a:rPr>
              <a:t> </a:t>
            </a:r>
            <a:r>
              <a:rPr lang="en-US" dirty="0" smtClean="0">
                <a:latin typeface="+mj-lt"/>
              </a:rPr>
              <a:t>returns carbon to sediments</a:t>
            </a:r>
          </a:p>
          <a:p>
            <a:pPr lvl="1" eaLnBrk="1" hangingPunct="1"/>
            <a:r>
              <a:rPr lang="en-US" dirty="0" smtClean="0">
                <a:latin typeface="+mj-lt"/>
              </a:rPr>
              <a:t>The largest reservoir of carbon</a:t>
            </a:r>
          </a:p>
          <a:p>
            <a:pPr lvl="1" eaLnBrk="1" hangingPunct="1"/>
            <a:r>
              <a:rPr lang="en-US" dirty="0" smtClean="0">
                <a:latin typeface="+mj-lt"/>
              </a:rPr>
              <a:t>May be trapped for hundreds of millions of years</a:t>
            </a:r>
          </a:p>
          <a:p>
            <a:pPr eaLnBrk="1" hangingPunct="1"/>
            <a:r>
              <a:rPr lang="en-US" dirty="0" smtClean="0">
                <a:latin typeface="+mj-lt"/>
              </a:rPr>
              <a:t>Aquatic organisms die and settle in the sediment</a:t>
            </a:r>
          </a:p>
          <a:p>
            <a:pPr lvl="1" eaLnBrk="1" hangingPunct="1"/>
            <a:r>
              <a:rPr lang="en-US" dirty="0" smtClean="0">
                <a:latin typeface="+mj-lt"/>
              </a:rPr>
              <a:t>Older layers are buried deeply and undergo high pressure</a:t>
            </a:r>
          </a:p>
          <a:p>
            <a:pPr lvl="1" eaLnBrk="1" hangingPunct="1"/>
            <a:r>
              <a:rPr lang="en-US" dirty="0" smtClean="0">
                <a:latin typeface="+mj-lt"/>
              </a:rPr>
              <a:t>Ultimately, it may be converted into </a:t>
            </a:r>
            <a:r>
              <a:rPr lang="en-US" b="1" u="sng" dirty="0" smtClean="0">
                <a:solidFill>
                  <a:srgbClr val="FF0000"/>
                </a:solidFill>
                <a:latin typeface="+mj-lt"/>
              </a:rPr>
              <a:t>fossil fuels</a:t>
            </a:r>
          </a:p>
          <a:p>
            <a:pPr eaLnBrk="1" hangingPunct="1"/>
            <a:r>
              <a:rPr lang="en-US" dirty="0" smtClean="0">
                <a:latin typeface="+mj-lt"/>
              </a:rPr>
              <a:t>Oceans are the second largest reservoir of carbon</a:t>
            </a:r>
          </a:p>
          <a:p>
            <a:pPr eaLnBrk="1" hangingPunct="1"/>
            <a:endParaRPr lang="en-US" dirty="0" smtClean="0">
              <a:latin typeface="+mj-lt"/>
            </a:endParaRPr>
          </a:p>
        </p:txBody>
      </p:sp>
    </p:spTree>
    <p:extLst>
      <p:ext uri="{BB962C8B-B14F-4D97-AF65-F5344CB8AC3E}">
        <p14:creationId xmlns:p14="http://schemas.microsoft.com/office/powerpoint/2010/main" val="1762154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esentation4">
  <a:themeElements>
    <a:clrScheme name="Presentat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t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1240</TotalTime>
  <Words>660</Words>
  <Application>Microsoft Office PowerPoint</Application>
  <PresentationFormat>On-screen Show (4:3)</PresentationFormat>
  <Paragraphs>85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Times New Roman</vt:lpstr>
      <vt:lpstr>1_Presentation4</vt:lpstr>
      <vt:lpstr>PowerPoint Presentation</vt:lpstr>
      <vt:lpstr>PowerPoint Presentation</vt:lpstr>
      <vt:lpstr>Nutrients circulate through ecosystems</vt:lpstr>
      <vt:lpstr>Main components of a biogeochemical cycle</vt:lpstr>
      <vt:lpstr>The Hydrologic Cycle</vt:lpstr>
      <vt:lpstr>Groundwater</vt:lpstr>
      <vt:lpstr>The hydrologic cycle</vt:lpstr>
      <vt:lpstr>The Carbon Cycle</vt:lpstr>
      <vt:lpstr>Sediment Storage of Carbon</vt:lpstr>
      <vt:lpstr>The carbon cycle</vt:lpstr>
      <vt:lpstr>The Nitrogen Cycle</vt:lpstr>
      <vt:lpstr>Nitrification and denitrification</vt:lpstr>
      <vt:lpstr>The nitrogen cycle</vt:lpstr>
      <vt:lpstr>Humans put nitrogen into the environment</vt:lpstr>
      <vt:lpstr>The Phosphorus Cycle</vt:lpstr>
      <vt:lpstr>The phosphorus cycle</vt:lpstr>
      <vt:lpstr>APES Water &amp; Biogeochemical Cycles Project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kgrant</dc:creator>
  <cp:lastModifiedBy>Mundy, Dave</cp:lastModifiedBy>
  <cp:revision>76</cp:revision>
  <dcterms:created xsi:type="dcterms:W3CDTF">2011-06-23T11:09:05Z</dcterms:created>
  <dcterms:modified xsi:type="dcterms:W3CDTF">2015-11-02T01:20:38Z</dcterms:modified>
</cp:coreProperties>
</file>