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1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9543-0DC4-473E-B628-F43DC0D231C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8DCD-EFA3-4F91-B956-19C0CAC21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06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9543-0DC4-473E-B628-F43DC0D231C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8DCD-EFA3-4F91-B956-19C0CAC21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9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9543-0DC4-473E-B628-F43DC0D231C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8DCD-EFA3-4F91-B956-19C0CAC21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76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9543-0DC4-473E-B628-F43DC0D231C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8DCD-EFA3-4F91-B956-19C0CAC21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42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9543-0DC4-473E-B628-F43DC0D231C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8DCD-EFA3-4F91-B956-19C0CAC21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02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9543-0DC4-473E-B628-F43DC0D231C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8DCD-EFA3-4F91-B956-19C0CAC21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9543-0DC4-473E-B628-F43DC0D231C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8DCD-EFA3-4F91-B956-19C0CAC21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81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9543-0DC4-473E-B628-F43DC0D231C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8DCD-EFA3-4F91-B956-19C0CAC21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68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9543-0DC4-473E-B628-F43DC0D231C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8DCD-EFA3-4F91-B956-19C0CAC21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36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9543-0DC4-473E-B628-F43DC0D231C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8DCD-EFA3-4F91-B956-19C0CAC21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9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9543-0DC4-473E-B628-F43DC0D231C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8DCD-EFA3-4F91-B956-19C0CAC21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81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D9543-0DC4-473E-B628-F43DC0D231C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58DCD-EFA3-4F91-B956-19C0CAC21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9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Bacterial Transformation Visual Guide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03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103093"/>
            <a:ext cx="11032958" cy="1040941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Part 2 – Plating Cells</a:t>
            </a:r>
            <a:br>
              <a:rPr lang="en-US" sz="2800" b="1" dirty="0" smtClean="0"/>
            </a:br>
            <a:r>
              <a:rPr lang="en-US" sz="2800" b="1" dirty="0" smtClean="0"/>
              <a:t>Purpose: To spread individual cells evenly over the surface of the plate for overnight growth into visible colonies.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274649" y="1570711"/>
            <a:ext cx="55786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Plate the cells:</a:t>
            </a:r>
          </a:p>
          <a:p>
            <a:r>
              <a:rPr lang="en-US" dirty="0"/>
              <a:t>3. Control sample:</a:t>
            </a:r>
          </a:p>
          <a:p>
            <a:r>
              <a:rPr lang="en-US" dirty="0"/>
              <a:t>• Set a 100-1000 </a:t>
            </a:r>
            <a:r>
              <a:rPr lang="en-US" dirty="0" err="1"/>
              <a:t>μl</a:t>
            </a:r>
            <a:r>
              <a:rPr lang="en-US" dirty="0"/>
              <a:t> </a:t>
            </a:r>
            <a:r>
              <a:rPr lang="en-US" dirty="0" err="1"/>
              <a:t>micropipet</a:t>
            </a:r>
            <a:r>
              <a:rPr lang="en-US" dirty="0"/>
              <a:t> to 100 </a:t>
            </a:r>
            <a:r>
              <a:rPr lang="en-US" dirty="0" err="1"/>
              <a:t>μl</a:t>
            </a:r>
            <a:r>
              <a:rPr lang="en-US" dirty="0"/>
              <a:t>.</a:t>
            </a:r>
          </a:p>
          <a:p>
            <a:r>
              <a:rPr lang="en-US" dirty="0"/>
              <a:t>• </a:t>
            </a:r>
            <a:r>
              <a:rPr lang="en-US" dirty="0" err="1"/>
              <a:t>Resuspend</a:t>
            </a:r>
            <a:r>
              <a:rPr lang="en-US" dirty="0"/>
              <a:t> the bacteria in the “</a:t>
            </a:r>
            <a:r>
              <a:rPr lang="en-US" b="1" dirty="0" err="1"/>
              <a:t>C</a:t>
            </a:r>
            <a:r>
              <a:rPr lang="en-US" i="1" dirty="0" err="1"/>
              <a:t>”</a:t>
            </a:r>
            <a:r>
              <a:rPr lang="en-US" dirty="0" err="1"/>
              <a:t>tube</a:t>
            </a:r>
            <a:r>
              <a:rPr lang="en-US" dirty="0"/>
              <a:t> by pipetting up and down </a:t>
            </a:r>
            <a:r>
              <a:rPr lang="en-US" i="1" dirty="0"/>
              <a:t>gently</a:t>
            </a:r>
            <a:r>
              <a:rPr lang="en-US" dirty="0"/>
              <a:t>.</a:t>
            </a:r>
          </a:p>
          <a:p>
            <a:r>
              <a:rPr lang="en-US" dirty="0"/>
              <a:t>• Draw up 100 </a:t>
            </a:r>
            <a:r>
              <a:rPr lang="en-US" dirty="0" err="1"/>
              <a:t>μl</a:t>
            </a:r>
            <a:r>
              <a:rPr lang="en-US" dirty="0"/>
              <a:t> and carefully drip it onto the center of the </a:t>
            </a:r>
            <a:r>
              <a:rPr lang="en-US" b="1" dirty="0"/>
              <a:t>control LB plate</a:t>
            </a:r>
            <a:r>
              <a:rPr lang="en-US" dirty="0"/>
              <a:t>.</a:t>
            </a:r>
          </a:p>
          <a:p>
            <a:r>
              <a:rPr lang="en-US" dirty="0"/>
              <a:t>• Repeat the process (use a new </a:t>
            </a:r>
            <a:r>
              <a:rPr lang="en-US" dirty="0" err="1"/>
              <a:t>micropipet</a:t>
            </a:r>
            <a:r>
              <a:rPr lang="en-US" dirty="0"/>
              <a:t> tip) to spread 100 </a:t>
            </a:r>
            <a:r>
              <a:rPr lang="en-US" dirty="0" err="1"/>
              <a:t>μl</a:t>
            </a:r>
            <a:r>
              <a:rPr lang="en-US" dirty="0"/>
              <a:t> of the control suspension </a:t>
            </a:r>
            <a:r>
              <a:rPr lang="en-US" dirty="0" smtClean="0"/>
              <a:t>on the </a:t>
            </a:r>
            <a:r>
              <a:rPr lang="en-US" b="1" dirty="0"/>
              <a:t>control LB/amp plate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r>
              <a:rPr lang="en-US" b="1" dirty="0" smtClean="0"/>
              <a:t>(continued on next slide)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33" y="1570711"/>
            <a:ext cx="5501456" cy="412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41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103093"/>
            <a:ext cx="11032958" cy="1040941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Part 2 – Plating Cells</a:t>
            </a:r>
            <a:br>
              <a:rPr lang="en-US" sz="2800" b="1" dirty="0" smtClean="0"/>
            </a:br>
            <a:r>
              <a:rPr lang="en-US" sz="2800" b="1" dirty="0" smtClean="0"/>
              <a:t>Purpose: To spread individual cells evenly over the surface of the plate for overnight growth into visible colonies.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242565" y="1299409"/>
            <a:ext cx="557864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Plate the </a:t>
            </a:r>
            <a:r>
              <a:rPr lang="en-US" b="1" dirty="0" smtClean="0"/>
              <a:t>cells</a:t>
            </a:r>
            <a:r>
              <a:rPr lang="en-US" b="1" dirty="0"/>
              <a:t> </a:t>
            </a:r>
            <a:r>
              <a:rPr lang="en-US" b="1" dirty="0" smtClean="0"/>
              <a:t>(continued):</a:t>
            </a:r>
            <a:endParaRPr lang="en-US" b="1" dirty="0"/>
          </a:p>
          <a:p>
            <a:r>
              <a:rPr lang="en-US" dirty="0"/>
              <a:t>• Carefully remove a sterilized plastic spreader from the sterilization bag.</a:t>
            </a:r>
          </a:p>
          <a:p>
            <a:r>
              <a:rPr lang="en-US" dirty="0"/>
              <a:t>• Touch only the handle.</a:t>
            </a:r>
          </a:p>
          <a:p>
            <a:r>
              <a:rPr lang="en-US" dirty="0"/>
              <a:t>• Use the spreader to evenly spread the cell suspension over the surface of the </a:t>
            </a:r>
            <a:r>
              <a:rPr lang="en-US" b="1" dirty="0"/>
              <a:t>control </a:t>
            </a:r>
            <a:r>
              <a:rPr lang="en-US" b="1" dirty="0" smtClean="0"/>
              <a:t>LB plate</a:t>
            </a:r>
            <a:r>
              <a:rPr lang="en-US" dirty="0"/>
              <a:t>. (This may remind you of frosting a cake or spreading peanut butter.)</a:t>
            </a:r>
          </a:p>
          <a:p>
            <a:r>
              <a:rPr lang="en-US" dirty="0"/>
              <a:t>• Use the same spreader to spread the suspension on the </a:t>
            </a:r>
            <a:r>
              <a:rPr lang="en-US" b="1" dirty="0"/>
              <a:t>control LB/amp </a:t>
            </a:r>
            <a:r>
              <a:rPr lang="en-US" dirty="0"/>
              <a:t>plate.</a:t>
            </a:r>
          </a:p>
          <a:p>
            <a:r>
              <a:rPr lang="en-US" dirty="0"/>
              <a:t>• Place the used spreader in a container of disinfectant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4. </a:t>
            </a:r>
            <a:r>
              <a:rPr lang="en-US" dirty="0" err="1"/>
              <a:t>pFLO</a:t>
            </a:r>
            <a:r>
              <a:rPr lang="en-US" dirty="0"/>
              <a:t> sample:</a:t>
            </a:r>
          </a:p>
          <a:p>
            <a:r>
              <a:rPr lang="en-US" dirty="0"/>
              <a:t>• Use the above procedure to spread 100 </a:t>
            </a:r>
            <a:r>
              <a:rPr lang="en-US" dirty="0" err="1"/>
              <a:t>μl</a:t>
            </a:r>
            <a:r>
              <a:rPr lang="en-US" dirty="0"/>
              <a:t> of the suspension from the </a:t>
            </a:r>
            <a:r>
              <a:rPr lang="en-US" b="1" dirty="0" err="1"/>
              <a:t>pFLO</a:t>
            </a:r>
            <a:r>
              <a:rPr lang="en-US" b="1" dirty="0"/>
              <a:t> </a:t>
            </a:r>
            <a:r>
              <a:rPr lang="en-US" dirty="0"/>
              <a:t>tube on the </a:t>
            </a:r>
            <a:r>
              <a:rPr lang="en-US" b="1" dirty="0" err="1" smtClean="0"/>
              <a:t>pFLO</a:t>
            </a:r>
            <a:r>
              <a:rPr lang="en-US" b="1" dirty="0" smtClean="0"/>
              <a:t> </a:t>
            </a:r>
            <a:r>
              <a:rPr lang="en-US" b="1" dirty="0"/>
              <a:t>LB plate </a:t>
            </a:r>
            <a:r>
              <a:rPr lang="en-US" dirty="0"/>
              <a:t>and the </a:t>
            </a:r>
            <a:r>
              <a:rPr lang="en-US" b="1" dirty="0" err="1" smtClean="0"/>
              <a:t>pFLO</a:t>
            </a:r>
            <a:r>
              <a:rPr lang="en-US" b="1" dirty="0" smtClean="0"/>
              <a:t> </a:t>
            </a:r>
            <a:r>
              <a:rPr lang="en-US" b="1" dirty="0"/>
              <a:t>LB/amp plate.</a:t>
            </a:r>
          </a:p>
          <a:p>
            <a:r>
              <a:rPr lang="en-US" dirty="0"/>
              <a:t>• Place the used spreader in a container of disinfectant.</a:t>
            </a:r>
          </a:p>
          <a:p>
            <a:r>
              <a:rPr lang="en-US" i="1" dirty="0"/>
              <a:t>Save the spreaders. They are not disposable!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28" y="1604209"/>
            <a:ext cx="5522876" cy="413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50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103093"/>
            <a:ext cx="11032958" cy="1040941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Part 2 – Plating Cells</a:t>
            </a:r>
            <a:br>
              <a:rPr lang="en-US" sz="2800" b="1" dirty="0" smtClean="0"/>
            </a:br>
            <a:r>
              <a:rPr lang="en-US" sz="2800" b="1" dirty="0" smtClean="0"/>
              <a:t>Purpose: To spread individual cells evenly over the surface of the plate for overnight growth into visible colonies.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274649" y="1604209"/>
            <a:ext cx="55786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Incubation:</a:t>
            </a:r>
          </a:p>
          <a:p>
            <a:r>
              <a:rPr lang="en-US" dirty="0"/>
              <a:t>5. Allow </a:t>
            </a:r>
            <a:r>
              <a:rPr lang="en-US" b="1" dirty="0"/>
              <a:t>5 minutes </a:t>
            </a:r>
            <a:r>
              <a:rPr lang="en-US" dirty="0"/>
              <a:t>for the plates’ surfaces to absorb the cell suspensions.</a:t>
            </a:r>
          </a:p>
          <a:p>
            <a:r>
              <a:rPr lang="en-US" dirty="0"/>
              <a:t>6. Place your four plates, </a:t>
            </a:r>
            <a:r>
              <a:rPr lang="en-US" b="1" dirty="0"/>
              <a:t>upside-down</a:t>
            </a:r>
            <a:r>
              <a:rPr lang="en-US" dirty="0"/>
              <a:t>, in the 37°C incubator.</a:t>
            </a:r>
          </a:p>
          <a:p>
            <a:r>
              <a:rPr lang="en-US" dirty="0"/>
              <a:t>7. Make predictions about what you expect to happen to each plate after overnight incubation</a:t>
            </a:r>
            <a:r>
              <a:rPr lang="en-US" dirty="0" smtClean="0"/>
              <a:t>.</a:t>
            </a:r>
            <a:endParaRPr lang="en-US" dirty="0"/>
          </a:p>
          <a:p>
            <a:endParaRPr lang="en-US" b="1" dirty="0" smtClean="0"/>
          </a:p>
          <a:p>
            <a:r>
              <a:rPr lang="en-US" b="1" dirty="0" smtClean="0"/>
              <a:t>Upon </a:t>
            </a:r>
            <a:r>
              <a:rPr lang="en-US" b="1" dirty="0"/>
              <a:t>completion:</a:t>
            </a:r>
          </a:p>
          <a:p>
            <a:r>
              <a:rPr lang="en-US" dirty="0"/>
              <a:t>• Dispose of designated materials in the appropriate places.</a:t>
            </a:r>
          </a:p>
          <a:p>
            <a:r>
              <a:rPr lang="en-US" dirty="0"/>
              <a:t>• Leave equipment as you found it.</a:t>
            </a:r>
          </a:p>
          <a:p>
            <a:r>
              <a:rPr lang="en-US" dirty="0"/>
              <a:t>• Check that your work station is in order.</a:t>
            </a:r>
          </a:p>
          <a:p>
            <a:r>
              <a:rPr lang="en-US" dirty="0"/>
              <a:t>• Wipe down the table and your </a:t>
            </a:r>
            <a:r>
              <a:rPr lang="en-US" dirty="0" err="1"/>
              <a:t>micropipets</a:t>
            </a:r>
            <a:r>
              <a:rPr lang="en-US" dirty="0"/>
              <a:t> with disinfectant.</a:t>
            </a:r>
          </a:p>
          <a:p>
            <a:r>
              <a:rPr lang="en-US" dirty="0"/>
              <a:t>• Wash your hands.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67" y="1604209"/>
            <a:ext cx="5394354" cy="403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52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609" y="183917"/>
            <a:ext cx="7539791" cy="652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97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16" y="365125"/>
            <a:ext cx="4625699" cy="77787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Supplies – A complete list of materials will be provided for your team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615" y="1303421"/>
            <a:ext cx="4625699" cy="34368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33474" y="365125"/>
            <a:ext cx="680185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 you go through this visual guide, take careful notes and create a flow chart that you will use as you perform the lab procedures.</a:t>
            </a:r>
          </a:p>
          <a:p>
            <a:endParaRPr lang="en-US" sz="2000" dirty="0"/>
          </a:p>
          <a:p>
            <a:r>
              <a:rPr lang="en-US" sz="2000" dirty="0"/>
              <a:t>• Give your team a name so that you can be identified as a group and use this name to label </a:t>
            </a:r>
            <a:r>
              <a:rPr lang="en-US" sz="2000" dirty="0" smtClean="0"/>
              <a:t>your samples </a:t>
            </a:r>
            <a:r>
              <a:rPr lang="en-US" sz="2000" dirty="0"/>
              <a:t>and plates. Make sure the head of Molecular Biology knows who the members of </a:t>
            </a:r>
            <a:r>
              <a:rPr lang="en-US" sz="2000" dirty="0" smtClean="0"/>
              <a:t>your team </a:t>
            </a:r>
            <a:r>
              <a:rPr lang="en-US" sz="2000" dirty="0"/>
              <a:t>are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• As you go through the protocol, think about the procedure and what it does to the bacteria. </a:t>
            </a:r>
            <a:r>
              <a:rPr lang="en-US" sz="2000" dirty="0" smtClean="0"/>
              <a:t>Try imagining </a:t>
            </a:r>
            <a:r>
              <a:rPr lang="en-US" sz="2000" dirty="0"/>
              <a:t>yourself as a bacterium, taking in new genes.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CAUTIONS</a:t>
            </a:r>
            <a:endParaRPr lang="en-US" sz="2000" b="1" dirty="0"/>
          </a:p>
          <a:p>
            <a:r>
              <a:rPr lang="en-US" sz="2000" dirty="0"/>
              <a:t>• Because we are adding DNA to living cells, all transfers should be made with sterile </a:t>
            </a:r>
            <a:r>
              <a:rPr lang="en-US" sz="2000" dirty="0" smtClean="0"/>
              <a:t>technique and </a:t>
            </a:r>
            <a:r>
              <a:rPr lang="en-US" sz="2000" dirty="0"/>
              <a:t>sterile instruments. Talk with the head of Molecular Biology if you need help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• If you spill bacterial culture, notify the head of Molecular Biology immediately.</a:t>
            </a:r>
          </a:p>
        </p:txBody>
      </p:sp>
    </p:spTree>
    <p:extLst>
      <p:ext uri="{BB962C8B-B14F-4D97-AF65-F5344CB8AC3E}">
        <p14:creationId xmlns:p14="http://schemas.microsoft.com/office/powerpoint/2010/main" val="3450532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79" y="124474"/>
            <a:ext cx="11032958" cy="757822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Part 1 – Transformation</a:t>
            </a:r>
            <a:br>
              <a:rPr lang="en-US" sz="2800" b="1" dirty="0" smtClean="0"/>
            </a:br>
            <a:r>
              <a:rPr lang="en-US" sz="2800" b="1" dirty="0" smtClean="0"/>
              <a:t>Purpose: To transform bacteria with </a:t>
            </a:r>
            <a:r>
              <a:rPr lang="en-US" sz="2800" b="1" dirty="0" err="1" smtClean="0"/>
              <a:t>pFLO</a:t>
            </a:r>
            <a:r>
              <a:rPr lang="en-US" sz="2800" b="1" dirty="0" smtClean="0"/>
              <a:t> plasmid.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679" y="882296"/>
            <a:ext cx="4670438" cy="3722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2995" y="882296"/>
            <a:ext cx="55786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Prepare tubes:</a:t>
            </a:r>
          </a:p>
          <a:p>
            <a:r>
              <a:rPr lang="en-US" dirty="0" smtClean="0"/>
              <a:t>1. Remove </a:t>
            </a:r>
            <a:r>
              <a:rPr lang="en-US" dirty="0"/>
              <a:t>existing bacteria from your table top and from your </a:t>
            </a:r>
            <a:r>
              <a:rPr lang="en-US" dirty="0" err="1"/>
              <a:t>micropipets</a:t>
            </a:r>
            <a:r>
              <a:rPr lang="en-US" dirty="0"/>
              <a:t> by cleaning </a:t>
            </a:r>
            <a:r>
              <a:rPr lang="en-US" dirty="0" smtClean="0"/>
              <a:t>with disinfectant</a:t>
            </a:r>
            <a:r>
              <a:rPr lang="en-US" dirty="0"/>
              <a:t>. Wash your hands!</a:t>
            </a:r>
          </a:p>
          <a:p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dirty="0" smtClean="0"/>
              <a:t>Load </a:t>
            </a:r>
            <a:r>
              <a:rPr lang="en-US" dirty="0"/>
              <a:t>two sterile 1.5 ml microfuge tubes </a:t>
            </a:r>
            <a:r>
              <a:rPr lang="en-US" dirty="0" smtClean="0"/>
              <a:t>with </a:t>
            </a:r>
            <a:r>
              <a:rPr lang="en-US" dirty="0"/>
              <a:t>cold calcium chloride solution (CaCl2), </a:t>
            </a:r>
            <a:r>
              <a:rPr lang="en-US" dirty="0" smtClean="0"/>
              <a:t>250 </a:t>
            </a:r>
            <a:r>
              <a:rPr lang="el-GR" dirty="0" smtClean="0"/>
              <a:t>μ</a:t>
            </a:r>
            <a:r>
              <a:rPr lang="en-US" dirty="0"/>
              <a:t>l each.</a:t>
            </a:r>
          </a:p>
          <a:p>
            <a:r>
              <a:rPr lang="en-US" dirty="0"/>
              <a:t>• Label one tube “</a:t>
            </a:r>
            <a:r>
              <a:rPr lang="en-US" b="1" dirty="0"/>
              <a:t>C</a:t>
            </a:r>
            <a:r>
              <a:rPr lang="en-US" dirty="0"/>
              <a:t>" (for control) and the other "</a:t>
            </a:r>
            <a:r>
              <a:rPr lang="en-US" b="1" dirty="0" err="1"/>
              <a:t>pFLO</a:t>
            </a:r>
            <a:r>
              <a:rPr lang="en-US" dirty="0"/>
              <a:t>.”</a:t>
            </a:r>
          </a:p>
          <a:p>
            <a:r>
              <a:rPr lang="en-US" dirty="0"/>
              <a:t>• Label both tubes with your team name.</a:t>
            </a:r>
          </a:p>
          <a:p>
            <a:r>
              <a:rPr lang="en-US" dirty="0"/>
              <a:t>• Place both tubes on ice.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716" y="3887417"/>
            <a:ext cx="3723357" cy="278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39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103093"/>
            <a:ext cx="11032958" cy="770021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Part 1 – Transformation</a:t>
            </a:r>
            <a:br>
              <a:rPr lang="en-US" sz="2800" b="1" dirty="0" smtClean="0"/>
            </a:br>
            <a:r>
              <a:rPr lang="en-US" sz="2800" b="1" dirty="0" smtClean="0"/>
              <a:t>Purpose: To transform bacteria with </a:t>
            </a:r>
            <a:r>
              <a:rPr lang="en-US" sz="2800" b="1" dirty="0" err="1" smtClean="0"/>
              <a:t>pFLO</a:t>
            </a:r>
            <a:r>
              <a:rPr lang="en-US" sz="2800" b="1" dirty="0" smtClean="0"/>
              <a:t> plasmid.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290691" y="1177914"/>
            <a:ext cx="55786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Add bacteria to tubes:</a:t>
            </a:r>
          </a:p>
          <a:p>
            <a:r>
              <a:rPr lang="en-US" dirty="0"/>
              <a:t>3. Carefully remove a sterile toothpick from the aluminum can.</a:t>
            </a:r>
          </a:p>
          <a:p>
            <a:endParaRPr lang="en-US" dirty="0" smtClean="0"/>
          </a:p>
          <a:p>
            <a:r>
              <a:rPr lang="en-US" dirty="0" smtClean="0"/>
              <a:t>4</a:t>
            </a:r>
            <a:r>
              <a:rPr lang="en-US" dirty="0"/>
              <a:t>. Using the toothpick, pick or gently scrape up a large, single bacteria colony from the stock plate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42" y="1177914"/>
            <a:ext cx="5795789" cy="434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37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103093"/>
            <a:ext cx="11032958" cy="770021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Part 1 – Transformation</a:t>
            </a:r>
            <a:br>
              <a:rPr lang="en-US" sz="2800" b="1" dirty="0" smtClean="0"/>
            </a:br>
            <a:r>
              <a:rPr lang="en-US" sz="2800" b="1" dirty="0" smtClean="0"/>
              <a:t>Purpose: To transform bacteria with </a:t>
            </a:r>
            <a:r>
              <a:rPr lang="en-US" sz="2800" b="1" dirty="0" err="1" smtClean="0"/>
              <a:t>pFLO</a:t>
            </a:r>
            <a:r>
              <a:rPr lang="en-US" sz="2800" b="1" dirty="0" smtClean="0"/>
              <a:t> plasmid.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290691" y="895996"/>
            <a:ext cx="557864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Add bacteria to tubes:</a:t>
            </a:r>
          </a:p>
          <a:p>
            <a:r>
              <a:rPr lang="en-US" dirty="0" smtClean="0"/>
              <a:t>5</a:t>
            </a:r>
            <a:r>
              <a:rPr lang="en-US" dirty="0"/>
              <a:t>. Insert the toothpick into the tube labeled </a:t>
            </a:r>
            <a:r>
              <a:rPr lang="en-US" b="1" dirty="0"/>
              <a:t>C </a:t>
            </a:r>
            <a:r>
              <a:rPr lang="en-US" dirty="0"/>
              <a:t>and vigorously tap or twirl the toothpick against the</a:t>
            </a:r>
          </a:p>
          <a:p>
            <a:r>
              <a:rPr lang="en-US" dirty="0"/>
              <a:t>side of the tube. Look closely to make sure the cell clump has come off.</a:t>
            </a:r>
          </a:p>
          <a:p>
            <a:r>
              <a:rPr lang="en-US" dirty="0"/>
              <a:t>• Suspend the cells by pipetting repeatedly with a sterile transfer pipet. After </a:t>
            </a:r>
            <a:r>
              <a:rPr lang="en-US" dirty="0" smtClean="0"/>
              <a:t>a few </a:t>
            </a:r>
            <a:r>
              <a:rPr lang="en-US" dirty="0"/>
              <a:t>moments, hold the tube up to the light and check that no clumps of </a:t>
            </a:r>
            <a:r>
              <a:rPr lang="en-US" dirty="0" smtClean="0"/>
              <a:t>cells are </a:t>
            </a:r>
            <a:r>
              <a:rPr lang="en-US" dirty="0"/>
              <a:t>visible.</a:t>
            </a:r>
          </a:p>
          <a:p>
            <a:r>
              <a:rPr lang="en-US" dirty="0"/>
              <a:t>• Return the </a:t>
            </a:r>
            <a:r>
              <a:rPr lang="en-US" b="1" dirty="0"/>
              <a:t>C </a:t>
            </a:r>
            <a:r>
              <a:rPr lang="en-US" dirty="0"/>
              <a:t>tube to ice.</a:t>
            </a:r>
          </a:p>
          <a:p>
            <a:r>
              <a:rPr lang="en-US" dirty="0"/>
              <a:t>• Place used toothpicks and pipets in waste container.</a:t>
            </a:r>
          </a:p>
          <a:p>
            <a:endParaRPr lang="en-US" dirty="0" smtClean="0"/>
          </a:p>
          <a:p>
            <a:r>
              <a:rPr lang="en-US" dirty="0" smtClean="0"/>
              <a:t>6</a:t>
            </a:r>
            <a:r>
              <a:rPr lang="en-US" dirty="0"/>
              <a:t>. Using a new toothpick, transfer another colony to the tube labeled </a:t>
            </a:r>
            <a:r>
              <a:rPr lang="en-US" b="1" dirty="0" err="1"/>
              <a:t>pFLO</a:t>
            </a:r>
            <a:r>
              <a:rPr lang="en-US" b="1" dirty="0"/>
              <a:t> </a:t>
            </a:r>
            <a:r>
              <a:rPr lang="en-US" dirty="0"/>
              <a:t>just as you did </a:t>
            </a:r>
            <a:r>
              <a:rPr lang="en-US" dirty="0" smtClean="0"/>
              <a:t>for the </a:t>
            </a:r>
            <a:r>
              <a:rPr lang="en-US" b="1" dirty="0"/>
              <a:t>C </a:t>
            </a:r>
            <a:r>
              <a:rPr lang="en-US" dirty="0"/>
              <a:t>tube.</a:t>
            </a:r>
          </a:p>
          <a:p>
            <a:r>
              <a:rPr lang="en-US" dirty="0"/>
              <a:t>• Suspend the cells in the </a:t>
            </a:r>
            <a:r>
              <a:rPr lang="en-US" b="1" dirty="0" err="1"/>
              <a:t>pFLO</a:t>
            </a:r>
            <a:r>
              <a:rPr lang="en-US" b="1" dirty="0"/>
              <a:t> </a:t>
            </a:r>
            <a:r>
              <a:rPr lang="en-US" dirty="0"/>
              <a:t>tube just as you did for the </a:t>
            </a:r>
            <a:r>
              <a:rPr lang="en-US" b="1" dirty="0"/>
              <a:t>C </a:t>
            </a:r>
            <a:r>
              <a:rPr lang="en-US" dirty="0"/>
              <a:t>tube.</a:t>
            </a:r>
          </a:p>
          <a:p>
            <a:r>
              <a:rPr lang="en-US" dirty="0"/>
              <a:t>• Return the </a:t>
            </a:r>
            <a:r>
              <a:rPr lang="en-US" b="1" dirty="0" err="1"/>
              <a:t>pFLO</a:t>
            </a:r>
            <a:r>
              <a:rPr lang="en-US" b="1" dirty="0"/>
              <a:t> </a:t>
            </a:r>
            <a:r>
              <a:rPr lang="en-US" dirty="0"/>
              <a:t>tube to ice. Both tubes should now be on ice.</a:t>
            </a:r>
          </a:p>
          <a:p>
            <a:r>
              <a:rPr lang="en-US" dirty="0"/>
              <a:t>• Place used toothpicks and pipets in waste container.</a:t>
            </a:r>
            <a:endParaRPr lang="en-US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7166"/>
            <a:ext cx="6075391" cy="454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11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103093"/>
            <a:ext cx="11032958" cy="770021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Part 1 – Transformation</a:t>
            </a:r>
            <a:br>
              <a:rPr lang="en-US" sz="2800" b="1" dirty="0" smtClean="0"/>
            </a:br>
            <a:r>
              <a:rPr lang="en-US" sz="2800" b="1" dirty="0" smtClean="0"/>
              <a:t>Purpose: To transform bacteria with </a:t>
            </a:r>
            <a:r>
              <a:rPr lang="en-US" sz="2800" b="1" dirty="0" err="1" smtClean="0"/>
              <a:t>pFLO</a:t>
            </a:r>
            <a:r>
              <a:rPr lang="en-US" sz="2800" b="1" dirty="0" smtClean="0"/>
              <a:t> plasmid.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290691" y="1368624"/>
            <a:ext cx="557864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Add plasmid to bacteria:</a:t>
            </a:r>
          </a:p>
          <a:p>
            <a:r>
              <a:rPr lang="en-US" dirty="0"/>
              <a:t>7. Using a 2-20 </a:t>
            </a:r>
            <a:r>
              <a:rPr lang="en-US" dirty="0" err="1"/>
              <a:t>μl</a:t>
            </a:r>
            <a:r>
              <a:rPr lang="en-US" dirty="0"/>
              <a:t> </a:t>
            </a:r>
            <a:r>
              <a:rPr lang="en-US" dirty="0" err="1"/>
              <a:t>micropipet</a:t>
            </a:r>
            <a:r>
              <a:rPr lang="en-US" dirty="0"/>
              <a:t> and a new sterile tip, add 10 </a:t>
            </a:r>
            <a:r>
              <a:rPr lang="en-US" dirty="0" err="1"/>
              <a:t>μl</a:t>
            </a:r>
            <a:r>
              <a:rPr lang="en-US" dirty="0"/>
              <a:t> </a:t>
            </a:r>
            <a:r>
              <a:rPr lang="en-US" b="1" dirty="0" err="1"/>
              <a:t>pFLO</a:t>
            </a:r>
            <a:r>
              <a:rPr lang="en-US" b="1" dirty="0"/>
              <a:t> </a:t>
            </a:r>
            <a:r>
              <a:rPr lang="en-US" dirty="0"/>
              <a:t>plasmid to the </a:t>
            </a:r>
            <a:r>
              <a:rPr lang="en-US" b="1" dirty="0" err="1"/>
              <a:t>pFLO</a:t>
            </a:r>
            <a:r>
              <a:rPr lang="en-US" b="1" dirty="0"/>
              <a:t> </a:t>
            </a:r>
            <a:r>
              <a:rPr lang="en-US" dirty="0" smtClean="0"/>
              <a:t>tube ONLY</a:t>
            </a:r>
            <a:r>
              <a:rPr lang="en-US" dirty="0"/>
              <a:t>.</a:t>
            </a:r>
          </a:p>
          <a:p>
            <a:r>
              <a:rPr lang="en-US" dirty="0"/>
              <a:t>• Mix the tube contents by tapping or flicking the tube with your fingers.</a:t>
            </a:r>
          </a:p>
          <a:p>
            <a:r>
              <a:rPr lang="en-US" dirty="0"/>
              <a:t>• Return the </a:t>
            </a:r>
            <a:r>
              <a:rPr lang="en-US" b="1" dirty="0" err="1"/>
              <a:t>pFLO</a:t>
            </a:r>
            <a:r>
              <a:rPr lang="en-US" b="1" dirty="0"/>
              <a:t> </a:t>
            </a:r>
            <a:r>
              <a:rPr lang="en-US" dirty="0"/>
              <a:t>tube to ice.</a:t>
            </a:r>
          </a:p>
          <a:p>
            <a:endParaRPr lang="en-US" dirty="0" smtClean="0"/>
          </a:p>
          <a:p>
            <a:r>
              <a:rPr lang="en-US" dirty="0" smtClean="0"/>
              <a:t>8</a:t>
            </a:r>
            <a:r>
              <a:rPr lang="en-US" dirty="0"/>
              <a:t>. Using a new tip, add 10 </a:t>
            </a:r>
            <a:r>
              <a:rPr lang="en-US" dirty="0" err="1"/>
              <a:t>μl</a:t>
            </a:r>
            <a:r>
              <a:rPr lang="en-US" dirty="0"/>
              <a:t> of sterile distilled water to the </a:t>
            </a:r>
            <a:r>
              <a:rPr lang="en-US" b="1" dirty="0"/>
              <a:t>C </a:t>
            </a:r>
            <a:r>
              <a:rPr lang="en-US" dirty="0"/>
              <a:t>tube ONLY.</a:t>
            </a:r>
          </a:p>
          <a:p>
            <a:r>
              <a:rPr lang="en-US" dirty="0"/>
              <a:t>• Mix by tapping the tube with your fingers.</a:t>
            </a:r>
          </a:p>
          <a:p>
            <a:r>
              <a:rPr lang="en-US" dirty="0"/>
              <a:t>• Return the </a:t>
            </a:r>
            <a:r>
              <a:rPr lang="en-US" b="1" dirty="0"/>
              <a:t>C </a:t>
            </a:r>
            <a:r>
              <a:rPr lang="en-US" dirty="0"/>
              <a:t>tube to ice.</a:t>
            </a:r>
          </a:p>
          <a:p>
            <a:endParaRPr lang="en-US" dirty="0" smtClean="0"/>
          </a:p>
          <a:p>
            <a:r>
              <a:rPr lang="en-US" dirty="0" smtClean="0"/>
              <a:t>9</a:t>
            </a:r>
            <a:r>
              <a:rPr lang="en-US" dirty="0"/>
              <a:t>. Wait 15 minutes.</a:t>
            </a:r>
          </a:p>
          <a:p>
            <a:r>
              <a:rPr lang="en-US" dirty="0"/>
              <a:t>• This gives time for the </a:t>
            </a:r>
            <a:r>
              <a:rPr lang="en-US" dirty="0" err="1"/>
              <a:t>pFLO</a:t>
            </a:r>
            <a:r>
              <a:rPr lang="en-US" dirty="0"/>
              <a:t> plasmid to settle onto the surfaces of the bacteria. While </a:t>
            </a:r>
            <a:r>
              <a:rPr lang="en-US" dirty="0" smtClean="0"/>
              <a:t>you’re waiting</a:t>
            </a:r>
            <a:r>
              <a:rPr lang="en-US" dirty="0"/>
              <a:t>, think ahead about the next two steps. The timing of these steps is </a:t>
            </a:r>
            <a:r>
              <a:rPr lang="en-US" dirty="0" smtClean="0"/>
              <a:t>important </a:t>
            </a:r>
            <a:r>
              <a:rPr lang="en-US" dirty="0"/>
              <a:t>in the success of the procedure.</a:t>
            </a:r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42" y="1368624"/>
            <a:ext cx="5779920" cy="432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23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103093"/>
            <a:ext cx="11032958" cy="770021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Part 1 – Transformation</a:t>
            </a:r>
            <a:br>
              <a:rPr lang="en-US" sz="2800" b="1" dirty="0" smtClean="0"/>
            </a:br>
            <a:r>
              <a:rPr lang="en-US" sz="2800" b="1" dirty="0" smtClean="0"/>
              <a:t>Purpose: To transform bacteria with </a:t>
            </a:r>
            <a:r>
              <a:rPr lang="en-US" sz="2800" b="1" dirty="0" err="1" smtClean="0"/>
              <a:t>pFLO</a:t>
            </a:r>
            <a:r>
              <a:rPr lang="en-US" sz="2800" b="1" dirty="0" smtClean="0"/>
              <a:t> plasmid.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290691" y="1368624"/>
            <a:ext cx="55786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Heat shock:</a:t>
            </a:r>
          </a:p>
          <a:p>
            <a:r>
              <a:rPr lang="en-US" dirty="0"/>
              <a:t>10. When the 15 minute waiting period is over, take the ice container with </a:t>
            </a:r>
            <a:r>
              <a:rPr lang="en-US" dirty="0" smtClean="0"/>
              <a:t>the </a:t>
            </a:r>
            <a:r>
              <a:rPr lang="en-US" b="1" dirty="0" err="1" smtClean="0"/>
              <a:t>pFLO</a:t>
            </a:r>
            <a:r>
              <a:rPr lang="en-US" b="1" dirty="0" smtClean="0"/>
              <a:t> </a:t>
            </a:r>
            <a:r>
              <a:rPr lang="en-US" dirty="0"/>
              <a:t>and </a:t>
            </a:r>
            <a:r>
              <a:rPr lang="en-US" b="1" dirty="0"/>
              <a:t>C </a:t>
            </a:r>
            <a:r>
              <a:rPr lang="en-US" dirty="0"/>
              <a:t>tubes to the 42°C water bath (check the temperature).</a:t>
            </a:r>
          </a:p>
          <a:p>
            <a:endParaRPr lang="en-US" dirty="0" smtClean="0"/>
          </a:p>
          <a:p>
            <a:r>
              <a:rPr lang="en-US" dirty="0" smtClean="0"/>
              <a:t>11</a:t>
            </a:r>
            <a:r>
              <a:rPr lang="en-US" dirty="0"/>
              <a:t>. Transfer the tubes into a floating tube rack.</a:t>
            </a:r>
          </a:p>
          <a:p>
            <a:endParaRPr lang="en-US" dirty="0" smtClean="0"/>
          </a:p>
          <a:p>
            <a:r>
              <a:rPr lang="en-US" dirty="0" smtClean="0"/>
              <a:t>12</a:t>
            </a:r>
            <a:r>
              <a:rPr lang="en-US" dirty="0"/>
              <a:t>. Place the rack with the tubes in the water bath for a heat shock of </a:t>
            </a:r>
            <a:r>
              <a:rPr lang="en-US" i="1" dirty="0"/>
              <a:t>exactly </a:t>
            </a:r>
            <a:r>
              <a:rPr lang="en-US" dirty="0" smtClean="0"/>
              <a:t>90 seconds</a:t>
            </a:r>
            <a:r>
              <a:rPr lang="en-US" dirty="0"/>
              <a:t>.</a:t>
            </a:r>
          </a:p>
          <a:p>
            <a:r>
              <a:rPr lang="en-US" i="1" dirty="0"/>
              <a:t>IT IS ESSENTIAL THAT CELLS BE GIVEN A SHARP AND DISTINCT HEAT SHOCK</a:t>
            </a:r>
          </a:p>
          <a:p>
            <a:endParaRPr lang="en-US" dirty="0" smtClean="0"/>
          </a:p>
          <a:p>
            <a:r>
              <a:rPr lang="en-US" dirty="0" smtClean="0"/>
              <a:t>13</a:t>
            </a:r>
            <a:r>
              <a:rPr lang="en-US" dirty="0"/>
              <a:t>. Immediately return tubes to ice for at least 2 minutes</a:t>
            </a:r>
            <a:r>
              <a:rPr lang="en-US" dirty="0" smtClean="0"/>
              <a:t>.</a:t>
            </a:r>
          </a:p>
          <a:p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49" y="1368624"/>
            <a:ext cx="5844183" cy="437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33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103093"/>
            <a:ext cx="11032958" cy="770021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Part 1 – Transformation</a:t>
            </a:r>
            <a:br>
              <a:rPr lang="en-US" sz="2800" b="1" dirty="0" smtClean="0"/>
            </a:br>
            <a:r>
              <a:rPr lang="en-US" sz="2800" b="1" dirty="0" smtClean="0"/>
              <a:t>Purpose: To transform bacteria with </a:t>
            </a:r>
            <a:r>
              <a:rPr lang="en-US" sz="2800" b="1" dirty="0" err="1" smtClean="0"/>
              <a:t>pFLO</a:t>
            </a:r>
            <a:r>
              <a:rPr lang="en-US" sz="2800" b="1" dirty="0" smtClean="0"/>
              <a:t> plasmid.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290691" y="1368624"/>
            <a:ext cx="557864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dirty="0"/>
              <a:t>14. Add 250 </a:t>
            </a:r>
            <a:r>
              <a:rPr lang="en-US" dirty="0" err="1"/>
              <a:t>μl</a:t>
            </a:r>
            <a:r>
              <a:rPr lang="en-US" dirty="0"/>
              <a:t> of sterile Luria broth (LB) to </a:t>
            </a:r>
            <a:r>
              <a:rPr lang="en-US" i="1" dirty="0"/>
              <a:t>each </a:t>
            </a:r>
            <a:r>
              <a:rPr lang="en-US" dirty="0"/>
              <a:t>tube, using a new sterile tip on a 100-1000 </a:t>
            </a:r>
            <a:r>
              <a:rPr lang="en-US" dirty="0" err="1" smtClean="0"/>
              <a:t>μl</a:t>
            </a:r>
            <a:r>
              <a:rPr lang="en-US" dirty="0" smtClean="0"/>
              <a:t> </a:t>
            </a:r>
            <a:r>
              <a:rPr lang="en-US" dirty="0" err="1" smtClean="0"/>
              <a:t>micropipet</a:t>
            </a:r>
            <a:r>
              <a:rPr lang="en-US" dirty="0" smtClean="0"/>
              <a:t> </a:t>
            </a:r>
            <a:r>
              <a:rPr lang="en-US" dirty="0"/>
              <a:t>for each one. Tap each tube with your finger to mix its contents</a:t>
            </a:r>
            <a:r>
              <a:rPr lang="en-US" dirty="0" smtClean="0"/>
              <a:t>.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 smtClean="0"/>
              <a:t>THIS IS THE STOPPING POINT FOR THIS DAY:</a:t>
            </a:r>
          </a:p>
          <a:p>
            <a:r>
              <a:rPr lang="en-US" dirty="0" smtClean="0"/>
              <a:t>Set the tubes in a rack labeled with your team name to store in refrigerator until tomorrow.</a:t>
            </a:r>
          </a:p>
          <a:p>
            <a:endParaRPr lang="en-US" dirty="0"/>
          </a:p>
          <a:p>
            <a:r>
              <a:rPr lang="en-US" dirty="0"/>
              <a:t>• Dispose of designated materials in the appropriate places.</a:t>
            </a:r>
          </a:p>
          <a:p>
            <a:r>
              <a:rPr lang="en-US" dirty="0"/>
              <a:t>• Leave equipment as you found it.</a:t>
            </a:r>
          </a:p>
          <a:p>
            <a:r>
              <a:rPr lang="en-US" dirty="0"/>
              <a:t>• Check that your work station is in order.</a:t>
            </a:r>
          </a:p>
          <a:p>
            <a:r>
              <a:rPr lang="en-US" dirty="0"/>
              <a:t>• Wipe down the table and your </a:t>
            </a:r>
            <a:r>
              <a:rPr lang="en-US" dirty="0" err="1"/>
              <a:t>micropipets</a:t>
            </a:r>
            <a:r>
              <a:rPr lang="en-US" dirty="0"/>
              <a:t> with disinfectant.</a:t>
            </a:r>
          </a:p>
          <a:p>
            <a:r>
              <a:rPr lang="en-US" dirty="0"/>
              <a:t>• Wash your hands.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42" y="1144034"/>
            <a:ext cx="5841027" cy="437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18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103093"/>
            <a:ext cx="11032958" cy="1040941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Part 2 – Plating Cells</a:t>
            </a:r>
            <a:br>
              <a:rPr lang="en-US" sz="2800" b="1" dirty="0" smtClean="0"/>
            </a:br>
            <a:r>
              <a:rPr lang="en-US" sz="2800" b="1" dirty="0" smtClean="0"/>
              <a:t>Purpose: To spread individual cells evenly over the surface of the plate for overnight growth into visible colonies.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290691" y="1368624"/>
            <a:ext cx="55786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Preparing </a:t>
            </a:r>
            <a:r>
              <a:rPr lang="en-US" b="1" dirty="0"/>
              <a:t>Plates:</a:t>
            </a:r>
          </a:p>
          <a:p>
            <a:r>
              <a:rPr lang="en-US" dirty="0"/>
              <a:t>1. Eliminate existing bacteria from your work area by cleaning with disinfectant. Wash your hands.</a:t>
            </a:r>
          </a:p>
          <a:p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/>
              <a:t>. Label plates:</a:t>
            </a:r>
          </a:p>
          <a:p>
            <a:r>
              <a:rPr lang="en-US" dirty="0"/>
              <a:t>• Obtain your plates (Petri dishes).</a:t>
            </a:r>
          </a:p>
          <a:p>
            <a:r>
              <a:rPr lang="en-US" dirty="0"/>
              <a:t>• Handle the plates carefully so that they remain sterile while you label them.</a:t>
            </a:r>
          </a:p>
          <a:p>
            <a:r>
              <a:rPr lang="en-US" dirty="0"/>
              <a:t>• Using a permanent marker pen, put a </a:t>
            </a:r>
            <a:r>
              <a:rPr lang="en-US" b="1" dirty="0" err="1"/>
              <a:t>pFLO</a:t>
            </a:r>
            <a:r>
              <a:rPr lang="en-US" b="1" dirty="0"/>
              <a:t> </a:t>
            </a:r>
            <a:r>
              <a:rPr lang="en-US" dirty="0"/>
              <a:t>and your team name and class period on </a:t>
            </a:r>
            <a:r>
              <a:rPr lang="en-US" dirty="0" smtClean="0"/>
              <a:t>the bottom </a:t>
            </a:r>
            <a:r>
              <a:rPr lang="en-US" dirty="0"/>
              <a:t>of:</a:t>
            </a:r>
          </a:p>
          <a:p>
            <a:r>
              <a:rPr lang="en-US" dirty="0"/>
              <a:t>• an LB plate</a:t>
            </a:r>
          </a:p>
          <a:p>
            <a:r>
              <a:rPr lang="en-US" dirty="0"/>
              <a:t>• an LB/amp plate.</a:t>
            </a:r>
          </a:p>
          <a:p>
            <a:r>
              <a:rPr lang="en-US" dirty="0"/>
              <a:t>• Put a </a:t>
            </a:r>
            <a:r>
              <a:rPr lang="en-US" b="1" dirty="0"/>
              <a:t>C </a:t>
            </a:r>
            <a:r>
              <a:rPr lang="en-US" dirty="0"/>
              <a:t>and your team name and class period on the bottom of:</a:t>
            </a:r>
          </a:p>
          <a:p>
            <a:r>
              <a:rPr lang="en-US" dirty="0"/>
              <a:t>• an LB plate</a:t>
            </a:r>
          </a:p>
          <a:p>
            <a:r>
              <a:rPr lang="en-US" dirty="0"/>
              <a:t>• an LB/amp plate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42" y="1531476"/>
            <a:ext cx="5834077" cy="436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72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1254</Words>
  <Application>Microsoft Office PowerPoint</Application>
  <PresentationFormat>Widescreen</PresentationFormat>
  <Paragraphs>118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Bacterial Transformation Visual Guide</vt:lpstr>
      <vt:lpstr>Supplies – A complete list of materials will be provided for your team</vt:lpstr>
      <vt:lpstr>Part 1 – Transformation Purpose: To transform bacteria with pFLO plasmid.</vt:lpstr>
      <vt:lpstr>Part 1 – Transformation Purpose: To transform bacteria with pFLO plasmid.</vt:lpstr>
      <vt:lpstr>Part 1 – Transformation Purpose: To transform bacteria with pFLO plasmid.</vt:lpstr>
      <vt:lpstr>Part 1 – Transformation Purpose: To transform bacteria with pFLO plasmid.</vt:lpstr>
      <vt:lpstr>Part 1 – Transformation Purpose: To transform bacteria with pFLO plasmid.</vt:lpstr>
      <vt:lpstr>Part 1 – Transformation Purpose: To transform bacteria with pFLO plasmid.</vt:lpstr>
      <vt:lpstr>Part 2 – Plating Cells Purpose: To spread individual cells evenly over the surface of the plate for overnight growth into visible colonies.</vt:lpstr>
      <vt:lpstr>Part 2 – Plating Cells Purpose: To spread individual cells evenly over the surface of the plate for overnight growth into visible colonies.</vt:lpstr>
      <vt:lpstr>Part 2 – Plating Cells Purpose: To spread individual cells evenly over the surface of the plate for overnight growth into visible colonies.</vt:lpstr>
      <vt:lpstr>Part 2 – Plating Cells Purpose: To spread individual cells evenly over the surface of the plate for overnight growth into visible colonies.</vt:lpstr>
      <vt:lpstr>PowerPoint Presentation</vt:lpstr>
    </vt:vector>
  </TitlesOfParts>
  <Company>North Kitsap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Bacterial Transformation Visual Guide</dc:title>
  <dc:creator>Mundy, Dave</dc:creator>
  <cp:lastModifiedBy>Mundy, Dave</cp:lastModifiedBy>
  <cp:revision>8</cp:revision>
  <dcterms:created xsi:type="dcterms:W3CDTF">2017-01-24T22:03:26Z</dcterms:created>
  <dcterms:modified xsi:type="dcterms:W3CDTF">2017-01-25T00:51:26Z</dcterms:modified>
</cp:coreProperties>
</file>